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2"/>
  </p:notesMasterIdLst>
  <p:sldIdLst>
    <p:sldId id="256" r:id="rId2"/>
    <p:sldId id="349" r:id="rId3"/>
    <p:sldId id="336" r:id="rId4"/>
    <p:sldId id="337" r:id="rId5"/>
    <p:sldId id="260" r:id="rId6"/>
    <p:sldId id="344" r:id="rId7"/>
    <p:sldId id="335" r:id="rId8"/>
    <p:sldId id="257" r:id="rId9"/>
    <p:sldId id="350" r:id="rId10"/>
    <p:sldId id="258" r:id="rId11"/>
    <p:sldId id="347" r:id="rId12"/>
    <p:sldId id="339" r:id="rId13"/>
    <p:sldId id="259" r:id="rId14"/>
    <p:sldId id="338" r:id="rId15"/>
    <p:sldId id="343" r:id="rId16"/>
    <p:sldId id="346" r:id="rId17"/>
    <p:sldId id="341" r:id="rId18"/>
    <p:sldId id="342" r:id="rId19"/>
    <p:sldId id="263" r:id="rId20"/>
    <p:sldId id="348" r:id="rId21"/>
    <p:sldId id="345" r:id="rId22"/>
    <p:sldId id="272" r:id="rId23"/>
    <p:sldId id="288" r:id="rId24"/>
    <p:sldId id="292" r:id="rId25"/>
    <p:sldId id="300" r:id="rId26"/>
    <p:sldId id="321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4" r:id="rId41"/>
    <p:sldId id="351" r:id="rId42"/>
    <p:sldId id="352" r:id="rId43"/>
    <p:sldId id="315" r:id="rId44"/>
    <p:sldId id="316" r:id="rId45"/>
    <p:sldId id="317" r:id="rId46"/>
    <p:sldId id="318" r:id="rId47"/>
    <p:sldId id="319" r:id="rId48"/>
    <p:sldId id="320" r:id="rId49"/>
    <p:sldId id="353" r:id="rId50"/>
    <p:sldId id="354" r:id="rId51"/>
    <p:sldId id="326" r:id="rId52"/>
    <p:sldId id="327" r:id="rId53"/>
    <p:sldId id="358" r:id="rId54"/>
    <p:sldId id="356" r:id="rId55"/>
    <p:sldId id="328" r:id="rId56"/>
    <p:sldId id="357" r:id="rId57"/>
    <p:sldId id="355" r:id="rId58"/>
    <p:sldId id="329" r:id="rId59"/>
    <p:sldId id="268" r:id="rId60"/>
    <p:sldId id="269" r:id="rId61"/>
    <p:sldId id="270" r:id="rId62"/>
    <p:sldId id="271" r:id="rId63"/>
    <p:sldId id="278" r:id="rId64"/>
    <p:sldId id="279" r:id="rId65"/>
    <p:sldId id="280" r:id="rId66"/>
    <p:sldId id="281" r:id="rId67"/>
    <p:sldId id="282" r:id="rId68"/>
    <p:sldId id="287" r:id="rId69"/>
    <p:sldId id="298" r:id="rId70"/>
    <p:sldId id="299" r:id="rId7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11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67EBC-42C1-4D91-8357-B6A20CFB1584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8E300-855F-4611-9AE8-292738E87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92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8E300-855F-4611-9AE8-292738E87250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99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EF85-1987-4F12-8BCE-B667DEA8D640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E226B-CB1B-4A50-ADEC-88CAFBB1715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EF85-1987-4F12-8BCE-B667DEA8D640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E226B-CB1B-4A50-ADEC-88CAFBB171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EF85-1987-4F12-8BCE-B667DEA8D640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E226B-CB1B-4A50-ADEC-88CAFBB171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EF85-1987-4F12-8BCE-B667DEA8D640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E226B-CB1B-4A50-ADEC-88CAFBB1715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EF85-1987-4F12-8BCE-B667DEA8D640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E226B-CB1B-4A50-ADEC-88CAFBB171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EF85-1987-4F12-8BCE-B667DEA8D640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E226B-CB1B-4A50-ADEC-88CAFBB1715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EF85-1987-4F12-8BCE-B667DEA8D640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E226B-CB1B-4A50-ADEC-88CAFBB1715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EF85-1987-4F12-8BCE-B667DEA8D640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E226B-CB1B-4A50-ADEC-88CAFBB171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EF85-1987-4F12-8BCE-B667DEA8D640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E226B-CB1B-4A50-ADEC-88CAFBB171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EF85-1987-4F12-8BCE-B667DEA8D640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E226B-CB1B-4A50-ADEC-88CAFBB171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EF85-1987-4F12-8BCE-B667DEA8D640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E226B-CB1B-4A50-ADEC-88CAFBB1715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8EAEF85-1987-4F12-8BCE-B667DEA8D640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7AE226B-CB1B-4A50-ADEC-88CAFBB1715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.kdelo.ru/npd-doc?npmid=99&amp;npid=565046561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e.kdelo.ru/npd-doc?npmid=99&amp;npid=56511019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13376"/>
          </a:xfrm>
          <a:blipFill>
            <a:blip r:embed="rId2"/>
            <a:tile tx="0" ty="0" sx="100000" sy="100000" flip="none" algn="tl"/>
          </a:blip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/>
            <a:r>
              <a:rPr lang="ru-RU" sz="4800" b="1" dirty="0" smtClean="0">
                <a:solidFill>
                  <a:srgbClr val="0000CC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Изменения </a:t>
            </a:r>
            <a:endParaRPr lang="en-US" sz="4800" b="1" dirty="0" smtClean="0">
              <a:solidFill>
                <a:srgbClr val="0000CC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ru-RU" sz="4800" b="1" dirty="0" smtClean="0">
                <a:solidFill>
                  <a:srgbClr val="0000CC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в трудовом законодательстве </a:t>
            </a:r>
            <a:endParaRPr lang="en-US" sz="4800" b="1" dirty="0" smtClean="0">
              <a:solidFill>
                <a:srgbClr val="0000CC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ru-RU" sz="4800" b="1" dirty="0" smtClean="0">
                <a:solidFill>
                  <a:srgbClr val="0000CC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в 2020 году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19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4600" b="1" dirty="0">
                <a:solidFill>
                  <a:srgbClr val="FF0000"/>
                </a:solidFill>
              </a:rPr>
              <a:t>Вводят электронные трудовые </a:t>
            </a:r>
            <a:r>
              <a:rPr lang="ru-RU" sz="4600" b="1" dirty="0" smtClean="0">
                <a:solidFill>
                  <a:srgbClr val="FF0000"/>
                </a:solidFill>
              </a:rPr>
              <a:t>книжки</a:t>
            </a:r>
          </a:p>
          <a:p>
            <a:pPr marL="0" indent="0">
              <a:buNone/>
            </a:pPr>
            <a:endParaRPr lang="ru-RU" sz="1300" dirty="0" smtClean="0"/>
          </a:p>
          <a:p>
            <a:pPr marL="0" indent="0">
              <a:buNone/>
            </a:pPr>
            <a:r>
              <a:rPr lang="ru-RU" sz="3700" b="1" dirty="0" smtClean="0"/>
              <a:t>С </a:t>
            </a:r>
            <a:r>
              <a:rPr lang="ru-RU" sz="3700" b="1" dirty="0"/>
              <a:t>1 января 2020 года </a:t>
            </a:r>
            <a:r>
              <a:rPr lang="ru-RU" sz="3700" dirty="0"/>
              <a:t>все компании и </a:t>
            </a:r>
            <a:r>
              <a:rPr lang="ru-RU" sz="3700" dirty="0" smtClean="0"/>
              <a:t>ИП должны перейти </a:t>
            </a:r>
            <a:r>
              <a:rPr lang="ru-RU" sz="3700" dirty="0"/>
              <a:t>на </a:t>
            </a:r>
            <a:r>
              <a:rPr lang="ru-RU" sz="3700" b="1" dirty="0">
                <a:solidFill>
                  <a:srgbClr val="FF0000"/>
                </a:solidFill>
              </a:rPr>
              <a:t>электронные трудовые книжки </a:t>
            </a:r>
            <a:r>
              <a:rPr lang="ru-RU" dirty="0"/>
              <a:t>(</a:t>
            </a:r>
            <a:r>
              <a:rPr lang="ru-RU" sz="3400" b="1" i="1" dirty="0">
                <a:solidFill>
                  <a:srgbClr val="0000CC"/>
                </a:solidFill>
              </a:rPr>
              <a:t>федеральный закон от 16.12.2019 №439-ФЗ</a:t>
            </a:r>
            <a:r>
              <a:rPr lang="ru-RU" dirty="0"/>
              <a:t>). </a:t>
            </a:r>
            <a:endParaRPr lang="ru-RU" dirty="0" smtClean="0"/>
          </a:p>
          <a:p>
            <a:pPr marL="0" indent="0">
              <a:buNone/>
            </a:pPr>
            <a:r>
              <a:rPr lang="ru-RU" sz="3700" dirty="0" smtClean="0"/>
              <a:t>Об </a:t>
            </a:r>
            <a:r>
              <a:rPr lang="ru-RU" sz="3700" dirty="0"/>
              <a:t>изменениях </a:t>
            </a:r>
            <a:r>
              <a:rPr lang="ru-RU" sz="3700" b="1" dirty="0"/>
              <a:t>работодатели должны уведомить сотрудников до 30 июня 2020 года</a:t>
            </a:r>
            <a:r>
              <a:rPr lang="ru-RU" sz="3700" dirty="0"/>
              <a:t>. Затем у каждого работника будет </a:t>
            </a:r>
            <a:r>
              <a:rPr lang="ru-RU" sz="3700" b="1" dirty="0"/>
              <a:t>полгода, чтобы решить</a:t>
            </a:r>
            <a:r>
              <a:rPr lang="ru-RU" sz="3700" dirty="0"/>
              <a:t>, нужна ему бумажная трудовая, или он согласен с тем, чтобы сведения про его трудовую деятельность вели только в электронном виде. </a:t>
            </a:r>
            <a:r>
              <a:rPr lang="ru-RU" sz="3700" b="1" dirty="0"/>
              <a:t>Крайний срок</a:t>
            </a:r>
            <a:r>
              <a:rPr lang="ru-RU" sz="3700" dirty="0"/>
              <a:t>, чтобы определиться - </a:t>
            </a:r>
            <a:r>
              <a:rPr lang="ru-RU" sz="3700" b="1" dirty="0"/>
              <a:t>31 декабря 2020 года</a:t>
            </a:r>
            <a:r>
              <a:rPr lang="ru-RU" sz="3700" dirty="0"/>
              <a:t>. </a:t>
            </a:r>
            <a:r>
              <a:rPr lang="ru-RU" sz="3700" b="1" dirty="0"/>
              <a:t>О своем решении</a:t>
            </a:r>
            <a:r>
              <a:rPr lang="ru-RU" sz="3700" dirty="0"/>
              <a:t> сотрудник должен </a:t>
            </a:r>
            <a:r>
              <a:rPr lang="ru-RU" sz="3700" b="1" dirty="0"/>
              <a:t>сообщить работодателю </a:t>
            </a:r>
            <a:r>
              <a:rPr lang="ru-RU" sz="3700" b="1" u="sng" dirty="0"/>
              <a:t>письменно</a:t>
            </a:r>
            <a:r>
              <a:rPr lang="ru-RU" sz="3700" dirty="0"/>
              <a:t>. Заявление надо подать </a:t>
            </a:r>
            <a:r>
              <a:rPr lang="ru-RU" sz="3700" dirty="0" smtClean="0"/>
              <a:t>до </a:t>
            </a:r>
            <a:r>
              <a:rPr lang="ru-RU" sz="3700" dirty="0"/>
              <a:t>конца будущего </a:t>
            </a:r>
            <a:r>
              <a:rPr lang="ru-RU" sz="3700" dirty="0" smtClean="0"/>
              <a:t>года</a:t>
            </a:r>
          </a:p>
          <a:p>
            <a:pPr marL="0" indent="0">
              <a:buNone/>
            </a:pPr>
            <a:r>
              <a:rPr lang="ru-RU" sz="3700" b="1" dirty="0"/>
              <a:t>Если сотрудник не напишет заявление</a:t>
            </a:r>
            <a:r>
              <a:rPr lang="ru-RU" sz="3700" dirty="0"/>
              <a:t>, работодатель будет вести бумажную трудовую книжку. </a:t>
            </a:r>
            <a:r>
              <a:rPr lang="ru-RU" sz="3700" b="1" dirty="0" smtClean="0"/>
              <a:t>Работник может передумать в </a:t>
            </a:r>
            <a:r>
              <a:rPr lang="ru-RU" sz="3700" b="1" dirty="0"/>
              <a:t>любой </a:t>
            </a:r>
            <a:r>
              <a:rPr lang="ru-RU" sz="3700" b="1" dirty="0" smtClean="0"/>
              <a:t>момент</a:t>
            </a:r>
            <a:r>
              <a:rPr lang="ru-RU" sz="3700" dirty="0" smtClean="0"/>
              <a:t> и подать </a:t>
            </a:r>
            <a:r>
              <a:rPr lang="ru-RU" sz="3700" dirty="0"/>
              <a:t>работодателю </a:t>
            </a:r>
            <a:r>
              <a:rPr lang="ru-RU" sz="3700" b="1" dirty="0"/>
              <a:t>письменное заявление </a:t>
            </a:r>
            <a:r>
              <a:rPr lang="ru-RU" sz="3700" dirty="0"/>
              <a:t>о том, что </a:t>
            </a:r>
            <a:r>
              <a:rPr lang="ru-RU" sz="3700" dirty="0" smtClean="0"/>
              <a:t>хочет </a:t>
            </a:r>
            <a:r>
              <a:rPr lang="ru-RU" sz="3700" dirty="0"/>
              <a:t>перейти на </a:t>
            </a:r>
            <a:r>
              <a:rPr lang="ru-RU" sz="3700" dirty="0" err="1"/>
              <a:t>электронку</a:t>
            </a:r>
            <a:r>
              <a:rPr lang="ru-RU" sz="3700" dirty="0"/>
              <a:t>. </a:t>
            </a:r>
            <a:endParaRPr lang="ru-RU" sz="3700" dirty="0" smtClean="0"/>
          </a:p>
          <a:p>
            <a:pPr marL="0" indent="0">
              <a:buNone/>
            </a:pPr>
            <a:r>
              <a:rPr lang="ru-RU" sz="3700" b="1" dirty="0" smtClean="0"/>
              <a:t>Если работник откажется </a:t>
            </a:r>
            <a:r>
              <a:rPr lang="ru-RU" sz="3700" b="1" dirty="0"/>
              <a:t>от бумажной версии</a:t>
            </a:r>
            <a:r>
              <a:rPr lang="ru-RU" sz="3700" dirty="0"/>
              <a:t>, книжку отдадут </a:t>
            </a:r>
            <a:r>
              <a:rPr lang="ru-RU" sz="3700" dirty="0" smtClean="0"/>
              <a:t>ему </a:t>
            </a:r>
            <a:r>
              <a:rPr lang="ru-RU" sz="3700" dirty="0"/>
              <a:t>на </a:t>
            </a:r>
            <a:r>
              <a:rPr lang="ru-RU" sz="3700" dirty="0" smtClean="0"/>
              <a:t>руки </a:t>
            </a:r>
          </a:p>
        </p:txBody>
      </p:sp>
    </p:spTree>
    <p:extLst>
      <p:ext uri="{BB962C8B-B14F-4D97-AF65-F5344CB8AC3E}">
        <p14:creationId xmlns:p14="http://schemas.microsoft.com/office/powerpoint/2010/main" val="410442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Продлен </a:t>
            </a:r>
            <a:r>
              <a:rPr lang="ru-RU" sz="2800" b="1" dirty="0">
                <a:solidFill>
                  <a:srgbClr val="FF0000"/>
                </a:solidFill>
              </a:rPr>
              <a:t>срок уведомлений о переходе на электронные трудовые </a:t>
            </a:r>
            <a:r>
              <a:rPr lang="ru-RU" sz="2800" b="1" dirty="0" smtClean="0">
                <a:solidFill>
                  <a:srgbClr val="FF0000"/>
                </a:solidFill>
              </a:rPr>
              <a:t>книжки</a:t>
            </a:r>
          </a:p>
          <a:p>
            <a:pPr marL="0" indent="0">
              <a:buNone/>
            </a:pPr>
            <a:endParaRPr lang="ru-RU" dirty="0" smtClean="0"/>
          </a:p>
          <a:p>
            <a:pPr marL="0" indent="252000">
              <a:buNone/>
            </a:pPr>
            <a:r>
              <a:rPr lang="ru-RU" sz="2800" dirty="0"/>
              <a:t>Продлен срок уведомлений о переходе на электронные трудовые </a:t>
            </a:r>
            <a:r>
              <a:rPr lang="ru-RU" sz="2800" dirty="0" smtClean="0"/>
              <a:t>книжки </a:t>
            </a:r>
            <a:r>
              <a:rPr lang="ru-RU" sz="2800" b="1" i="1" dirty="0" smtClean="0"/>
              <a:t>до</a:t>
            </a:r>
            <a:r>
              <a:rPr lang="ru-RU" sz="2800" b="1" i="1" dirty="0"/>
              <a:t> 31 октября 2020 года включительно, </a:t>
            </a:r>
            <a:endParaRPr lang="ru-RU" sz="2800" b="1" i="1" dirty="0" smtClean="0"/>
          </a:p>
          <a:p>
            <a:pPr marL="0" indent="252000">
              <a:buNone/>
            </a:pPr>
            <a:r>
              <a:rPr lang="ru-RU" sz="2800" dirty="0" smtClean="0"/>
              <a:t>Инспекторам </a:t>
            </a:r>
            <a:r>
              <a:rPr lang="ru-RU" sz="2800" dirty="0"/>
              <a:t>ГИТ </a:t>
            </a:r>
            <a:r>
              <a:rPr lang="ru-RU" sz="2800" b="1" i="1" dirty="0"/>
              <a:t>до 1 ноября </a:t>
            </a:r>
            <a:r>
              <a:rPr lang="ru-RU" sz="2800" b="1" i="1" dirty="0" smtClean="0"/>
              <a:t>запрещено </a:t>
            </a:r>
            <a:r>
              <a:rPr lang="ru-RU" sz="2800" b="1" i="1" dirty="0"/>
              <a:t>штрафовать компании</a:t>
            </a:r>
            <a:r>
              <a:rPr lang="ru-RU" sz="2800" dirty="0"/>
              <a:t> за то, что не вовремя уведомили сотрудников о переходе на электронные </a:t>
            </a:r>
            <a:r>
              <a:rPr lang="ru-RU" sz="2800" dirty="0" smtClean="0"/>
              <a:t>трудовые</a:t>
            </a:r>
          </a:p>
          <a:p>
            <a:pPr marL="0" indent="0" algn="ctr">
              <a:buNone/>
            </a:pPr>
            <a:endParaRPr lang="ru-RU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Постановление </a:t>
            </a:r>
            <a:r>
              <a:rPr lang="ru-RU" b="1" i="1" dirty="0">
                <a:solidFill>
                  <a:srgbClr val="0000CC"/>
                </a:solidFill>
              </a:rPr>
              <a:t>Правительства от 19.06.2020 № </a:t>
            </a:r>
            <a:r>
              <a:rPr lang="ru-RU" b="1" i="1" dirty="0" smtClean="0">
                <a:solidFill>
                  <a:srgbClr val="0000CC"/>
                </a:solidFill>
              </a:rPr>
              <a:t>887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856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Работник не</a:t>
            </a:r>
            <a:r>
              <a:rPr lang="ru-RU" sz="2400" b="1" dirty="0">
                <a:solidFill>
                  <a:srgbClr val="FF0000"/>
                </a:solidFill>
              </a:rPr>
              <a:t> </a:t>
            </a:r>
            <a:r>
              <a:rPr lang="ru-RU" sz="2400" b="1" dirty="0" smtClean="0">
                <a:solidFill>
                  <a:srgbClr val="FF0000"/>
                </a:solidFill>
              </a:rPr>
              <a:t>сможет </a:t>
            </a:r>
            <a:r>
              <a:rPr lang="ru-RU" sz="2400" b="1" dirty="0">
                <a:solidFill>
                  <a:srgbClr val="FF0000"/>
                </a:solidFill>
              </a:rPr>
              <a:t>вернуть в кадры бумажную трудовую после того, как выбрал электронный вариант</a:t>
            </a: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Если </a:t>
            </a:r>
            <a:r>
              <a:rPr lang="ru-RU" dirty="0"/>
              <a:t>сотрудник отказался от бумажной трудовой в пользу электронной, работодатель </a:t>
            </a:r>
            <a:r>
              <a:rPr lang="ru-RU" b="1" i="1" dirty="0"/>
              <a:t>обязан сообщить об этом в ПФР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Такая </a:t>
            </a:r>
            <a:r>
              <a:rPr lang="ru-RU" b="1" i="1" dirty="0"/>
              <a:t>информация попадает на индивидуальный лицевой счет </a:t>
            </a:r>
            <a:r>
              <a:rPr lang="ru-RU" dirty="0"/>
              <a:t>работника.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</a:t>
            </a:r>
            <a:r>
              <a:rPr lang="ru-RU" dirty="0"/>
              <a:t> связи с тем что в законе не предусмотрена возможность передумать и вернуть бумажную трудовую в отдел кадров уже после того, как сотрудник получил ее с записью о переходе на электронный вариант, </a:t>
            </a:r>
            <a:r>
              <a:rPr lang="ru-RU" b="1" i="1" dirty="0"/>
              <a:t>информацию на лицевом счете в ПФР менять не имеют права</a:t>
            </a:r>
            <a:r>
              <a:rPr lang="ru-RU" dirty="0"/>
              <a:t>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Поэтому </a:t>
            </a:r>
            <a:r>
              <a:rPr lang="ru-RU" b="1" i="1" dirty="0">
                <a:solidFill>
                  <a:srgbClr val="FF0000"/>
                </a:solidFill>
              </a:rPr>
              <a:t>вернуться к ведению бумажной трудовой сотрудник не может даже на новой работе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endParaRPr lang="ru-RU" sz="20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rgbClr val="0000CC"/>
                </a:solidFill>
              </a:rPr>
              <a:t>письмо </a:t>
            </a:r>
            <a:r>
              <a:rPr lang="ru-RU" sz="2000" b="1" i="1" dirty="0">
                <a:solidFill>
                  <a:srgbClr val="0000CC"/>
                </a:solidFill>
              </a:rPr>
              <a:t>Минтруда от 03.07.2020 № 14-2/ООГ-10180</a:t>
            </a:r>
          </a:p>
        </p:txBody>
      </p:sp>
    </p:spTree>
    <p:extLst>
      <p:ext uri="{BB962C8B-B14F-4D97-AF65-F5344CB8AC3E}">
        <p14:creationId xmlns:p14="http://schemas.microsoft.com/office/powerpoint/2010/main" val="220470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000" b="1" i="1" dirty="0">
                <a:solidFill>
                  <a:srgbClr val="FF0000"/>
                </a:solidFill>
              </a:rPr>
              <a:t>Электронные трудовые книжки разрешили использовать не только чтобы устраиваться на работу и получать пенсию</a:t>
            </a:r>
          </a:p>
          <a:p>
            <a:pPr marL="0" indent="0">
              <a:buNone/>
            </a:pPr>
            <a:r>
              <a:rPr lang="ru-RU" dirty="0" smtClean="0"/>
              <a:t>Расширен </a:t>
            </a:r>
            <a:r>
              <a:rPr lang="ru-RU" dirty="0"/>
              <a:t>перечень ситуаций, в которых электронная трудовая книжка в виде справок СТД-Р и СТД-ПФР, заменят бумажный вариант документа. Всего </a:t>
            </a:r>
            <a:r>
              <a:rPr lang="ru-RU" dirty="0" smtClean="0"/>
              <a:t>скорректировано </a:t>
            </a:r>
            <a:r>
              <a:rPr lang="ru-RU" i="1" dirty="0">
                <a:solidFill>
                  <a:srgbClr val="0000CC"/>
                </a:solidFill>
              </a:rPr>
              <a:t>55 нормативно правовых актов</a:t>
            </a:r>
            <a:r>
              <a:rPr lang="ru-RU" dirty="0"/>
              <a:t>. </a:t>
            </a:r>
          </a:p>
          <a:p>
            <a:pPr marL="0" indent="0">
              <a:buNone/>
            </a:pPr>
            <a:r>
              <a:rPr lang="ru-RU" dirty="0"/>
              <a:t>Электронная трудовая, пригодится, чтобы </a:t>
            </a:r>
            <a:r>
              <a:rPr lang="ru-RU" b="1" dirty="0"/>
              <a:t>сообщить бывшему работодателю</a:t>
            </a:r>
            <a:r>
              <a:rPr lang="ru-RU" dirty="0"/>
              <a:t> </a:t>
            </a:r>
            <a:r>
              <a:rPr lang="ru-RU" dirty="0" smtClean="0"/>
              <a:t>соискателя (</a:t>
            </a:r>
            <a:r>
              <a:rPr lang="ru-RU" sz="3000" b="1" i="1" dirty="0" smtClean="0"/>
              <a:t>если </a:t>
            </a:r>
            <a:r>
              <a:rPr lang="ru-RU" sz="3000" b="1" i="1" dirty="0"/>
              <a:t>он замещал должность на госслужбе или муниципальной </a:t>
            </a:r>
            <a:r>
              <a:rPr lang="ru-RU" sz="3000" b="1" i="1" dirty="0" smtClean="0"/>
              <a:t>службе</a:t>
            </a:r>
            <a:r>
              <a:rPr lang="ru-RU" dirty="0" smtClean="0"/>
              <a:t>), </a:t>
            </a:r>
            <a:r>
              <a:rPr lang="ru-RU" dirty="0"/>
              <a:t>о том, что </a:t>
            </a:r>
            <a:r>
              <a:rPr lang="ru-RU" b="1" dirty="0" smtClean="0"/>
              <a:t>он принят на </a:t>
            </a:r>
            <a:r>
              <a:rPr lang="ru-RU" b="1" dirty="0"/>
              <a:t>работу </a:t>
            </a:r>
            <a:r>
              <a:rPr lang="ru-RU" b="1" dirty="0" smtClean="0"/>
              <a:t>или с ним </a:t>
            </a:r>
            <a:r>
              <a:rPr lang="ru-RU" b="1" dirty="0"/>
              <a:t>заключили </a:t>
            </a:r>
            <a:r>
              <a:rPr lang="ru-RU" b="1" dirty="0" smtClean="0"/>
              <a:t>договор </a:t>
            </a:r>
            <a:r>
              <a:rPr lang="ru-RU" b="1" dirty="0"/>
              <a:t>ГПХ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Документ нужен будет, чтобы </a:t>
            </a:r>
            <a:r>
              <a:rPr lang="ru-RU" dirty="0" smtClean="0"/>
              <a:t>получать </a:t>
            </a:r>
            <a:r>
              <a:rPr lang="ru-RU" dirty="0"/>
              <a:t>выплаты от государства и получать лицензии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sz="2800" b="1" i="1" dirty="0">
                <a:solidFill>
                  <a:srgbClr val="0000CC"/>
                </a:solidFill>
              </a:rPr>
              <a:t>Постановление Правительства </a:t>
            </a:r>
            <a:endParaRPr lang="ru-RU" sz="28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sz="2800" b="1" i="1" dirty="0" smtClean="0">
                <a:solidFill>
                  <a:srgbClr val="0000CC"/>
                </a:solidFill>
              </a:rPr>
              <a:t>от </a:t>
            </a:r>
            <a:r>
              <a:rPr lang="ru-RU" sz="2800" b="1" i="1" dirty="0">
                <a:solidFill>
                  <a:srgbClr val="0000CC"/>
                </a:solidFill>
              </a:rPr>
              <a:t>10.07.2020 № </a:t>
            </a:r>
            <a:r>
              <a:rPr lang="ru-RU" sz="2800" b="1" i="1" dirty="0" smtClean="0">
                <a:solidFill>
                  <a:srgbClr val="0000CC"/>
                </a:solidFill>
              </a:rPr>
              <a:t>1017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4930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Сроки проведения диспансеризации, будут устанавливать власти </a:t>
            </a:r>
            <a:r>
              <a:rPr lang="ru-RU" sz="3200" b="1" dirty="0">
                <a:solidFill>
                  <a:srgbClr val="C00000"/>
                </a:solidFill>
              </a:rPr>
              <a:t>регионов</a:t>
            </a:r>
          </a:p>
          <a:p>
            <a:pPr marL="0" indent="0">
              <a:buNone/>
            </a:pPr>
            <a:r>
              <a:rPr lang="ru-RU" sz="2800" dirty="0"/>
              <a:t>Пандемия вынудила </a:t>
            </a:r>
            <a:r>
              <a:rPr lang="ru-RU" sz="2800" dirty="0" smtClean="0"/>
              <a:t>временно </a:t>
            </a:r>
            <a:r>
              <a:rPr lang="ru-RU" sz="2800" dirty="0"/>
              <a:t>приостановить проведение диспансеризации взрослых.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Запрет </a:t>
            </a:r>
            <a:r>
              <a:rPr lang="ru-RU" sz="2800" dirty="0"/>
              <a:t>в каждом отдельном регионе будет действовать до тех пор, пока власти субъекта не отменят ограничения для </a:t>
            </a:r>
            <a:r>
              <a:rPr lang="ru-RU" sz="2800" dirty="0" smtClean="0"/>
              <a:t>диспансеризации.</a:t>
            </a:r>
          </a:p>
          <a:p>
            <a:pPr marL="0" indent="0">
              <a:buNone/>
            </a:pPr>
            <a:r>
              <a:rPr lang="ru-RU" sz="2800" dirty="0" smtClean="0"/>
              <a:t>Отслеживать</a:t>
            </a:r>
            <a:r>
              <a:rPr lang="ru-RU" sz="2800" dirty="0"/>
              <a:t>, </a:t>
            </a:r>
            <a:r>
              <a:rPr lang="ru-RU" sz="2800" dirty="0" smtClean="0"/>
              <a:t>издание</a:t>
            </a:r>
            <a:r>
              <a:rPr lang="ru-RU" sz="2800" dirty="0"/>
              <a:t> </a:t>
            </a:r>
            <a:r>
              <a:rPr lang="ru-RU" sz="2800" dirty="0" smtClean="0"/>
              <a:t>НПА </a:t>
            </a:r>
            <a:r>
              <a:rPr lang="ru-RU" sz="2800" dirty="0"/>
              <a:t>об этом, скорее всего, придется </a:t>
            </a:r>
            <a:r>
              <a:rPr lang="ru-RU" sz="2800" dirty="0" smtClean="0"/>
              <a:t>кадровикам.</a:t>
            </a:r>
          </a:p>
          <a:p>
            <a:pPr marL="0" indent="0" algn="ctr">
              <a:buNone/>
            </a:pPr>
            <a:endParaRPr lang="ru-RU" sz="10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Распоряжение </a:t>
            </a:r>
            <a:r>
              <a:rPr lang="ru-RU" b="1" i="1" dirty="0">
                <a:solidFill>
                  <a:srgbClr val="0000CC"/>
                </a:solidFill>
              </a:rPr>
              <a:t>Правительства от 10.07.2020 № 1788-р</a:t>
            </a:r>
          </a:p>
        </p:txBody>
      </p:sp>
    </p:spTree>
    <p:extLst>
      <p:ext uri="{BB962C8B-B14F-4D97-AF65-F5344CB8AC3E}">
        <p14:creationId xmlns:p14="http://schemas.microsoft.com/office/powerpoint/2010/main" val="122178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Может ли </a:t>
            </a:r>
            <a:r>
              <a:rPr lang="ru-RU" sz="2800" b="1" dirty="0" smtClean="0">
                <a:solidFill>
                  <a:srgbClr val="FF0000"/>
                </a:solidFill>
              </a:rPr>
              <a:t>работник </a:t>
            </a:r>
            <a:r>
              <a:rPr lang="ru-RU" sz="2800" b="1" dirty="0">
                <a:solidFill>
                  <a:srgbClr val="FF0000"/>
                </a:solidFill>
              </a:rPr>
              <a:t>использовать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дни </a:t>
            </a:r>
            <a:r>
              <a:rPr lang="ru-RU" sz="2800" b="1" dirty="0">
                <a:solidFill>
                  <a:srgbClr val="FF0000"/>
                </a:solidFill>
              </a:rPr>
              <a:t>диспансеризации по </a:t>
            </a:r>
            <a:r>
              <a:rPr lang="ru-RU" sz="2800" b="1" dirty="0" smtClean="0">
                <a:solidFill>
                  <a:srgbClr val="FF0000"/>
                </a:solidFill>
              </a:rPr>
              <a:t>своему усмотрению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Работающим </a:t>
            </a:r>
            <a:r>
              <a:rPr lang="ru-RU" b="1" i="1" dirty="0"/>
              <a:t>пенсионерам</a:t>
            </a:r>
            <a:r>
              <a:rPr lang="ru-RU" dirty="0"/>
              <a:t> и </a:t>
            </a:r>
            <a:r>
              <a:rPr lang="ru-RU" b="1" i="1" dirty="0" smtClean="0"/>
              <a:t>работникам </a:t>
            </a:r>
            <a:r>
              <a:rPr lang="ru-RU" b="1" i="1" dirty="0" err="1"/>
              <a:t>предпенсионного</a:t>
            </a:r>
            <a:r>
              <a:rPr lang="ru-RU" b="1" i="1" dirty="0"/>
              <a:t> возраста</a:t>
            </a:r>
            <a:r>
              <a:rPr lang="ru-RU" dirty="0"/>
              <a:t> работодатели должны предоставлять один раз в год </a:t>
            </a:r>
            <a:r>
              <a:rPr lang="ru-RU" b="1" i="1" dirty="0"/>
              <a:t>два </a:t>
            </a:r>
            <a:r>
              <a:rPr lang="ru-RU" b="1" i="1" dirty="0" smtClean="0"/>
              <a:t>дня для прохождения диспансеризации.</a:t>
            </a:r>
          </a:p>
          <a:p>
            <a:pPr marL="0" indent="0">
              <a:buNone/>
            </a:pPr>
            <a:r>
              <a:rPr lang="ru-RU" dirty="0" smtClean="0"/>
              <a:t>Если </a:t>
            </a:r>
            <a:r>
              <a:rPr lang="ru-RU" b="1" i="1" dirty="0" smtClean="0"/>
              <a:t>работник </a:t>
            </a:r>
            <a:r>
              <a:rPr lang="ru-RU" b="1" i="1" dirty="0"/>
              <a:t>успел пройти все обследования за день</a:t>
            </a:r>
            <a:r>
              <a:rPr lang="ru-RU" dirty="0"/>
              <a:t>, </a:t>
            </a:r>
            <a:r>
              <a:rPr lang="ru-RU" dirty="0" smtClean="0"/>
              <a:t>то использовать </a:t>
            </a:r>
            <a:r>
              <a:rPr lang="ru-RU" dirty="0"/>
              <a:t>второй день по своему </a:t>
            </a:r>
            <a:r>
              <a:rPr lang="ru-RU" dirty="0" smtClean="0"/>
              <a:t>усмотрению он </a:t>
            </a:r>
            <a:r>
              <a:rPr lang="ru-RU" dirty="0"/>
              <a:t>не может и </a:t>
            </a:r>
            <a:r>
              <a:rPr lang="ru-RU" b="1" i="1" dirty="0"/>
              <a:t>должен явиться на работу</a:t>
            </a:r>
            <a:r>
              <a:rPr lang="ru-RU" dirty="0"/>
              <a:t>. </a:t>
            </a:r>
            <a:endParaRPr lang="ru-RU" dirty="0" smtClean="0"/>
          </a:p>
          <a:p>
            <a:pPr marL="0" indent="0" algn="ctr">
              <a:buNone/>
            </a:pPr>
            <a:endParaRPr lang="ru-RU" b="1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Задача </a:t>
            </a:r>
            <a:r>
              <a:rPr lang="ru-RU" b="1" i="1" dirty="0">
                <a:solidFill>
                  <a:srgbClr val="FF0000"/>
                </a:solidFill>
              </a:rPr>
              <a:t>дней для диспансеризации — </a:t>
            </a:r>
            <a:r>
              <a:rPr lang="ru-RU" b="1" i="1" dirty="0" smtClean="0">
                <a:solidFill>
                  <a:srgbClr val="FF0000"/>
                </a:solidFill>
              </a:rPr>
              <a:t>охрана </a:t>
            </a:r>
            <a:r>
              <a:rPr lang="ru-RU" b="1" i="1" dirty="0">
                <a:solidFill>
                  <a:srgbClr val="FF0000"/>
                </a:solidFill>
              </a:rPr>
              <a:t>здоровья </a:t>
            </a:r>
            <a:r>
              <a:rPr lang="ru-RU" b="1" i="1" dirty="0" smtClean="0">
                <a:solidFill>
                  <a:srgbClr val="FF0000"/>
                </a:solidFill>
              </a:rPr>
              <a:t>граждан,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поэтому использование этих</a:t>
            </a:r>
            <a:r>
              <a:rPr lang="ru-RU" b="1" i="1" dirty="0">
                <a:solidFill>
                  <a:srgbClr val="FF0000"/>
                </a:solidFill>
              </a:rPr>
              <a:t> </a:t>
            </a:r>
            <a:r>
              <a:rPr lang="ru-RU" b="1" i="1" dirty="0" smtClean="0">
                <a:solidFill>
                  <a:srgbClr val="FF0000"/>
                </a:solidFill>
              </a:rPr>
              <a:t>дней необходимо 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только </a:t>
            </a:r>
            <a:r>
              <a:rPr lang="ru-RU" b="1" i="1" dirty="0">
                <a:solidFill>
                  <a:srgbClr val="FF0000"/>
                </a:solidFill>
              </a:rPr>
              <a:t>в этих целях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endParaRPr lang="ru-RU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Письмо </a:t>
            </a:r>
            <a:r>
              <a:rPr lang="ru-RU" b="1" i="1" dirty="0">
                <a:solidFill>
                  <a:srgbClr val="0000CC"/>
                </a:solidFill>
              </a:rPr>
              <a:t>Минтруда от 02.09.2020 № 14-2/ООГ-14220</a:t>
            </a:r>
          </a:p>
        </p:txBody>
      </p:sp>
    </p:spTree>
    <p:extLst>
      <p:ext uri="{BB962C8B-B14F-4D97-AF65-F5344CB8AC3E}">
        <p14:creationId xmlns:p14="http://schemas.microsoft.com/office/powerpoint/2010/main" val="305441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Водители будут проходить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медосмотры </a:t>
            </a:r>
            <a:r>
              <a:rPr lang="ru-RU" sz="2800" b="1" dirty="0">
                <a:solidFill>
                  <a:srgbClr val="FF0000"/>
                </a:solidFill>
              </a:rPr>
              <a:t>по старым правилам</a:t>
            </a:r>
            <a:endParaRPr lang="ru-RU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0000CC"/>
                </a:solidFill>
              </a:rPr>
              <a:t>До</a:t>
            </a:r>
            <a:r>
              <a:rPr lang="ru-RU" sz="2400" b="1" i="1" dirty="0">
                <a:solidFill>
                  <a:srgbClr val="0000CC"/>
                </a:solidFill>
              </a:rPr>
              <a:t> 31 декабря 2020 года </a:t>
            </a:r>
            <a:r>
              <a:rPr lang="ru-RU" sz="2400" b="1" i="1" dirty="0"/>
              <a:t>правила, по которым водители проходят освидетельствование, остаются прежними</a:t>
            </a:r>
            <a:r>
              <a:rPr lang="ru-RU" dirty="0"/>
              <a:t>. </a:t>
            </a:r>
            <a:endParaRPr lang="ru-RU" dirty="0" smtClean="0"/>
          </a:p>
          <a:p>
            <a:pPr marL="0" indent="0" algn="ctr">
              <a:buNone/>
            </a:pPr>
            <a:endParaRPr lang="ru-RU" sz="1000" dirty="0" smtClean="0"/>
          </a:p>
          <a:p>
            <a:pPr marL="0" indent="0" algn="ctr">
              <a:buNone/>
            </a:pPr>
            <a:r>
              <a:rPr lang="ru-RU" sz="2400" dirty="0" smtClean="0"/>
              <a:t>Правила </a:t>
            </a:r>
            <a:r>
              <a:rPr lang="ru-RU" sz="2400" dirty="0"/>
              <a:t>есть в </a:t>
            </a:r>
            <a:r>
              <a:rPr lang="ru-RU" sz="2400" b="1" i="1" dirty="0">
                <a:solidFill>
                  <a:srgbClr val="0000CC"/>
                </a:solidFill>
              </a:rPr>
              <a:t>приказе Минздрава от 23.06.2020 № 624н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sz="1000" dirty="0" smtClean="0"/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0000CC"/>
                </a:solidFill>
              </a:rPr>
              <a:t>С</a:t>
            </a:r>
            <a:r>
              <a:rPr lang="ru-RU" sz="2400" b="1" i="1" dirty="0">
                <a:solidFill>
                  <a:srgbClr val="0000CC"/>
                </a:solidFill>
              </a:rPr>
              <a:t> 1 января 2021 года </a:t>
            </a:r>
            <a:r>
              <a:rPr lang="ru-RU" sz="2400" dirty="0"/>
              <a:t>водители будут </a:t>
            </a:r>
            <a:r>
              <a:rPr lang="ru-RU" sz="2400" b="1" i="1" dirty="0"/>
              <a:t>дополнительно сдавать анализы на наличие алкоголя и </a:t>
            </a:r>
            <a:r>
              <a:rPr lang="ru-RU" sz="2400" b="1" i="1" dirty="0" err="1"/>
              <a:t>психоактивных</a:t>
            </a:r>
            <a:r>
              <a:rPr lang="ru-RU" sz="2400" b="1" i="1" dirty="0"/>
              <a:t> веществ в </a:t>
            </a:r>
            <a:r>
              <a:rPr lang="ru-RU" sz="2400" b="1" i="1" dirty="0" smtClean="0"/>
              <a:t>крови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sz="2400" dirty="0" smtClean="0"/>
              <a:t>Тестирование </a:t>
            </a:r>
            <a:r>
              <a:rPr lang="ru-RU" sz="2400" dirty="0"/>
              <a:t>на хроническое употребление алкоголя будет возможно только при наличии направления нарколога.</a:t>
            </a:r>
          </a:p>
          <a:p>
            <a:pPr marL="0" indent="0" algn="ctr">
              <a:buNone/>
            </a:pPr>
            <a:endParaRPr lang="ru-RU" sz="8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Приказ </a:t>
            </a:r>
            <a:r>
              <a:rPr lang="ru-RU" b="1" i="1" dirty="0">
                <a:solidFill>
                  <a:srgbClr val="0000CC"/>
                </a:solidFill>
              </a:rPr>
              <a:t>Минздрава от 23.06.2020 № 624н</a:t>
            </a:r>
          </a:p>
        </p:txBody>
      </p:sp>
    </p:spTree>
    <p:extLst>
      <p:ext uri="{BB962C8B-B14F-4D97-AF65-F5344CB8AC3E}">
        <p14:creationId xmlns:p14="http://schemas.microsoft.com/office/powerpoint/2010/main" val="183122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Почему нельзя перенести рабочий день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с</a:t>
            </a:r>
            <a:r>
              <a:rPr lang="ru-RU" sz="2800" b="1" dirty="0">
                <a:solidFill>
                  <a:srgbClr val="FF0000"/>
                </a:solidFill>
              </a:rPr>
              <a:t> 31 декабря 2020 года на предыдущий </a:t>
            </a:r>
            <a:r>
              <a:rPr lang="ru-RU" sz="2800" b="1" dirty="0" smtClean="0">
                <a:solidFill>
                  <a:srgbClr val="FF0000"/>
                </a:solidFill>
              </a:rPr>
              <a:t>выходной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400" dirty="0" smtClean="0"/>
              <a:t>Если </a:t>
            </a:r>
            <a:r>
              <a:rPr lang="ru-RU" sz="2400" dirty="0"/>
              <a:t>перенести рабочий день с 31 декабря на один из выходных дней до этой даты, то </a:t>
            </a:r>
            <a:r>
              <a:rPr lang="ru-RU" sz="2400" b="1" i="1" dirty="0" smtClean="0"/>
              <a:t>работники </a:t>
            </a:r>
            <a:r>
              <a:rPr lang="ru-RU" sz="2400" b="1" i="1" dirty="0"/>
              <a:t>не смогут полноценно отдохнуть</a:t>
            </a:r>
            <a:r>
              <a:rPr lang="ru-RU" sz="2400" dirty="0"/>
              <a:t>, значит, их права будут нарушены.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По</a:t>
            </a:r>
            <a:r>
              <a:rPr lang="ru-RU" sz="2400" dirty="0"/>
              <a:t> закону работники </a:t>
            </a:r>
            <a:r>
              <a:rPr lang="ru-RU" sz="2400" b="1" i="1" dirty="0"/>
              <a:t>должны отдыхать не меньше чем 42 часа подряд</a:t>
            </a:r>
            <a:r>
              <a:rPr lang="ru-RU" sz="2400" dirty="0"/>
              <a:t>, это время считают от времени, когда закончилась работа перед выходными, и до ее начала в первый рабочий день после отдыха.</a:t>
            </a:r>
          </a:p>
          <a:p>
            <a:pPr marL="0" indent="0" algn="ctr">
              <a:buNone/>
            </a:pPr>
            <a:endParaRPr lang="ru-RU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Письмо </a:t>
            </a:r>
            <a:r>
              <a:rPr lang="ru-RU" b="1" i="1" dirty="0">
                <a:solidFill>
                  <a:srgbClr val="0000CC"/>
                </a:solidFill>
              </a:rPr>
              <a:t>Минтруда от 12.08.2020 № 14-2/10/П-7979</a:t>
            </a:r>
          </a:p>
        </p:txBody>
      </p:sp>
    </p:spTree>
    <p:extLst>
      <p:ext uri="{BB962C8B-B14F-4D97-AF65-F5344CB8AC3E}">
        <p14:creationId xmlns:p14="http://schemas.microsoft.com/office/powerpoint/2010/main" val="43008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О</a:t>
            </a:r>
            <a:r>
              <a:rPr lang="ru-RU" sz="2800" b="1" dirty="0">
                <a:solidFill>
                  <a:srgbClr val="FF0000"/>
                </a:solidFill>
              </a:rPr>
              <a:t> прибытии и убытии иностранцев</a:t>
            </a:r>
            <a:endParaRPr lang="ru-RU" sz="28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уведомлять </a:t>
            </a:r>
            <a:r>
              <a:rPr lang="ru-RU" sz="2800" b="1" dirty="0">
                <a:solidFill>
                  <a:srgbClr val="FF0000"/>
                </a:solidFill>
              </a:rPr>
              <a:t>МВД </a:t>
            </a:r>
            <a:r>
              <a:rPr lang="ru-RU" sz="2800" b="1" dirty="0" smtClean="0">
                <a:solidFill>
                  <a:srgbClr val="FF0000"/>
                </a:solidFill>
              </a:rPr>
              <a:t>разрешено </a:t>
            </a:r>
            <a:r>
              <a:rPr lang="ru-RU" sz="2800" b="1" dirty="0">
                <a:solidFill>
                  <a:srgbClr val="FF0000"/>
                </a:solidFill>
              </a:rPr>
              <a:t>в электронной форме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400" dirty="0" smtClean="0"/>
              <a:t>О</a:t>
            </a:r>
            <a:r>
              <a:rPr lang="ru-RU" sz="2400" dirty="0"/>
              <a:t> прибытии иностранных работников в место пребывания и убытии из </a:t>
            </a:r>
            <a:r>
              <a:rPr lang="ru-RU" sz="2400" dirty="0" smtClean="0"/>
              <a:t>него</a:t>
            </a:r>
            <a:r>
              <a:rPr lang="ru-RU" sz="2400" b="1" dirty="0"/>
              <a:t> </a:t>
            </a:r>
            <a:r>
              <a:rPr lang="ru-RU" sz="2400" b="1" dirty="0" smtClean="0"/>
              <a:t>с</a:t>
            </a:r>
            <a:r>
              <a:rPr lang="ru-RU" sz="2400" b="1" dirty="0"/>
              <a:t> 7 сентября</a:t>
            </a:r>
            <a:r>
              <a:rPr lang="ru-RU" sz="2400" dirty="0" smtClean="0"/>
              <a:t> </a:t>
            </a:r>
            <a:r>
              <a:rPr lang="ru-RU" sz="2400" dirty="0"/>
              <a:t>можно </a:t>
            </a:r>
            <a:r>
              <a:rPr lang="ru-RU" sz="2400" dirty="0" smtClean="0"/>
              <a:t>уведомлять МВД </a:t>
            </a:r>
            <a:r>
              <a:rPr lang="ru-RU" sz="2400" dirty="0"/>
              <a:t>в электронном </a:t>
            </a:r>
            <a:r>
              <a:rPr lang="ru-RU" sz="2400" dirty="0" smtClean="0"/>
              <a:t>виде, на портале </a:t>
            </a:r>
            <a:r>
              <a:rPr lang="ru-RU" sz="2400" b="1" i="1" dirty="0" err="1">
                <a:solidFill>
                  <a:srgbClr val="0000CC"/>
                </a:solidFill>
              </a:rPr>
              <a:t>госуслуг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Разъяснения </a:t>
            </a:r>
            <a:r>
              <a:rPr lang="ru-RU" sz="2400" dirty="0"/>
              <a:t>о том, какой будет процедура, даст МВД.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В</a:t>
            </a:r>
            <a:r>
              <a:rPr lang="ru-RU" sz="2400" dirty="0"/>
              <a:t> ответ на сообщение </a:t>
            </a:r>
            <a:r>
              <a:rPr lang="ru-RU" sz="2400" b="1" dirty="0"/>
              <a:t>о прибытии </a:t>
            </a:r>
            <a:r>
              <a:rPr lang="ru-RU" sz="2400" dirty="0"/>
              <a:t>иностранца </a:t>
            </a:r>
            <a:r>
              <a:rPr lang="ru-RU" sz="2400" b="1" i="1" dirty="0"/>
              <a:t>работодатель получит отрывную часть уведомления в электронном виде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 algn="ctr">
              <a:buNone/>
            </a:pPr>
            <a:r>
              <a:rPr lang="ru-RU" sz="2400" b="1" i="1" dirty="0" smtClean="0">
                <a:solidFill>
                  <a:srgbClr val="FF0000"/>
                </a:solidFill>
              </a:rPr>
              <a:t>Документ необходимо распечатать </a:t>
            </a:r>
            <a:r>
              <a:rPr lang="ru-RU" sz="2400" b="1" i="1" dirty="0">
                <a:solidFill>
                  <a:srgbClr val="FF0000"/>
                </a:solidFill>
              </a:rPr>
              <a:t>и </a:t>
            </a:r>
            <a:endParaRPr lang="ru-RU" sz="2400" b="1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400" b="1" i="1" dirty="0" smtClean="0">
                <a:solidFill>
                  <a:srgbClr val="FF0000"/>
                </a:solidFill>
              </a:rPr>
              <a:t>отдать </a:t>
            </a:r>
            <a:r>
              <a:rPr lang="ru-RU" sz="2400" b="1" i="1" dirty="0">
                <a:solidFill>
                  <a:srgbClr val="FF0000"/>
                </a:solidFill>
              </a:rPr>
              <a:t>работнику</a:t>
            </a:r>
            <a:r>
              <a:rPr lang="ru-RU" sz="2400" dirty="0"/>
              <a:t>.</a:t>
            </a:r>
          </a:p>
          <a:p>
            <a:pPr marL="0" indent="0" algn="ctr">
              <a:buNone/>
            </a:pPr>
            <a:endParaRPr lang="ru-RU" u="sng" dirty="0" smtClean="0">
              <a:hlinkClick r:id="rId2"/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Закон </a:t>
            </a:r>
            <a:r>
              <a:rPr lang="ru-RU" b="1" i="1" dirty="0">
                <a:solidFill>
                  <a:srgbClr val="0000CC"/>
                </a:solidFill>
              </a:rPr>
              <a:t>от 08.06.2020 № 182-ФЗ</a:t>
            </a:r>
          </a:p>
        </p:txBody>
      </p:sp>
    </p:spTree>
    <p:extLst>
      <p:ext uri="{BB962C8B-B14F-4D97-AF65-F5344CB8AC3E}">
        <p14:creationId xmlns:p14="http://schemas.microsoft.com/office/powerpoint/2010/main" val="388906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ru-RU" sz="2600" b="1" dirty="0">
                <a:solidFill>
                  <a:srgbClr val="FF0000"/>
                </a:solidFill>
              </a:rPr>
              <a:t>Иностранцам придется сдавать тест на </a:t>
            </a:r>
            <a:r>
              <a:rPr lang="ru-RU" sz="2600" b="1" dirty="0" err="1" smtClean="0">
                <a:solidFill>
                  <a:srgbClr val="FF0000"/>
                </a:solidFill>
              </a:rPr>
              <a:t>коронавирус</a:t>
            </a:r>
            <a:r>
              <a:rPr lang="ru-RU" sz="2600" b="1" dirty="0">
                <a:solidFill>
                  <a:srgbClr val="FF0000"/>
                </a:solidFill>
              </a:rPr>
              <a:t>, </a:t>
            </a:r>
            <a:endParaRPr lang="ru-RU" sz="26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600" b="1" dirty="0" smtClean="0">
                <a:solidFill>
                  <a:srgbClr val="FF0000"/>
                </a:solidFill>
              </a:rPr>
              <a:t>для</a:t>
            </a:r>
            <a:r>
              <a:rPr lang="ru-RU" sz="2600" b="1" dirty="0">
                <a:solidFill>
                  <a:srgbClr val="FF0000"/>
                </a:solidFill>
              </a:rPr>
              <a:t> </a:t>
            </a:r>
            <a:r>
              <a:rPr lang="ru-RU" sz="2600" b="1" dirty="0" smtClean="0">
                <a:solidFill>
                  <a:srgbClr val="FF0000"/>
                </a:solidFill>
              </a:rPr>
              <a:t>работы </a:t>
            </a:r>
            <a:r>
              <a:rPr lang="ru-RU" sz="2600" b="1" dirty="0">
                <a:solidFill>
                  <a:srgbClr val="FF0000"/>
                </a:solidFill>
              </a:rPr>
              <a:t>в </a:t>
            </a:r>
            <a:r>
              <a:rPr lang="ru-RU" sz="2600" b="1" dirty="0" smtClean="0">
                <a:solidFill>
                  <a:srgbClr val="FF0000"/>
                </a:solidFill>
              </a:rPr>
              <a:t>России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С </a:t>
            </a:r>
            <a:r>
              <a:rPr lang="ru-RU" b="1" dirty="0"/>
              <a:t>27 июня</a:t>
            </a:r>
            <a:r>
              <a:rPr lang="ru-RU" dirty="0"/>
              <a:t> </a:t>
            </a:r>
            <a:r>
              <a:rPr lang="ru-RU" dirty="0" err="1"/>
              <a:t>коронавирус</a:t>
            </a:r>
            <a:r>
              <a:rPr lang="ru-RU" dirty="0"/>
              <a:t> </a:t>
            </a:r>
            <a:r>
              <a:rPr lang="ru-RU" dirty="0" smtClean="0"/>
              <a:t>включен в </a:t>
            </a:r>
            <a:r>
              <a:rPr lang="ru-RU" dirty="0"/>
              <a:t>перечень опасных заболеваний, на </a:t>
            </a:r>
            <a:r>
              <a:rPr lang="ru-RU" dirty="0" smtClean="0"/>
              <a:t>который </a:t>
            </a:r>
            <a:r>
              <a:rPr lang="ru-RU" dirty="0"/>
              <a:t>будут проверять иностранных граждан.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При </a:t>
            </a:r>
            <a:r>
              <a:rPr lang="ru-RU" b="1" dirty="0" smtClean="0"/>
              <a:t>положительном тесте</a:t>
            </a:r>
            <a:r>
              <a:rPr lang="ru-RU" dirty="0" smtClean="0"/>
              <a:t>, </a:t>
            </a:r>
            <a:r>
              <a:rPr lang="ru-RU" dirty="0"/>
              <a:t>иностранцу могут </a:t>
            </a:r>
            <a:r>
              <a:rPr lang="ru-RU" b="1" dirty="0"/>
              <a:t>отказать</a:t>
            </a:r>
            <a:r>
              <a:rPr lang="ru-RU" dirty="0"/>
              <a:t> в выдаче или </a:t>
            </a:r>
            <a:r>
              <a:rPr lang="ru-RU" b="1" dirty="0"/>
              <a:t>аннулировать разрешительный документ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К </a:t>
            </a:r>
            <a:r>
              <a:rPr lang="ru-RU" b="1" dirty="0"/>
              <a:t>таким документам относятся: </a:t>
            </a:r>
            <a:endParaRPr lang="ru-RU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1" i="1" dirty="0" smtClean="0"/>
              <a:t>патент</a:t>
            </a:r>
            <a:r>
              <a:rPr lang="ru-RU" b="1" i="1" dirty="0"/>
              <a:t>, </a:t>
            </a:r>
            <a:endParaRPr lang="ru-RU" b="1" i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1" i="1" dirty="0" smtClean="0"/>
              <a:t>разрешение </a:t>
            </a:r>
            <a:r>
              <a:rPr lang="ru-RU" b="1" i="1" dirty="0"/>
              <a:t>на работу, </a:t>
            </a:r>
            <a:endParaRPr lang="ru-RU" b="1" i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1" i="1" dirty="0" smtClean="0"/>
              <a:t>разрешение </a:t>
            </a:r>
            <a:r>
              <a:rPr lang="ru-RU" b="1" i="1" dirty="0"/>
              <a:t>на временное проживание, </a:t>
            </a:r>
            <a:endParaRPr lang="ru-RU" b="1" i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1" i="1" dirty="0" smtClean="0"/>
              <a:t>вид </a:t>
            </a:r>
            <a:r>
              <a:rPr lang="ru-RU" b="1" i="1" dirty="0"/>
              <a:t>на жительство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endParaRPr lang="ru-RU" dirty="0" smtClean="0">
              <a:hlinkClick r:id="rId2"/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Приказ </a:t>
            </a:r>
            <a:r>
              <a:rPr lang="ru-RU" b="1" i="1" dirty="0">
                <a:solidFill>
                  <a:srgbClr val="0000CC"/>
                </a:solidFill>
              </a:rPr>
              <a:t>Минздрава от 15.06.2020 № 581н</a:t>
            </a:r>
          </a:p>
        </p:txBody>
      </p:sp>
    </p:spTree>
    <p:extLst>
      <p:ext uri="{BB962C8B-B14F-4D97-AF65-F5344CB8AC3E}">
        <p14:creationId xmlns:p14="http://schemas.microsoft.com/office/powerpoint/2010/main" val="26315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Утвержден </a:t>
            </a:r>
            <a:r>
              <a:rPr lang="ru-RU" sz="2400" b="1" dirty="0">
                <a:solidFill>
                  <a:srgbClr val="FF0000"/>
                </a:solidFill>
              </a:rPr>
              <a:t>порядок перехода на 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электронный </a:t>
            </a:r>
            <a:r>
              <a:rPr lang="ru-RU" sz="2400" b="1" dirty="0">
                <a:solidFill>
                  <a:srgbClr val="FF0000"/>
                </a:solidFill>
              </a:rPr>
              <a:t>документооборот в кадровой </a:t>
            </a:r>
            <a:r>
              <a:rPr lang="ru-RU" sz="2400" b="1" dirty="0" smtClean="0">
                <a:solidFill>
                  <a:srgbClr val="FF0000"/>
                </a:solidFill>
              </a:rPr>
              <a:t>службе</a:t>
            </a:r>
          </a:p>
          <a:p>
            <a:pPr marL="0" indent="0">
              <a:buNone/>
            </a:pPr>
            <a:endParaRPr lang="ru-RU" sz="1000" dirty="0" smtClean="0"/>
          </a:p>
          <a:p>
            <a:pPr marL="0" indent="0">
              <a:buNone/>
            </a:pPr>
            <a:r>
              <a:rPr lang="ru-RU" dirty="0" smtClean="0"/>
              <a:t>Если работодатель, решил </a:t>
            </a:r>
            <a:r>
              <a:rPr lang="ru-RU" dirty="0"/>
              <a:t>перейти на </a:t>
            </a:r>
            <a:r>
              <a:rPr lang="ru-RU" dirty="0" smtClean="0"/>
              <a:t>электронный документооборот, то ему </a:t>
            </a:r>
            <a:r>
              <a:rPr lang="ru-RU" dirty="0"/>
              <a:t>необходимо </a:t>
            </a:r>
            <a:r>
              <a:rPr lang="ru-RU" b="1" i="1" dirty="0"/>
              <a:t>подать заявление</a:t>
            </a:r>
            <a:r>
              <a:rPr lang="ru-RU" dirty="0"/>
              <a:t> </a:t>
            </a:r>
            <a:r>
              <a:rPr lang="ru-RU" b="1" i="1" dirty="0" smtClean="0">
                <a:solidFill>
                  <a:srgbClr val="0000CC"/>
                </a:solidFill>
              </a:rPr>
              <a:t>до 1</a:t>
            </a:r>
            <a:r>
              <a:rPr lang="ru-RU" b="1" i="1" dirty="0">
                <a:solidFill>
                  <a:srgbClr val="0000CC"/>
                </a:solidFill>
              </a:rPr>
              <a:t> декабря 2020 </a:t>
            </a:r>
            <a:r>
              <a:rPr lang="ru-RU" b="1" i="1" dirty="0" smtClean="0">
                <a:solidFill>
                  <a:srgbClr val="0000CC"/>
                </a:solidFill>
              </a:rPr>
              <a:t>года.</a:t>
            </a:r>
          </a:p>
          <a:p>
            <a:pPr marL="0" indent="0">
              <a:buNone/>
            </a:pPr>
            <a:r>
              <a:rPr lang="ru-RU" b="1" i="1" dirty="0" smtClean="0"/>
              <a:t>В</a:t>
            </a:r>
            <a:r>
              <a:rPr lang="ru-RU" b="1" i="1" dirty="0"/>
              <a:t> документе должны быть </a:t>
            </a:r>
            <a:r>
              <a:rPr lang="ru-RU" b="1" i="1" dirty="0" smtClean="0"/>
              <a:t>указаны</a:t>
            </a:r>
            <a:r>
              <a:rPr lang="ru-RU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i="1" dirty="0" smtClean="0"/>
              <a:t>ИНН </a:t>
            </a:r>
            <a:r>
              <a:rPr lang="ru-RU" i="1" dirty="0"/>
              <a:t>организации, </a:t>
            </a:r>
            <a:endParaRPr lang="ru-RU" i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i="1" dirty="0" smtClean="0"/>
              <a:t>основной </a:t>
            </a:r>
            <a:r>
              <a:rPr lang="ru-RU" i="1" dirty="0"/>
              <a:t>вид деятельности, </a:t>
            </a:r>
            <a:endParaRPr lang="ru-RU" i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i="1" dirty="0" smtClean="0"/>
              <a:t>численность штата,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i="1" dirty="0" smtClean="0"/>
              <a:t>сколько </a:t>
            </a:r>
            <a:r>
              <a:rPr lang="ru-RU" i="1" dirty="0"/>
              <a:t>сотрудников организации предварительно согласились получать кадровые документы в цифровом формате, </a:t>
            </a:r>
            <a:r>
              <a:rPr lang="ru-RU" i="1" dirty="0" smtClean="0"/>
              <a:t>а не на бумаге</a:t>
            </a:r>
            <a:r>
              <a:rPr lang="ru-RU" i="1" dirty="0"/>
              <a:t>.</a:t>
            </a:r>
            <a:endParaRPr lang="ru-RU" i="1" dirty="0" smtClean="0"/>
          </a:p>
          <a:p>
            <a:pPr marL="0" indent="0">
              <a:buNone/>
            </a:pPr>
            <a:r>
              <a:rPr lang="ru-RU" dirty="0" smtClean="0"/>
              <a:t>Правила </a:t>
            </a:r>
            <a:r>
              <a:rPr lang="ru-RU" dirty="0"/>
              <a:t>рассчитаны на тех работодателей, которые хотят </a:t>
            </a:r>
            <a:r>
              <a:rPr lang="ru-RU" b="1" i="1" dirty="0"/>
              <a:t>участвовать в эксперименте </a:t>
            </a:r>
            <a:r>
              <a:rPr lang="ru-RU" b="1" i="1" dirty="0">
                <a:solidFill>
                  <a:srgbClr val="0000CC"/>
                </a:solidFill>
              </a:rPr>
              <a:t>до 31 марта 2021 года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rgbClr val="FF0000"/>
                </a:solidFill>
              </a:rPr>
              <a:t>Перечень организаций — участников эксперимента будет утверждать Минтруд</a:t>
            </a:r>
            <a:r>
              <a:rPr lang="ru-RU" dirty="0"/>
              <a:t>. </a:t>
            </a:r>
          </a:p>
          <a:p>
            <a:pPr marL="0" indent="0" algn="ctr">
              <a:buNone/>
            </a:pPr>
            <a:endParaRPr lang="ru-RU" sz="9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rgbClr val="0000CC"/>
                </a:solidFill>
              </a:rPr>
              <a:t>Приказ </a:t>
            </a:r>
            <a:r>
              <a:rPr lang="ru-RU" sz="2000" b="1" i="1" dirty="0">
                <a:solidFill>
                  <a:srgbClr val="0000CC"/>
                </a:solidFill>
              </a:rPr>
              <a:t>Минтруда от 14.05.2020 № 240н</a:t>
            </a:r>
          </a:p>
        </p:txBody>
      </p:sp>
    </p:spTree>
    <p:extLst>
      <p:ext uri="{BB962C8B-B14F-4D97-AF65-F5344CB8AC3E}">
        <p14:creationId xmlns:p14="http://schemas.microsoft.com/office/powerpoint/2010/main" val="324959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000" b="1" dirty="0" smtClean="0">
                <a:solidFill>
                  <a:srgbClr val="FF0000"/>
                </a:solidFill>
              </a:rPr>
              <a:t>Расширены </a:t>
            </a:r>
            <a:r>
              <a:rPr lang="ru-RU" sz="3000" b="1" dirty="0">
                <a:solidFill>
                  <a:srgbClr val="FF0000"/>
                </a:solidFill>
              </a:rPr>
              <a:t>полномочия инспекторов ГИТ</a:t>
            </a:r>
            <a:endParaRPr lang="ru-RU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000" dirty="0" smtClean="0"/>
          </a:p>
          <a:p>
            <a:pPr marL="0" indent="0">
              <a:buNone/>
            </a:pPr>
            <a:r>
              <a:rPr lang="ru-RU" dirty="0" smtClean="0"/>
              <a:t>Для проверки</a:t>
            </a:r>
            <a:r>
              <a:rPr lang="ru-RU" dirty="0"/>
              <a:t> </a:t>
            </a:r>
            <a:r>
              <a:rPr lang="ru-RU" dirty="0" smtClean="0"/>
              <a:t>инспекторами </a:t>
            </a:r>
            <a:r>
              <a:rPr lang="ru-RU" dirty="0"/>
              <a:t>ГИТ</a:t>
            </a:r>
            <a:r>
              <a:rPr lang="ru-RU" dirty="0" smtClean="0"/>
              <a:t> в</a:t>
            </a:r>
            <a:r>
              <a:rPr lang="ru-RU" dirty="0"/>
              <a:t> список </a:t>
            </a:r>
            <a:r>
              <a:rPr lang="ru-RU" dirty="0" smtClean="0"/>
              <a:t>документов</a:t>
            </a:r>
            <a:r>
              <a:rPr lang="ru-RU" dirty="0"/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добавлена форма СТД-Р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Если </a:t>
            </a:r>
            <a:r>
              <a:rPr lang="ru-RU" dirty="0"/>
              <a:t>в ходе проверки </a:t>
            </a:r>
            <a:r>
              <a:rPr lang="ru-RU" dirty="0" smtClean="0"/>
              <a:t>будет выяснено, </a:t>
            </a:r>
            <a:r>
              <a:rPr lang="ru-RU" dirty="0"/>
              <a:t>что компания не погасила перед работниками долги по зарплате и другим выплатам </a:t>
            </a:r>
            <a:r>
              <a:rPr lang="ru-RU" b="1" i="1" dirty="0">
                <a:solidFill>
                  <a:srgbClr val="FF0000"/>
                </a:solidFill>
              </a:rPr>
              <a:t>по требованию инспектора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b="1" i="1" dirty="0" smtClean="0">
                <a:solidFill>
                  <a:srgbClr val="FF0000"/>
                </a:solidFill>
              </a:rPr>
              <a:t>будет</a:t>
            </a:r>
            <a:r>
              <a:rPr lang="ru-RU" b="1" i="1" dirty="0">
                <a:solidFill>
                  <a:srgbClr val="FF0000"/>
                </a:solidFill>
              </a:rPr>
              <a:t> </a:t>
            </a:r>
            <a:r>
              <a:rPr lang="ru-RU" b="1" i="1" dirty="0" smtClean="0">
                <a:solidFill>
                  <a:srgbClr val="FF0000"/>
                </a:solidFill>
              </a:rPr>
              <a:t>составлен исполнительный </a:t>
            </a:r>
            <a:r>
              <a:rPr lang="ru-RU" b="1" i="1" dirty="0">
                <a:solidFill>
                  <a:srgbClr val="FF0000"/>
                </a:solidFill>
              </a:rPr>
              <a:t>документ</a:t>
            </a:r>
            <a:r>
              <a:rPr lang="ru-RU" b="1" i="1" dirty="0"/>
              <a:t>.</a:t>
            </a:r>
          </a:p>
          <a:p>
            <a:pPr marL="0" indent="0">
              <a:buNone/>
            </a:pPr>
            <a:r>
              <a:rPr lang="ru-RU" dirty="0"/>
              <a:t>В этом случае </a:t>
            </a:r>
            <a:r>
              <a:rPr lang="ru-RU" dirty="0" smtClean="0"/>
              <a:t>взысканием долгов займутся </a:t>
            </a:r>
            <a:r>
              <a:rPr lang="ru-RU" dirty="0"/>
              <a:t>приставы. Они взыщут не только долги, но и исполнительский сбор, </a:t>
            </a:r>
            <a:r>
              <a:rPr lang="ru-RU" dirty="0" smtClean="0"/>
              <a:t>в размере минимум </a:t>
            </a:r>
            <a:r>
              <a:rPr lang="ru-RU" dirty="0"/>
              <a:t>10 000 руб. </a:t>
            </a:r>
            <a:endParaRPr lang="ru-RU" dirty="0" smtClean="0"/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Предупреждение </a:t>
            </a:r>
            <a:r>
              <a:rPr lang="ru-RU" b="1" i="1" dirty="0">
                <a:solidFill>
                  <a:srgbClr val="FF0000"/>
                </a:solidFill>
              </a:rPr>
              <a:t>о таких мерах инспектор должен будет указать в предписании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Если предписание </a:t>
            </a:r>
            <a:r>
              <a:rPr lang="ru-RU" dirty="0" smtClean="0"/>
              <a:t>полностью выполнено, то </a:t>
            </a:r>
            <a:r>
              <a:rPr lang="ru-RU" dirty="0"/>
              <a:t>инспектор </a:t>
            </a:r>
            <a:r>
              <a:rPr lang="ru-RU" dirty="0" smtClean="0"/>
              <a:t>имеет право провести дополнительную проверку для контроля действительности выполнения всех </a:t>
            </a:r>
            <a:r>
              <a:rPr lang="ru-RU" dirty="0"/>
              <a:t>его </a:t>
            </a:r>
            <a:r>
              <a:rPr lang="ru-RU" dirty="0" smtClean="0"/>
              <a:t>требований.</a:t>
            </a:r>
            <a:endParaRPr lang="ru-RU" dirty="0"/>
          </a:p>
          <a:p>
            <a:pPr marL="0" indent="0" algn="ctr">
              <a:buNone/>
            </a:pPr>
            <a:endParaRPr lang="ru-RU" sz="8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rgbClr val="0000CC"/>
                </a:solidFill>
              </a:rPr>
              <a:t>приказ </a:t>
            </a:r>
            <a:r>
              <a:rPr lang="ru-RU" sz="2000" b="1" i="1" dirty="0" err="1">
                <a:solidFill>
                  <a:srgbClr val="0000CC"/>
                </a:solidFill>
              </a:rPr>
              <a:t>Роструда</a:t>
            </a:r>
            <a:r>
              <a:rPr lang="ru-RU" sz="2000" b="1" i="1" dirty="0">
                <a:solidFill>
                  <a:srgbClr val="0000CC"/>
                </a:solidFill>
              </a:rPr>
              <a:t> от 22.04.2020 № 103</a:t>
            </a:r>
          </a:p>
        </p:txBody>
      </p:sp>
    </p:spTree>
    <p:extLst>
      <p:ext uri="{BB962C8B-B14F-4D97-AF65-F5344CB8AC3E}">
        <p14:creationId xmlns:p14="http://schemas.microsoft.com/office/powerpoint/2010/main" val="187490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Продлен </a:t>
            </a:r>
            <a:r>
              <a:rPr lang="ru-RU" sz="3600" b="1" dirty="0">
                <a:solidFill>
                  <a:srgbClr val="FF0000"/>
                </a:solidFill>
              </a:rPr>
              <a:t>срок для 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уплаты </a:t>
            </a:r>
            <a:r>
              <a:rPr lang="ru-RU" sz="3600" b="1" dirty="0">
                <a:solidFill>
                  <a:srgbClr val="FF0000"/>
                </a:solidFill>
              </a:rPr>
              <a:t>штрафов </a:t>
            </a:r>
            <a:r>
              <a:rPr lang="ru-RU" sz="3600" b="1" dirty="0" smtClean="0">
                <a:solidFill>
                  <a:srgbClr val="FF0000"/>
                </a:solidFill>
              </a:rPr>
              <a:t>работодателями</a:t>
            </a:r>
          </a:p>
          <a:p>
            <a:pPr marL="0" indent="0">
              <a:buNone/>
            </a:pPr>
            <a:r>
              <a:rPr lang="ru-RU" dirty="0" smtClean="0"/>
              <a:t>Увеличен </a:t>
            </a:r>
            <a:r>
              <a:rPr lang="ru-RU" b="1" i="1" dirty="0"/>
              <a:t>срок для уплаты штрафа</a:t>
            </a:r>
            <a:r>
              <a:rPr lang="ru-RU" dirty="0"/>
              <a:t> </a:t>
            </a:r>
            <a:r>
              <a:rPr lang="ru-RU" dirty="0" smtClean="0"/>
              <a:t>за</a:t>
            </a:r>
            <a:r>
              <a:rPr lang="ru-RU" dirty="0"/>
              <a:t> привлечение к административной </a:t>
            </a:r>
            <a:r>
              <a:rPr lang="ru-RU" dirty="0" smtClean="0"/>
              <a:t>ответственности </a:t>
            </a:r>
            <a:r>
              <a:rPr lang="ru-RU" b="1" i="1" dirty="0"/>
              <a:t>до 180 дней</a:t>
            </a:r>
            <a:r>
              <a:rPr lang="ru-RU" dirty="0"/>
              <a:t>, за исключением </a:t>
            </a:r>
            <a:r>
              <a:rPr lang="ru-RU" dirty="0" smtClean="0"/>
              <a:t>отдельных правонарушений, </a:t>
            </a:r>
            <a:r>
              <a:rPr lang="ru-RU" dirty="0"/>
              <a:t>например в случае с ДТП будут действовать старые </a:t>
            </a:r>
            <a:r>
              <a:rPr lang="ru-RU" dirty="0" smtClean="0"/>
              <a:t>правила.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Послабление </a:t>
            </a:r>
            <a:r>
              <a:rPr lang="ru-RU" dirty="0"/>
              <a:t>действует весь 2020 </a:t>
            </a:r>
            <a:r>
              <a:rPr lang="ru-RU" dirty="0" smtClean="0"/>
              <a:t>год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 algn="ctr">
              <a:buNone/>
            </a:pPr>
            <a:r>
              <a:rPr lang="ru-RU" sz="2800" b="1" i="1" dirty="0">
                <a:solidFill>
                  <a:srgbClr val="0000CC"/>
                </a:solidFill>
              </a:rPr>
              <a:t>Закон от 08.06.2020 № 166-ФЗ «О внесении изменений в законы и подзаконные акты в целях восстановить экономику и предотвратить развитие </a:t>
            </a:r>
            <a:r>
              <a:rPr lang="ru-RU" sz="2800" b="1" i="1" dirty="0" err="1">
                <a:solidFill>
                  <a:srgbClr val="0000CC"/>
                </a:solidFill>
              </a:rPr>
              <a:t>кронавирусной</a:t>
            </a:r>
            <a:r>
              <a:rPr lang="ru-RU" sz="2800" b="1" i="1" dirty="0">
                <a:solidFill>
                  <a:srgbClr val="0000CC"/>
                </a:solidFill>
              </a:rPr>
              <a:t> инфекции</a:t>
            </a:r>
            <a:r>
              <a:rPr lang="ru-RU" sz="2800" b="1" i="1" dirty="0" smtClean="0">
                <a:solidFill>
                  <a:srgbClr val="0000CC"/>
                </a:solidFill>
              </a:rPr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24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Штраф за ошибки при работе с документами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увеличат в 10 раз</a:t>
            </a:r>
            <a:endParaRPr lang="ru-RU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Изменятся </a:t>
            </a:r>
            <a:r>
              <a:rPr lang="ru-RU" dirty="0"/>
              <a:t>размеры штрафов за то, что </a:t>
            </a:r>
            <a:r>
              <a:rPr lang="ru-RU" b="1" i="1" dirty="0"/>
              <a:t>компания не соблюдает требования работы с архивными документами</a:t>
            </a:r>
            <a:r>
              <a:rPr lang="ru-RU" dirty="0"/>
              <a:t>, </a:t>
            </a:r>
            <a:r>
              <a:rPr lang="ru-RU" sz="2000" b="1" i="1" dirty="0">
                <a:solidFill>
                  <a:srgbClr val="0000CC"/>
                </a:solidFill>
              </a:rPr>
              <a:t>ст. 13.20 КоАП</a:t>
            </a:r>
            <a:r>
              <a:rPr lang="ru-RU" dirty="0"/>
              <a:t>. К этому правонарушению относится </a:t>
            </a:r>
            <a:r>
              <a:rPr lang="ru-RU" dirty="0" smtClean="0"/>
              <a:t>то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/>
              <a:t>как в организации оформляют архивные бумаги, соблюдают ли сроки хранения и как используют в дальнейшем документы.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 сегодняшний день </a:t>
            </a:r>
            <a:r>
              <a:rPr lang="ru-RU" b="1" i="1" dirty="0"/>
              <a:t>штрафуют только должностное лицо</a:t>
            </a:r>
            <a:r>
              <a:rPr lang="ru-RU" dirty="0"/>
              <a:t> от 300 до 500 руб</a:t>
            </a:r>
            <a:r>
              <a:rPr lang="ru-RU" dirty="0" smtClean="0"/>
              <a:t>., если кадровик </a:t>
            </a:r>
            <a:r>
              <a:rPr lang="ru-RU" dirty="0"/>
              <a:t>по приказу не </a:t>
            </a:r>
            <a:r>
              <a:rPr lang="ru-RU" dirty="0" smtClean="0"/>
              <a:t>назначен ответственным</a:t>
            </a:r>
            <a:r>
              <a:rPr lang="ru-RU" dirty="0"/>
              <a:t>, то </a:t>
            </a:r>
            <a:r>
              <a:rPr lang="ru-RU" dirty="0" smtClean="0"/>
              <a:t>штрафу подлежит руководитель. </a:t>
            </a:r>
          </a:p>
          <a:p>
            <a:pPr marL="0" indent="0">
              <a:buNone/>
            </a:pPr>
            <a:r>
              <a:rPr lang="ru-RU" dirty="0" smtClean="0"/>
              <a:t>Когда </a:t>
            </a:r>
            <a:r>
              <a:rPr lang="ru-RU" dirty="0"/>
              <a:t>закон вступит в </a:t>
            </a:r>
            <a:r>
              <a:rPr lang="ru-RU" dirty="0" smtClean="0"/>
              <a:t>силу — </a:t>
            </a:r>
          </a:p>
          <a:p>
            <a:pPr marL="0" indent="0">
              <a:buNone/>
            </a:pPr>
            <a:r>
              <a:rPr lang="ru-RU" dirty="0" smtClean="0"/>
              <a:t>штрафы </a:t>
            </a:r>
            <a:r>
              <a:rPr lang="ru-RU" dirty="0"/>
              <a:t>для </a:t>
            </a:r>
            <a:r>
              <a:rPr lang="ru-RU" b="1" dirty="0"/>
              <a:t>должностных лиц </a:t>
            </a:r>
            <a:r>
              <a:rPr lang="ru-RU" dirty="0"/>
              <a:t>будут </a:t>
            </a:r>
            <a:r>
              <a:rPr lang="ru-RU" b="1" dirty="0"/>
              <a:t>от 3000 руб. до 5000 руб</a:t>
            </a:r>
            <a:r>
              <a:rPr lang="ru-RU" dirty="0"/>
              <a:t>., а для </a:t>
            </a:r>
            <a:r>
              <a:rPr lang="ru-RU" b="1" dirty="0"/>
              <a:t>компаний </a:t>
            </a:r>
            <a:r>
              <a:rPr lang="ru-RU" dirty="0"/>
              <a:t>— </a:t>
            </a:r>
            <a:r>
              <a:rPr lang="ru-RU" b="1" dirty="0" smtClean="0"/>
              <a:t>от </a:t>
            </a:r>
            <a:r>
              <a:rPr lang="ru-RU" b="1" dirty="0"/>
              <a:t>5000 руб. до 10 000 руб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sz="1000" dirty="0"/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Такие </a:t>
            </a:r>
            <a:r>
              <a:rPr lang="ru-RU" b="1" i="1" dirty="0">
                <a:solidFill>
                  <a:srgbClr val="0000CC"/>
                </a:solidFill>
              </a:rPr>
              <a:t>изменения в законопроект № 759112-7. Депутаты приняли его в третьем чтении</a:t>
            </a:r>
          </a:p>
        </p:txBody>
      </p:sp>
    </p:spTree>
    <p:extLst>
      <p:ext uri="{BB962C8B-B14F-4D97-AF65-F5344CB8AC3E}">
        <p14:creationId xmlns:p14="http://schemas.microsoft.com/office/powerpoint/2010/main" val="249211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600" b="1" dirty="0" smtClean="0">
                <a:solidFill>
                  <a:srgbClr val="FF0000"/>
                </a:solidFill>
              </a:rPr>
              <a:t>Часть </a:t>
            </a:r>
            <a:r>
              <a:rPr lang="ru-RU" sz="2600" b="1" dirty="0">
                <a:solidFill>
                  <a:srgbClr val="FF0000"/>
                </a:solidFill>
              </a:rPr>
              <a:t>штрафов компаниям разрешили </a:t>
            </a:r>
            <a:endParaRPr lang="ru-RU" sz="26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600" b="1" dirty="0" smtClean="0">
                <a:solidFill>
                  <a:srgbClr val="FF0000"/>
                </a:solidFill>
              </a:rPr>
              <a:t>оплачивать с</a:t>
            </a:r>
            <a:r>
              <a:rPr lang="ru-RU" sz="2600" b="1" dirty="0">
                <a:solidFill>
                  <a:srgbClr val="FF0000"/>
                </a:solidFill>
              </a:rPr>
              <a:t> 50-процентной скидкой</a:t>
            </a:r>
            <a:endParaRPr lang="ru-RU" sz="2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0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00CC"/>
                </a:solidFill>
              </a:rPr>
              <a:t>С</a:t>
            </a:r>
            <a:r>
              <a:rPr lang="ru-RU" b="1" dirty="0">
                <a:solidFill>
                  <a:srgbClr val="0000CC"/>
                </a:solidFill>
              </a:rPr>
              <a:t> 4 июля </a:t>
            </a:r>
            <a:r>
              <a:rPr lang="ru-RU" dirty="0"/>
              <a:t>компании </a:t>
            </a:r>
            <a:r>
              <a:rPr lang="ru-RU" dirty="0" smtClean="0"/>
              <a:t>могут</a:t>
            </a:r>
            <a:r>
              <a:rPr lang="ru-RU" b="1" i="1" dirty="0"/>
              <a:t> в течение 20 дней </a:t>
            </a:r>
            <a:r>
              <a:rPr lang="ru-RU" dirty="0"/>
              <a:t>с даты, когда вступило в силу </a:t>
            </a:r>
            <a:r>
              <a:rPr lang="ru-RU" dirty="0" smtClean="0"/>
              <a:t>постановление, </a:t>
            </a:r>
            <a:r>
              <a:rPr lang="ru-RU" dirty="0"/>
              <a:t>оплатить только </a:t>
            </a:r>
            <a:r>
              <a:rPr lang="ru-RU" b="1" i="1" dirty="0"/>
              <a:t>половину </a:t>
            </a:r>
            <a:r>
              <a:rPr lang="ru-RU" b="1" i="1" dirty="0" smtClean="0"/>
              <a:t>от назначенного штрафа</a:t>
            </a:r>
            <a:r>
              <a:rPr lang="ru-RU" dirty="0"/>
              <a:t>, </a:t>
            </a:r>
            <a:r>
              <a:rPr lang="ru-RU" dirty="0" smtClean="0"/>
              <a:t>за непредставление </a:t>
            </a:r>
            <a:r>
              <a:rPr lang="ru-RU" dirty="0"/>
              <a:t>или нарушение порядка либо сроков представления информации об </a:t>
            </a:r>
            <a:r>
              <a:rPr lang="ru-RU" dirty="0" smtClean="0"/>
              <a:t>изменении: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/>
              <a:t>адреса </a:t>
            </a:r>
            <a:r>
              <a:rPr lang="ru-RU" dirty="0"/>
              <a:t>(места нахождения) саморегулируемой </a:t>
            </a:r>
            <a:r>
              <a:rPr lang="ru-RU" dirty="0" smtClean="0"/>
              <a:t>организации,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/>
              <a:t>адреса </a:t>
            </a:r>
            <a:r>
              <a:rPr lang="ru-RU" dirty="0"/>
              <a:t>электронной </a:t>
            </a:r>
            <a:r>
              <a:rPr lang="ru-RU" dirty="0" smtClean="0"/>
              <a:t>почты,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/>
              <a:t>номеров </a:t>
            </a:r>
            <a:r>
              <a:rPr lang="ru-RU" dirty="0"/>
              <a:t>контактных телефонов или адреса официального сайта в сети "Интернет</a:t>
            </a:r>
            <a:r>
              <a:rPr lang="ru-RU" dirty="0" smtClean="0"/>
              <a:t>",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/>
              <a:t>об </a:t>
            </a:r>
            <a:r>
              <a:rPr lang="ru-RU" dirty="0"/>
              <a:t>изменениях, внесенных в устав, либо о документах, утвержденных (принятых) саморегулируемой организацией и регламентирующих деятельность ее специализированных </a:t>
            </a:r>
            <a:r>
              <a:rPr lang="ru-RU" dirty="0" smtClean="0"/>
              <a:t>органов</a:t>
            </a:r>
          </a:p>
          <a:p>
            <a:pPr marL="0" indent="0">
              <a:buNone/>
            </a:pPr>
            <a:r>
              <a:rPr lang="ru-RU" dirty="0" smtClean="0"/>
              <a:t>При </a:t>
            </a:r>
            <a:r>
              <a:rPr lang="ru-RU" dirty="0"/>
              <a:t>этом, если </a:t>
            </a:r>
            <a:r>
              <a:rPr lang="ru-RU" b="1" i="1" dirty="0"/>
              <a:t>компания поздно получила постановление </a:t>
            </a:r>
            <a:r>
              <a:rPr lang="ru-RU" dirty="0" smtClean="0"/>
              <a:t>и не </a:t>
            </a:r>
            <a:r>
              <a:rPr lang="ru-RU" b="1" i="1" dirty="0" smtClean="0"/>
              <a:t>смогла </a:t>
            </a:r>
            <a:r>
              <a:rPr lang="ru-RU" b="1" i="1" dirty="0"/>
              <a:t>из-за этого оплатить штраф в 20-дневный срок</a:t>
            </a:r>
            <a:r>
              <a:rPr lang="ru-RU" dirty="0"/>
              <a:t>, можно </a:t>
            </a:r>
            <a:r>
              <a:rPr lang="ru-RU" b="1" i="1" dirty="0"/>
              <a:t>продлить срок периода для оплаты только половины суммы. </a:t>
            </a:r>
            <a:endParaRPr lang="ru-RU" b="1" i="1" dirty="0" smtClean="0"/>
          </a:p>
          <a:p>
            <a:pPr marL="0" indent="0">
              <a:buNone/>
            </a:pPr>
            <a:r>
              <a:rPr lang="ru-RU" dirty="0" smtClean="0"/>
              <a:t>Для </a:t>
            </a:r>
            <a:r>
              <a:rPr lang="ru-RU" dirty="0"/>
              <a:t>этого нужно обратиться с ходатайством в суд или </a:t>
            </a:r>
            <a:r>
              <a:rPr lang="ru-RU" dirty="0" smtClean="0"/>
              <a:t>то ведомство, которое </a:t>
            </a:r>
            <a:r>
              <a:rPr lang="ru-RU" dirty="0"/>
              <a:t>оштрафовало компанию.</a:t>
            </a:r>
          </a:p>
          <a:p>
            <a:pPr marL="0" indent="0" algn="ctr">
              <a:buNone/>
            </a:pPr>
            <a:endParaRPr lang="ru-RU" sz="11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sz="1900" b="1" i="1" dirty="0" smtClean="0">
                <a:solidFill>
                  <a:srgbClr val="0000CC"/>
                </a:solidFill>
              </a:rPr>
              <a:t>Закон </a:t>
            </a:r>
            <a:r>
              <a:rPr lang="ru-RU" sz="1900" b="1" i="1" dirty="0">
                <a:solidFill>
                  <a:srgbClr val="0000CC"/>
                </a:solidFill>
              </a:rPr>
              <a:t>от 23.06.2020 № 187-ФЗ «О внесении изменений в КоАП»</a:t>
            </a:r>
          </a:p>
        </p:txBody>
      </p:sp>
    </p:spTree>
    <p:extLst>
      <p:ext uri="{BB962C8B-B14F-4D97-AF65-F5344CB8AC3E}">
        <p14:creationId xmlns:p14="http://schemas.microsoft.com/office/powerpoint/2010/main" val="347165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000" b="1" dirty="0" smtClean="0">
                <a:solidFill>
                  <a:srgbClr val="FF0000"/>
                </a:solidFill>
              </a:rPr>
              <a:t>Расчёт по-новому </a:t>
            </a:r>
            <a:r>
              <a:rPr lang="ru-RU" sz="3000" b="1" dirty="0" smtClean="0">
                <a:solidFill>
                  <a:srgbClr val="FF0000"/>
                </a:solidFill>
              </a:rPr>
              <a:t>с</a:t>
            </a:r>
            <a:r>
              <a:rPr lang="ru-RU" sz="3000" b="1" dirty="0">
                <a:solidFill>
                  <a:srgbClr val="FF0000"/>
                </a:solidFill>
              </a:rPr>
              <a:t> уволенными работниками </a:t>
            </a:r>
            <a:endParaRPr lang="ru-RU" sz="3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3000" b="1" dirty="0" smtClean="0">
                <a:solidFill>
                  <a:srgbClr val="FF0000"/>
                </a:solidFill>
              </a:rPr>
              <a:t>п</a:t>
            </a:r>
            <a:r>
              <a:rPr lang="ru-RU" sz="3000" b="1" dirty="0" smtClean="0">
                <a:solidFill>
                  <a:srgbClr val="FF0000"/>
                </a:solidFill>
              </a:rPr>
              <a:t>ри </a:t>
            </a:r>
            <a:r>
              <a:rPr lang="ru-RU" sz="3000" b="1" dirty="0">
                <a:solidFill>
                  <a:srgbClr val="FF0000"/>
                </a:solidFill>
              </a:rPr>
              <a:t>ликвидации организации</a:t>
            </a:r>
            <a:endParaRPr lang="ru-RU" sz="3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1200" dirty="0"/>
          </a:p>
          <a:p>
            <a:pPr marL="0" indent="252000">
              <a:buNone/>
            </a:pPr>
            <a:r>
              <a:rPr lang="en-US" sz="2800" dirty="0" smtClean="0"/>
              <a:t>C</a:t>
            </a:r>
            <a:r>
              <a:rPr lang="ru-RU" sz="2800" dirty="0"/>
              <a:t> </a:t>
            </a:r>
            <a:r>
              <a:rPr lang="ru-RU" sz="2800" b="1" dirty="0"/>
              <a:t>13 августа 2020 </a:t>
            </a:r>
            <a:r>
              <a:rPr lang="ru-RU" sz="2800" b="1" dirty="0" smtClean="0"/>
              <a:t>года</a:t>
            </a:r>
            <a:r>
              <a:rPr lang="ru-RU" sz="2800" b="1" dirty="0"/>
              <a:t> </a:t>
            </a:r>
            <a:r>
              <a:rPr lang="ru-RU" sz="2800" dirty="0" smtClean="0"/>
              <a:t>работодатель</a:t>
            </a:r>
            <a:r>
              <a:rPr lang="ru-RU" sz="2800" dirty="0"/>
              <a:t> </a:t>
            </a:r>
            <a:r>
              <a:rPr lang="ru-RU" sz="2800" dirty="0" smtClean="0"/>
              <a:t>сможет</a:t>
            </a:r>
            <a:r>
              <a:rPr lang="ru-RU" sz="2800" dirty="0"/>
              <a:t> </a:t>
            </a:r>
            <a:r>
              <a:rPr lang="ru-RU" sz="2800" b="1" i="1" dirty="0"/>
              <a:t>ликвидировать</a:t>
            </a:r>
            <a:r>
              <a:rPr lang="ru-RU" sz="2800" dirty="0"/>
              <a:t> </a:t>
            </a:r>
            <a:r>
              <a:rPr lang="ru-RU" sz="2800" dirty="0" smtClean="0"/>
              <a:t>организацию только </a:t>
            </a:r>
            <a:r>
              <a:rPr lang="ru-RU" sz="2800" b="1" i="1" dirty="0" smtClean="0"/>
              <a:t>после полного расчета с работниками</a:t>
            </a:r>
            <a:endParaRPr lang="ru-RU" sz="2800" b="1" i="1" dirty="0"/>
          </a:p>
          <a:p>
            <a:pPr marL="0" indent="252000">
              <a:buNone/>
            </a:pPr>
            <a:r>
              <a:rPr lang="ru-RU" sz="2800" dirty="0" smtClean="0"/>
              <a:t>При </a:t>
            </a:r>
            <a:r>
              <a:rPr lang="ru-RU" sz="2800" dirty="0" smtClean="0"/>
              <a:t>необходимости</a:t>
            </a:r>
            <a:r>
              <a:rPr lang="en-US" sz="2800" dirty="0" smtClean="0"/>
              <a:t> </a:t>
            </a:r>
            <a:r>
              <a:rPr lang="ru-RU" sz="2800" b="1" dirty="0" smtClean="0"/>
              <a:t>ускорить </a:t>
            </a:r>
            <a:r>
              <a:rPr lang="ru-RU" sz="2800" b="1" dirty="0"/>
              <a:t>данную </a:t>
            </a:r>
            <a:r>
              <a:rPr lang="ru-RU" sz="2800" b="1" dirty="0" smtClean="0"/>
              <a:t>процедуру</a:t>
            </a:r>
            <a:r>
              <a:rPr lang="ru-RU" sz="2800" dirty="0" smtClean="0"/>
              <a:t> работодатель может </a:t>
            </a:r>
            <a:r>
              <a:rPr lang="ru-RU" sz="2800" dirty="0"/>
              <a:t>вместо выплат среднемесячного заработка на период трудоустройства </a:t>
            </a:r>
            <a:r>
              <a:rPr lang="ru-RU" sz="2800" b="1" i="1" dirty="0"/>
              <a:t>заплатить </a:t>
            </a:r>
            <a:r>
              <a:rPr lang="ru-RU" sz="2800" b="1" i="1" dirty="0" smtClean="0"/>
              <a:t>работникам </a:t>
            </a:r>
            <a:r>
              <a:rPr lang="ru-RU" sz="2800" b="1" i="1" dirty="0"/>
              <a:t>единовременную компенсацию в размере двух средних заработков</a:t>
            </a:r>
            <a:r>
              <a:rPr lang="ru-RU" sz="2800" dirty="0"/>
              <a:t>, то есть за второй и третий месяцы трудоустройства.</a:t>
            </a:r>
          </a:p>
          <a:p>
            <a:pPr marL="0" indent="0" algn="ctr">
              <a:buNone/>
            </a:pPr>
            <a:endParaRPr lang="ru-RU" sz="12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rgbClr val="0000CC"/>
                </a:solidFill>
              </a:rPr>
              <a:t>Закон </a:t>
            </a:r>
            <a:r>
              <a:rPr lang="ru-RU" sz="2000" b="1" i="1" dirty="0">
                <a:solidFill>
                  <a:srgbClr val="0000CC"/>
                </a:solidFill>
              </a:rPr>
              <a:t>от 13.07.2020 № 203-ФЗ, Закон от 13.07.2020 № 210-ФЗ</a:t>
            </a:r>
          </a:p>
        </p:txBody>
      </p:sp>
    </p:spTree>
    <p:extLst>
      <p:ext uri="{BB962C8B-B14F-4D97-AF65-F5344CB8AC3E}">
        <p14:creationId xmlns:p14="http://schemas.microsoft.com/office/powerpoint/2010/main" val="420748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660066"/>
                </a:solidFill>
              </a:rPr>
              <a:t>Изменения в 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660066"/>
                </a:solidFill>
              </a:rPr>
              <a:t>ТРУДОВОМ КОДЕКСЕ РФ</a:t>
            </a:r>
          </a:p>
          <a:p>
            <a:pPr marL="0" indent="0" algn="ctr">
              <a:buNone/>
            </a:pPr>
            <a:r>
              <a:rPr lang="ru-RU" sz="2800" b="1" i="1" dirty="0" smtClean="0">
                <a:solidFill>
                  <a:srgbClr val="C00000"/>
                </a:solidFill>
              </a:rPr>
              <a:t>(с </a:t>
            </a:r>
            <a:r>
              <a:rPr lang="ru-RU" sz="2800" b="1" i="1" dirty="0">
                <a:solidFill>
                  <a:srgbClr val="C00000"/>
                </a:solidFill>
              </a:rPr>
              <a:t>изм. и доп., вступ. в силу с </a:t>
            </a:r>
            <a:r>
              <a:rPr lang="ru-RU" sz="2800" b="1" i="1" dirty="0" smtClean="0">
                <a:solidFill>
                  <a:srgbClr val="C00000"/>
                </a:solidFill>
              </a:rPr>
              <a:t>13.08.2020)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69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" indent="0">
              <a:buNone/>
            </a:pPr>
            <a:r>
              <a:rPr lang="ru-RU" sz="2800" b="1" dirty="0" smtClean="0">
                <a:solidFill>
                  <a:srgbClr val="660066"/>
                </a:solidFill>
              </a:rPr>
              <a:t>Дополнение </a:t>
            </a:r>
            <a:r>
              <a:rPr lang="ru-RU" sz="2800" b="1" dirty="0">
                <a:solidFill>
                  <a:srgbClr val="660066"/>
                </a:solidFill>
              </a:rPr>
              <a:t>статьи 185.1 новой частью </a:t>
            </a:r>
            <a:r>
              <a:rPr lang="ru-RU" sz="2800" b="1" dirty="0" smtClean="0">
                <a:solidFill>
                  <a:srgbClr val="660066"/>
                </a:solidFill>
              </a:rPr>
              <a:t>второй</a:t>
            </a:r>
          </a:p>
          <a:p>
            <a:pPr marL="45720" indent="0">
              <a:buNone/>
            </a:pPr>
            <a:r>
              <a:rPr lang="ru-RU" sz="2400" b="1" dirty="0"/>
              <a:t>Работники, достигшие возраста сорока лет, за исключением лиц, указанных в </a:t>
            </a:r>
            <a:r>
              <a:rPr lang="ru-RU" sz="2400" b="1" i="1" dirty="0">
                <a:solidFill>
                  <a:srgbClr val="0000CC"/>
                </a:solidFill>
              </a:rPr>
              <a:t>части третьей</a:t>
            </a:r>
            <a:r>
              <a:rPr lang="ru-RU" sz="2400" b="1" dirty="0"/>
              <a:t> настоящей статьи, при прохождении диспансеризации в порядке, предусмотренном законодательством в сфере охраны здоровья, имеют право на освобождение от работы на один рабочий день один раз в год с сохранением за ними места работы (должности) и среднего заработка.</a:t>
            </a:r>
            <a:br>
              <a:rPr lang="ru-RU" sz="2400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2800" b="1" dirty="0">
                <a:solidFill>
                  <a:srgbClr val="660066"/>
                </a:solidFill>
              </a:rPr>
              <a:t>Дополнение статьи 185.1 частью </a:t>
            </a:r>
            <a:r>
              <a:rPr lang="ru-RU" sz="2800" b="1" dirty="0" smtClean="0">
                <a:solidFill>
                  <a:srgbClr val="660066"/>
                </a:solidFill>
              </a:rPr>
              <a:t>пятой</a:t>
            </a:r>
          </a:p>
          <a:p>
            <a:pPr marL="45720" indent="0">
              <a:buNone/>
            </a:pPr>
            <a:r>
              <a:rPr lang="ru-RU" sz="2400" b="1" dirty="0"/>
              <a:t>Работники обязаны предоставлять работодателю справки медицинских организаций, подтверждающие прохождение ими диспансеризации в день (дни) освобождения от работы, если это предусмотрено локальным нормативным актом</a:t>
            </a:r>
            <a:r>
              <a:rPr lang="ru-RU" sz="2400" b="1" dirty="0" smtClean="0"/>
              <a:t>.</a:t>
            </a:r>
            <a:endParaRPr lang="ru-RU" sz="24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9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2400" b="1" dirty="0"/>
              <a:t>Статья 178. Выходные пособия</a:t>
            </a:r>
          </a:p>
          <a:p>
            <a:pPr marL="45720" indent="0">
              <a:buNone/>
            </a:pPr>
            <a:r>
              <a:rPr lang="ru-RU" dirty="0"/>
              <a:t> </a:t>
            </a:r>
            <a:r>
              <a:rPr lang="ru-RU" sz="1600" b="1" i="1" dirty="0" smtClean="0">
                <a:solidFill>
                  <a:srgbClr val="C00000"/>
                </a:solidFill>
              </a:rPr>
              <a:t>Ред</a:t>
            </a:r>
            <a:r>
              <a:rPr lang="ru-RU" sz="1600" b="1" i="1" dirty="0">
                <a:solidFill>
                  <a:srgbClr val="C00000"/>
                </a:solidFill>
              </a:rPr>
              <a:t>. </a:t>
            </a:r>
            <a:r>
              <a:rPr lang="ru-RU" sz="1600" b="1" i="1" dirty="0" smtClean="0">
                <a:solidFill>
                  <a:srgbClr val="C00000"/>
                </a:solidFill>
              </a:rPr>
              <a:t>недействующая</a:t>
            </a:r>
            <a:endParaRPr lang="ru-RU" sz="1600" b="1" i="1" dirty="0">
              <a:solidFill>
                <a:srgbClr val="C00000"/>
              </a:solidFill>
            </a:endParaRPr>
          </a:p>
          <a:p>
            <a:pPr marL="45720" indent="0">
              <a:buNone/>
            </a:pPr>
            <a:r>
              <a:rPr lang="ru-RU" dirty="0"/>
              <a:t>При расторжении трудового договора в связи с ликвидацией организации (пункт 1 части первой </a:t>
            </a:r>
            <a:r>
              <a:rPr lang="ru-RU" dirty="0">
                <a:solidFill>
                  <a:srgbClr val="0000CC"/>
                </a:solidFill>
              </a:rPr>
              <a:t>статьи 81 </a:t>
            </a:r>
            <a:r>
              <a:rPr lang="ru-RU" dirty="0"/>
              <a:t>настоящего Кодекса) либо сокращением численности или штата работников организации (пункт 2 части первой </a:t>
            </a:r>
            <a:r>
              <a:rPr lang="ru-RU" dirty="0">
                <a:solidFill>
                  <a:srgbClr val="0000CC"/>
                </a:solidFill>
              </a:rPr>
              <a:t>статьи 81</a:t>
            </a:r>
            <a:r>
              <a:rPr lang="ru-RU" dirty="0"/>
              <a:t> настоящего Кодекса) увольняемому работнику выплачивается выходное пособие в размере среднего месячного заработка</a:t>
            </a:r>
            <a:r>
              <a:rPr lang="ru-RU" strike="sngStrike" dirty="0">
                <a:solidFill>
                  <a:srgbClr val="C00000"/>
                </a:solidFill>
              </a:rPr>
              <a:t>, а также за ним сохраняется</a:t>
            </a:r>
            <a:r>
              <a:rPr lang="ru-RU" dirty="0"/>
              <a:t> средний месячный заработок </a:t>
            </a:r>
            <a:r>
              <a:rPr lang="ru-RU" strike="sngStrike" dirty="0">
                <a:solidFill>
                  <a:srgbClr val="C00000"/>
                </a:solidFill>
              </a:rPr>
              <a:t>на период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трудоустройства, </a:t>
            </a:r>
            <a:r>
              <a:rPr lang="ru-RU" strike="sngStrike" dirty="0">
                <a:solidFill>
                  <a:srgbClr val="C00000"/>
                </a:solidFill>
              </a:rPr>
              <a:t>но не свыше двух месяцев со дня увольнения (с зачетом выходного пособия)</a:t>
            </a:r>
            <a:r>
              <a:rPr lang="ru-RU" dirty="0">
                <a:solidFill>
                  <a:srgbClr val="C00000"/>
                </a:solidFill>
              </a:rPr>
              <a:t>.</a:t>
            </a:r>
          </a:p>
          <a:p>
            <a:pPr marL="45720" indent="0">
              <a:buNone/>
            </a:pPr>
            <a:r>
              <a:rPr lang="ru-RU" dirty="0"/>
              <a:t>В исключительных случаях </a:t>
            </a:r>
            <a:r>
              <a:rPr lang="ru-RU" strike="sngStrike" dirty="0">
                <a:solidFill>
                  <a:srgbClr val="C00000"/>
                </a:solidFill>
              </a:rPr>
              <a:t>средний месячный заработок сохраняется за уволенным работником в течение третьего месяца со дня увольнения</a:t>
            </a:r>
            <a:r>
              <a:rPr lang="ru-RU" dirty="0"/>
              <a:t> по решению органа службы занятости населения при условии, </a:t>
            </a:r>
            <a:r>
              <a:rPr lang="ru-RU" strike="sngStrike" dirty="0">
                <a:solidFill>
                  <a:srgbClr val="C00000"/>
                </a:solidFill>
              </a:rPr>
              <a:t>если в двухнедельный срок после</a:t>
            </a:r>
            <a:r>
              <a:rPr lang="ru-RU" dirty="0"/>
              <a:t> увольнения работник обратился в этот орган и не был </a:t>
            </a:r>
            <a:r>
              <a:rPr lang="ru-RU" strike="sngStrike" dirty="0">
                <a:solidFill>
                  <a:srgbClr val="C00000"/>
                </a:solidFill>
              </a:rPr>
              <a:t>им</a:t>
            </a:r>
            <a:r>
              <a:rPr lang="ru-RU" dirty="0"/>
              <a:t> трудоустроен.</a:t>
            </a:r>
          </a:p>
          <a:p>
            <a:pPr marL="45720" indent="0">
              <a:buNone/>
            </a:pPr>
            <a:r>
              <a:rPr lang="ru-RU" dirty="0"/>
              <a:t>Выходное пособие в размере двухнедельного среднего заработка выплачивается работнику при расторжении трудового договора в связи с:</a:t>
            </a:r>
          </a:p>
        </p:txBody>
      </p:sp>
    </p:spTree>
    <p:extLst>
      <p:ext uri="{BB962C8B-B14F-4D97-AF65-F5344CB8AC3E}">
        <p14:creationId xmlns:p14="http://schemas.microsoft.com/office/powerpoint/2010/main" val="265156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dirty="0"/>
              <a:t>отказом работника от перевода на другую работу, необходимого ему в соответствии с медицинским заключением, выданным в порядке, установленном федеральными законами и иными нормативными правовыми актами Российской Федерации, либо отсутствием у работодателя соответствующей работы (пункт 8 части первой </a:t>
            </a:r>
            <a:r>
              <a:rPr lang="ru-RU" dirty="0">
                <a:solidFill>
                  <a:srgbClr val="0000CC"/>
                </a:solidFill>
              </a:rPr>
              <a:t>статьи 77 </a:t>
            </a:r>
            <a:r>
              <a:rPr lang="ru-RU" dirty="0"/>
              <a:t>настоящего Кодекса);</a:t>
            </a:r>
          </a:p>
          <a:p>
            <a:pPr marL="45720" indent="0">
              <a:buNone/>
            </a:pPr>
            <a:r>
              <a:rPr lang="ru-RU" dirty="0"/>
              <a:t>призывом работника на военную службу или направлением его на заменяющую ее альтернативную гражданскую службу (пункт 1 части первой </a:t>
            </a:r>
            <a:r>
              <a:rPr lang="ru-RU" dirty="0">
                <a:solidFill>
                  <a:srgbClr val="0000CC"/>
                </a:solidFill>
              </a:rPr>
              <a:t>статьи 83</a:t>
            </a:r>
            <a:r>
              <a:rPr lang="ru-RU" dirty="0"/>
              <a:t> настоящего Кодекса);</a:t>
            </a:r>
          </a:p>
          <a:p>
            <a:pPr marL="45720" indent="0">
              <a:buNone/>
            </a:pPr>
            <a:r>
              <a:rPr lang="ru-RU" dirty="0"/>
              <a:t>восстановлением на работе работника, ранее выполнявшего эту работу (пункт 2 части первой </a:t>
            </a:r>
            <a:r>
              <a:rPr lang="ru-RU" dirty="0">
                <a:solidFill>
                  <a:srgbClr val="0000CC"/>
                </a:solidFill>
              </a:rPr>
              <a:t>статьи 83 </a:t>
            </a:r>
            <a:r>
              <a:rPr lang="ru-RU" dirty="0"/>
              <a:t>настоящего Кодекса);</a:t>
            </a:r>
          </a:p>
          <a:p>
            <a:pPr marL="45720" indent="0">
              <a:buNone/>
            </a:pPr>
            <a:r>
              <a:rPr lang="ru-RU" dirty="0"/>
              <a:t>отказом работника от перевода на работу в другую местность вместе с работодателем (пункт 9 части первой </a:t>
            </a:r>
            <a:r>
              <a:rPr lang="ru-RU" dirty="0">
                <a:solidFill>
                  <a:srgbClr val="0000CC"/>
                </a:solidFill>
              </a:rPr>
              <a:t>статьи 77 </a:t>
            </a:r>
            <a:r>
              <a:rPr lang="ru-RU" dirty="0"/>
              <a:t>настоящего Кодекса);</a:t>
            </a:r>
          </a:p>
          <a:p>
            <a:pPr marL="45720" indent="0">
              <a:buNone/>
            </a:pPr>
            <a:r>
              <a:rPr lang="ru-RU" dirty="0"/>
              <a:t>признанием работника полностью неспособным к трудовой деятельности в соответствии с медицинским заключением, выданным в порядке, установленном федеральными законами и иными нормативными правовыми актами Российской Федерации (пункт 5 части первой </a:t>
            </a:r>
            <a:r>
              <a:rPr lang="ru-RU" dirty="0">
                <a:solidFill>
                  <a:srgbClr val="0000CC"/>
                </a:solidFill>
              </a:rPr>
              <a:t>статьи 83 </a:t>
            </a:r>
            <a:r>
              <a:rPr lang="ru-RU" dirty="0"/>
              <a:t>настоящего Кодекса);</a:t>
            </a:r>
          </a:p>
          <a:p>
            <a:pPr marL="45720" indent="0">
              <a:buNone/>
            </a:pPr>
            <a:r>
              <a:rPr lang="ru-RU" dirty="0"/>
              <a:t>отказом работника от продолжения работы в связи с изменением определенных сторонами условий трудового договора (пункт 7 части первой </a:t>
            </a:r>
            <a:r>
              <a:rPr lang="ru-RU" dirty="0">
                <a:solidFill>
                  <a:srgbClr val="0000CC"/>
                </a:solidFill>
              </a:rPr>
              <a:t>статьи 77 </a:t>
            </a:r>
            <a:r>
              <a:rPr lang="ru-RU" dirty="0"/>
              <a:t>настоящего Кодекса).</a:t>
            </a:r>
          </a:p>
          <a:p>
            <a:pPr marL="45720" indent="0">
              <a:buNone/>
            </a:pPr>
            <a:r>
              <a:rPr lang="ru-RU" dirty="0"/>
              <a:t>Трудовым договором или коллективным договором могут предусматриваться другие случаи выплаты выходных пособий, а также устанавливаться повышенные размеры выходных пособий, за исключением случаев, предусмотренных настоящим Кодексом</a:t>
            </a:r>
          </a:p>
        </p:txBody>
      </p:sp>
    </p:spTree>
    <p:extLst>
      <p:ext uri="{BB962C8B-B14F-4D97-AF65-F5344CB8AC3E}">
        <p14:creationId xmlns:p14="http://schemas.microsoft.com/office/powerpoint/2010/main" val="396809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" indent="0">
              <a:buNone/>
            </a:pPr>
            <a:r>
              <a:rPr lang="ru-RU" b="1" dirty="0"/>
              <a:t>Статья 178. Выходные пособия. </a:t>
            </a:r>
            <a:r>
              <a:rPr lang="ru-RU" b="1" dirty="0">
                <a:solidFill>
                  <a:srgbClr val="660066"/>
                </a:solidFill>
              </a:rPr>
              <a:t>Выплата среднего месячного заработка за период трудоустройства или единовременной компенсации</a:t>
            </a:r>
            <a:endParaRPr lang="ru-RU" dirty="0">
              <a:solidFill>
                <a:srgbClr val="660066"/>
              </a:solidFill>
            </a:endParaRPr>
          </a:p>
          <a:p>
            <a:pPr marL="45720" indent="0">
              <a:buNone/>
            </a:pPr>
            <a:r>
              <a:rPr lang="ru-RU" sz="1600" b="1" i="1" dirty="0" smtClean="0">
                <a:solidFill>
                  <a:srgbClr val="C00000"/>
                </a:solidFill>
              </a:rPr>
              <a:t>Ред</a:t>
            </a:r>
            <a:r>
              <a:rPr lang="ru-RU" sz="1600" b="1" i="1" dirty="0">
                <a:solidFill>
                  <a:srgbClr val="C00000"/>
                </a:solidFill>
              </a:rPr>
              <a:t>. </a:t>
            </a:r>
            <a:r>
              <a:rPr lang="ru-RU" sz="1600" b="1" i="1" dirty="0" smtClean="0">
                <a:solidFill>
                  <a:srgbClr val="C00000"/>
                </a:solidFill>
              </a:rPr>
              <a:t>действующая</a:t>
            </a:r>
          </a:p>
          <a:p>
            <a:pPr marL="45720" indent="0">
              <a:buNone/>
            </a:pPr>
            <a:r>
              <a:rPr lang="ru-RU" dirty="0"/>
              <a:t>При расторжении трудового договора в связи с ликвидацией организации (пункт 1 части первой </a:t>
            </a:r>
            <a:r>
              <a:rPr lang="ru-RU" dirty="0">
                <a:solidFill>
                  <a:srgbClr val="0000CC"/>
                </a:solidFill>
              </a:rPr>
              <a:t>статьи 81</a:t>
            </a:r>
            <a:r>
              <a:rPr lang="ru-RU" dirty="0"/>
              <a:t> настоящего Кодекса) либо сокращением численности или штата работников организации (пункт 2 части первой </a:t>
            </a:r>
            <a:r>
              <a:rPr lang="ru-RU" dirty="0">
                <a:solidFill>
                  <a:srgbClr val="0000CC"/>
                </a:solidFill>
              </a:rPr>
              <a:t>статьи 81 </a:t>
            </a:r>
            <a:r>
              <a:rPr lang="ru-RU" dirty="0"/>
              <a:t>настоящего Кодекса) увольняемому работнику выплачивается выходное пособие в размере среднего месячного заработка.</a:t>
            </a:r>
          </a:p>
          <a:p>
            <a:pPr marL="45720" indent="0">
              <a:buNone/>
            </a:pPr>
            <a:r>
              <a:rPr lang="ru-RU" b="1" dirty="0">
                <a:solidFill>
                  <a:srgbClr val="660066"/>
                </a:solidFill>
              </a:rPr>
              <a:t>В случае, если длительность периода трудоустройства работника, уволенного в связи с ликвидацией организации (</a:t>
            </a:r>
            <a:r>
              <a:rPr lang="ru-RU" dirty="0">
                <a:solidFill>
                  <a:srgbClr val="0000CC"/>
                </a:solidFill>
              </a:rPr>
              <a:t>пункт 1 части первой статьи 81</a:t>
            </a:r>
            <a:r>
              <a:rPr lang="ru-RU" dirty="0"/>
              <a:t> </a:t>
            </a:r>
            <a:r>
              <a:rPr lang="ru-RU" b="1" dirty="0">
                <a:solidFill>
                  <a:srgbClr val="660066"/>
                </a:solidFill>
              </a:rPr>
              <a:t>настоящего Кодекса) либо сокращением численности или штата работников организации (</a:t>
            </a:r>
            <a:r>
              <a:rPr lang="ru-RU" dirty="0">
                <a:solidFill>
                  <a:srgbClr val="0000CC"/>
                </a:solidFill>
              </a:rPr>
              <a:t>пункт 2 части первой статьи 81</a:t>
            </a:r>
            <a:r>
              <a:rPr lang="ru-RU" dirty="0"/>
              <a:t> </a:t>
            </a:r>
            <a:r>
              <a:rPr lang="ru-RU" b="1" dirty="0">
                <a:solidFill>
                  <a:srgbClr val="660066"/>
                </a:solidFill>
              </a:rPr>
              <a:t>настоящего Кодекса), превышает один месяц, работодатель обязан выплатить ему</a:t>
            </a:r>
            <a:r>
              <a:rPr lang="ru-RU" dirty="0"/>
              <a:t> средний месячный заработок </a:t>
            </a:r>
            <a:r>
              <a:rPr lang="ru-RU" b="1" dirty="0">
                <a:solidFill>
                  <a:srgbClr val="660066"/>
                </a:solidFill>
              </a:rPr>
              <a:t>за второй месяц со дня увольнения или его часть пропорционально периоду</a:t>
            </a:r>
            <a:r>
              <a:rPr lang="ru-RU" dirty="0"/>
              <a:t> трудоустройства, </a:t>
            </a:r>
            <a:r>
              <a:rPr lang="ru-RU" b="1" dirty="0">
                <a:solidFill>
                  <a:srgbClr val="660066"/>
                </a:solidFill>
              </a:rPr>
              <a:t>приходящемуся на этот месяц</a:t>
            </a:r>
            <a:r>
              <a:rPr lang="ru-RU" dirty="0"/>
              <a:t>.</a:t>
            </a:r>
          </a:p>
          <a:p>
            <a:pPr marL="45720" indent="0">
              <a:buNone/>
            </a:pPr>
            <a:endParaRPr lang="ru-RU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2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FF0000"/>
                </a:solidFill>
              </a:rPr>
              <a:t>Районный коэффициент 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необходимо </a:t>
            </a:r>
            <a:r>
              <a:rPr lang="ru-RU" sz="3200" b="1" dirty="0">
                <a:solidFill>
                  <a:srgbClr val="FF0000"/>
                </a:solidFill>
              </a:rPr>
              <a:t>начислять и на </a:t>
            </a:r>
            <a:r>
              <a:rPr lang="ru-RU" sz="3200" b="1" dirty="0" smtClean="0">
                <a:solidFill>
                  <a:srgbClr val="FF0000"/>
                </a:solidFill>
              </a:rPr>
              <a:t>премии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400" dirty="0" smtClean="0"/>
              <a:t>Если </a:t>
            </a:r>
            <a:r>
              <a:rPr lang="ru-RU" sz="2400" dirty="0"/>
              <a:t>компания работает в регионе, где есть районные коэффициенты, </a:t>
            </a:r>
            <a:r>
              <a:rPr lang="ru-RU" sz="2400" b="1" i="1" dirty="0"/>
              <a:t>нельзя начислять их только на отдельные составляющие зарплаты</a:t>
            </a:r>
            <a:r>
              <a:rPr lang="ru-RU" sz="2400" dirty="0"/>
              <a:t>, например оклад или часовую ставку. </a:t>
            </a: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Так как в зарплату </a:t>
            </a:r>
            <a:r>
              <a:rPr lang="ru-RU" sz="2800" b="1" i="1" dirty="0">
                <a:solidFill>
                  <a:srgbClr val="FF0000"/>
                </a:solidFill>
              </a:rPr>
              <a:t>входят </a:t>
            </a:r>
            <a:r>
              <a:rPr lang="ru-RU" sz="2800" b="1" i="1" dirty="0" smtClean="0">
                <a:solidFill>
                  <a:srgbClr val="FF0000"/>
                </a:solidFill>
              </a:rPr>
              <a:t>стимулирующие </a:t>
            </a:r>
            <a:r>
              <a:rPr lang="ru-RU" sz="2800" b="1" i="1" dirty="0">
                <a:solidFill>
                  <a:srgbClr val="FF0000"/>
                </a:solidFill>
              </a:rPr>
              <a:t>выплаты, </a:t>
            </a:r>
            <a:r>
              <a:rPr lang="ru-RU" sz="2800" b="1" i="1" dirty="0" smtClean="0">
                <a:solidFill>
                  <a:srgbClr val="FF0000"/>
                </a:solidFill>
              </a:rPr>
              <a:t>то </a:t>
            </a:r>
            <a:r>
              <a:rPr lang="ru-RU" sz="2800" b="1" i="1" dirty="0">
                <a:solidFill>
                  <a:srgbClr val="FF0000"/>
                </a:solidFill>
              </a:rPr>
              <a:t>на них тоже </a:t>
            </a:r>
            <a:r>
              <a:rPr lang="ru-RU" sz="2800" b="1" i="1" dirty="0" smtClean="0">
                <a:solidFill>
                  <a:srgbClr val="FF0000"/>
                </a:solidFill>
              </a:rPr>
              <a:t>начисляются </a:t>
            </a:r>
            <a:r>
              <a:rPr lang="ru-RU" sz="2800" b="1" i="1" dirty="0">
                <a:solidFill>
                  <a:srgbClr val="FF0000"/>
                </a:solidFill>
              </a:rPr>
              <a:t>районные </a:t>
            </a:r>
            <a:r>
              <a:rPr lang="ru-RU" sz="2800" b="1" i="1" dirty="0" smtClean="0">
                <a:solidFill>
                  <a:srgbClr val="FF0000"/>
                </a:solidFill>
              </a:rPr>
              <a:t>коэффициенты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Письмо </a:t>
            </a:r>
            <a:r>
              <a:rPr lang="ru-RU" b="1" i="1" dirty="0">
                <a:solidFill>
                  <a:srgbClr val="0000CC"/>
                </a:solidFill>
              </a:rPr>
              <a:t>Минтруда от 16.04.2020 г. № 14-1/В-424</a:t>
            </a:r>
          </a:p>
        </p:txBody>
      </p:sp>
    </p:spTree>
    <p:extLst>
      <p:ext uri="{BB962C8B-B14F-4D97-AF65-F5344CB8AC3E}">
        <p14:creationId xmlns:p14="http://schemas.microsoft.com/office/powerpoint/2010/main" val="255539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100" spc="-40" dirty="0"/>
              <a:t>В исключительных случаях по решению органа службы занятости населения </a:t>
            </a:r>
            <a:r>
              <a:rPr lang="ru-RU" sz="2100" b="1" spc="-40" dirty="0">
                <a:solidFill>
                  <a:srgbClr val="660066"/>
                </a:solidFill>
              </a:rPr>
              <a:t>работодатель обязан выплатить работнику, уволенному</a:t>
            </a:r>
            <a:r>
              <a:rPr lang="ru-RU" sz="2100" b="1" dirty="0">
                <a:solidFill>
                  <a:srgbClr val="660066"/>
                </a:solidFill>
              </a:rPr>
              <a:t> в связи с ликвидацией организации </a:t>
            </a:r>
            <a:r>
              <a:rPr lang="ru-RU" sz="2100" dirty="0"/>
              <a:t>(</a:t>
            </a:r>
            <a:r>
              <a:rPr lang="ru-RU" sz="2100" dirty="0">
                <a:solidFill>
                  <a:srgbClr val="0000CC"/>
                </a:solidFill>
              </a:rPr>
              <a:t>пункт 1 части первой статьи 81</a:t>
            </a:r>
            <a:r>
              <a:rPr lang="ru-RU" sz="2100" dirty="0"/>
              <a:t> </a:t>
            </a:r>
            <a:r>
              <a:rPr lang="ru-RU" sz="2100" b="1" dirty="0">
                <a:solidFill>
                  <a:srgbClr val="660066"/>
                </a:solidFill>
              </a:rPr>
              <a:t>настоящего Кодекса) либо сокращением численности или штата работников организации (</a:t>
            </a:r>
            <a:r>
              <a:rPr lang="ru-RU" sz="2100" dirty="0">
                <a:solidFill>
                  <a:srgbClr val="0000CC"/>
                </a:solidFill>
              </a:rPr>
              <a:t>пункт 2 части первой статьи 81 </a:t>
            </a:r>
            <a:r>
              <a:rPr lang="ru-RU" sz="2100" b="1" dirty="0">
                <a:solidFill>
                  <a:srgbClr val="660066"/>
                </a:solidFill>
              </a:rPr>
              <a:t>настоящего Кодекса), средний месячный заработок за третий месяц со дня </a:t>
            </a:r>
            <a:r>
              <a:rPr lang="ru-RU" sz="2100" b="1" spc="-60" dirty="0">
                <a:solidFill>
                  <a:srgbClr val="660066"/>
                </a:solidFill>
              </a:rPr>
              <a:t>увольнения или его часть пропорционально периоду трудоустройства</a:t>
            </a:r>
            <a:r>
              <a:rPr lang="ru-RU" sz="2100" b="1" dirty="0">
                <a:solidFill>
                  <a:srgbClr val="660066"/>
                </a:solidFill>
              </a:rPr>
              <a:t>, </a:t>
            </a:r>
            <a:r>
              <a:rPr lang="ru-RU" sz="2100" b="1" spc="-80" dirty="0">
                <a:solidFill>
                  <a:srgbClr val="660066"/>
                </a:solidFill>
              </a:rPr>
              <a:t>приходящемуся на этот месяц, </a:t>
            </a:r>
            <a:r>
              <a:rPr lang="ru-RU" sz="2100" spc="-80" dirty="0"/>
              <a:t>при условии, </a:t>
            </a:r>
            <a:r>
              <a:rPr lang="ru-RU" sz="2100" b="1" spc="-80" dirty="0">
                <a:solidFill>
                  <a:srgbClr val="660066"/>
                </a:solidFill>
              </a:rPr>
              <a:t>что в течение четырнадцати</a:t>
            </a:r>
            <a:r>
              <a:rPr lang="ru-RU" sz="2100" b="1" spc="-60" dirty="0">
                <a:solidFill>
                  <a:srgbClr val="660066"/>
                </a:solidFill>
              </a:rPr>
              <a:t> </a:t>
            </a:r>
            <a:r>
              <a:rPr lang="ru-RU" sz="2100" b="1" dirty="0">
                <a:solidFill>
                  <a:srgbClr val="660066"/>
                </a:solidFill>
              </a:rPr>
              <a:t>рабочих дней со дня</a:t>
            </a:r>
            <a:r>
              <a:rPr lang="ru-RU" sz="2100" dirty="0"/>
              <a:t> </a:t>
            </a:r>
            <a:r>
              <a:rPr lang="ru-RU" sz="2100" spc="-20" dirty="0"/>
              <a:t>увольнения работник обратился в этот орган и не был трудоустроен</a:t>
            </a:r>
            <a:r>
              <a:rPr lang="ru-RU" sz="2100" dirty="0"/>
              <a:t> </a:t>
            </a:r>
            <a:r>
              <a:rPr lang="ru-RU" sz="2100" b="1" dirty="0">
                <a:solidFill>
                  <a:srgbClr val="660066"/>
                </a:solidFill>
              </a:rPr>
              <a:t>в течение двух месяцев со дня увольнения</a:t>
            </a:r>
            <a:r>
              <a:rPr lang="ru-RU" sz="2100" dirty="0"/>
              <a:t>.</a:t>
            </a:r>
          </a:p>
          <a:p>
            <a:pPr marL="45720" indent="0">
              <a:buNone/>
            </a:pPr>
            <a:r>
              <a:rPr lang="ru-RU" sz="2100" b="1" dirty="0">
                <a:solidFill>
                  <a:srgbClr val="660066"/>
                </a:solidFill>
              </a:rPr>
              <a:t>В случае, предусмотренном </a:t>
            </a:r>
            <a:r>
              <a:rPr lang="ru-RU" sz="2100" dirty="0">
                <a:solidFill>
                  <a:srgbClr val="0000CC"/>
                </a:solidFill>
              </a:rPr>
              <a:t>частью второй </a:t>
            </a:r>
            <a:r>
              <a:rPr lang="ru-RU" sz="2100" b="1" dirty="0">
                <a:solidFill>
                  <a:srgbClr val="660066"/>
                </a:solidFill>
              </a:rPr>
              <a:t>настоящей статьи, уволенный работник вправе обратиться в письменной форме к работодателю за выплатой среднего месячного заработка за период трудоустройства в срок не позднее пятнадцати рабочих дней после окончания второго месяца со дня увольнения, а в случае, предусмотренном </a:t>
            </a:r>
            <a:r>
              <a:rPr lang="ru-RU" sz="2100" dirty="0">
                <a:solidFill>
                  <a:srgbClr val="0000CC"/>
                </a:solidFill>
              </a:rPr>
              <a:t>частью третьей </a:t>
            </a:r>
            <a:r>
              <a:rPr lang="ru-RU" sz="2100" b="1" dirty="0">
                <a:solidFill>
                  <a:srgbClr val="660066"/>
                </a:solidFill>
              </a:rPr>
              <a:t>настоящей статьи, - после принятия решения органом службы занятости населения, но не позднее пятнадцати рабочих дней после окончания третьего месяца со дня увольнения. При обращении уволенного работника за указанными выплатами работодатель производит их </a:t>
            </a:r>
            <a:r>
              <a:rPr lang="ru-RU" sz="2100" b="1" spc="-40" dirty="0">
                <a:solidFill>
                  <a:srgbClr val="660066"/>
                </a:solidFill>
              </a:rPr>
              <a:t>не позднее пятнадцати календарных дней со дня обращения</a:t>
            </a:r>
            <a:r>
              <a:rPr lang="ru-RU" sz="2100" b="1" spc="-40" dirty="0" smtClean="0">
                <a:solidFill>
                  <a:srgbClr val="660066"/>
                </a:solidFill>
              </a:rPr>
              <a:t>.</a:t>
            </a:r>
            <a:endParaRPr lang="ru-RU" sz="2100" b="1" spc="-4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5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" indent="0">
              <a:buNone/>
            </a:pPr>
            <a:r>
              <a:rPr lang="ru-RU" b="1" dirty="0">
                <a:solidFill>
                  <a:srgbClr val="660066"/>
                </a:solidFill>
              </a:rPr>
              <a:t>Работодатель взамен выплат среднего месячного заработка за период трудоустройства (</a:t>
            </a:r>
            <a:r>
              <a:rPr lang="ru-RU" dirty="0">
                <a:solidFill>
                  <a:srgbClr val="0000CC"/>
                </a:solidFill>
              </a:rPr>
              <a:t>части вторая и третья </a:t>
            </a:r>
            <a:r>
              <a:rPr lang="ru-RU" b="1" dirty="0">
                <a:solidFill>
                  <a:srgbClr val="660066"/>
                </a:solidFill>
              </a:rPr>
              <a:t>настоящей статьи) вправе выплатить работнику единовременную компенсацию в размере двукратного среднего месячного заработка. Если работнику уже была произведена выплата среднего месячного заработка за второй месяц со дня увольнения, единовременная компенсация выплачивается ему с зачетом указанной выплаты.</a:t>
            </a:r>
          </a:p>
          <a:p>
            <a:pPr marL="45720" indent="0">
              <a:buNone/>
            </a:pPr>
            <a:r>
              <a:rPr lang="ru-RU" b="1" dirty="0">
                <a:solidFill>
                  <a:srgbClr val="660066"/>
                </a:solidFill>
              </a:rPr>
              <a:t>При ликвидации организации выплаты среднего месячного заработка за период трудоустройства (</a:t>
            </a:r>
            <a:r>
              <a:rPr lang="ru-RU" dirty="0">
                <a:solidFill>
                  <a:srgbClr val="0000CC"/>
                </a:solidFill>
              </a:rPr>
              <a:t>части вторая и третья </a:t>
            </a:r>
            <a:r>
              <a:rPr lang="ru-RU" b="1" dirty="0">
                <a:solidFill>
                  <a:srgbClr val="660066"/>
                </a:solidFill>
              </a:rPr>
              <a:t>настоящей статьи) и (или) выплата единовременной компенсации (</a:t>
            </a:r>
            <a:r>
              <a:rPr lang="ru-RU" dirty="0">
                <a:solidFill>
                  <a:srgbClr val="0000CC"/>
                </a:solidFill>
              </a:rPr>
              <a:t>часть пятая </a:t>
            </a:r>
            <a:r>
              <a:rPr lang="ru-RU" b="1" dirty="0">
                <a:solidFill>
                  <a:srgbClr val="660066"/>
                </a:solidFill>
              </a:rPr>
              <a:t>настоящей статьи) в любом случае должны быть произведены до завершения ликвидации организации в соответствии с гражданским </a:t>
            </a:r>
            <a:r>
              <a:rPr lang="ru-RU" dirty="0">
                <a:solidFill>
                  <a:srgbClr val="0000CC"/>
                </a:solidFill>
              </a:rPr>
              <a:t>законодательством</a:t>
            </a:r>
            <a:r>
              <a:rPr lang="ru-RU" dirty="0"/>
              <a:t>.</a:t>
            </a:r>
          </a:p>
          <a:p>
            <a:pPr marL="45720" indent="0">
              <a:buNone/>
            </a:pPr>
            <a:r>
              <a:rPr lang="ru-RU" dirty="0"/>
              <a:t>Выходное пособие в размере двухнедельного среднего заработка выплачивается работнику при расторжении трудового договора в связи с:</a:t>
            </a:r>
          </a:p>
        </p:txBody>
      </p:sp>
    </p:spTree>
    <p:extLst>
      <p:ext uri="{BB962C8B-B14F-4D97-AF65-F5344CB8AC3E}">
        <p14:creationId xmlns:p14="http://schemas.microsoft.com/office/powerpoint/2010/main" val="8199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отказом работника от перевода на другую работу, необходимого ему в соответствии с медицинским заключением, выданным в порядке, установленном федеральными законами и иными нормативными правовыми актами Российской Федерации, либо отсутствием у работодателя соответствующей работы (пункт 8 части первой </a:t>
            </a:r>
            <a:r>
              <a:rPr lang="ru-RU" dirty="0">
                <a:solidFill>
                  <a:srgbClr val="0000CC"/>
                </a:solidFill>
              </a:rPr>
              <a:t>статьи 77</a:t>
            </a:r>
            <a:r>
              <a:rPr lang="ru-RU" dirty="0"/>
              <a:t> настоящего Кодекса);</a:t>
            </a:r>
          </a:p>
          <a:p>
            <a:pPr marL="45720" indent="0">
              <a:buNone/>
            </a:pPr>
            <a:r>
              <a:rPr lang="ru-RU" dirty="0"/>
              <a:t>призывом работника на военную службу или направлением его на заменяющую ее альтернативную гражданскую службу (пункт 1 части первой </a:t>
            </a:r>
            <a:r>
              <a:rPr lang="ru-RU" dirty="0">
                <a:solidFill>
                  <a:srgbClr val="0000CC"/>
                </a:solidFill>
              </a:rPr>
              <a:t>статьи 83 </a:t>
            </a:r>
            <a:r>
              <a:rPr lang="ru-RU" dirty="0"/>
              <a:t>настоящего Кодекса);</a:t>
            </a:r>
          </a:p>
          <a:p>
            <a:pPr marL="45720" indent="0">
              <a:buNone/>
            </a:pPr>
            <a:r>
              <a:rPr lang="ru-RU" dirty="0"/>
              <a:t>восстановлением на работе работника, ранее выполнявшего эту работу (пункт 2 части первой </a:t>
            </a:r>
            <a:r>
              <a:rPr lang="ru-RU" dirty="0">
                <a:solidFill>
                  <a:srgbClr val="0000CC"/>
                </a:solidFill>
              </a:rPr>
              <a:t>статьи 83 </a:t>
            </a:r>
            <a:r>
              <a:rPr lang="ru-RU" dirty="0"/>
              <a:t>настоящего Кодекса);</a:t>
            </a:r>
          </a:p>
          <a:p>
            <a:pPr marL="45720" indent="0">
              <a:buNone/>
            </a:pPr>
            <a:r>
              <a:rPr lang="ru-RU" dirty="0"/>
              <a:t>отказом работника от перевода на работу в другую местность вместе с работодателем (пункт 9 части первой </a:t>
            </a:r>
            <a:r>
              <a:rPr lang="ru-RU" dirty="0">
                <a:solidFill>
                  <a:srgbClr val="0000CC"/>
                </a:solidFill>
              </a:rPr>
              <a:t>статьи 77</a:t>
            </a:r>
            <a:r>
              <a:rPr lang="ru-RU" dirty="0"/>
              <a:t> настоящего Кодекса);</a:t>
            </a:r>
          </a:p>
          <a:p>
            <a:pPr marL="45720" indent="0">
              <a:buNone/>
            </a:pPr>
            <a:r>
              <a:rPr lang="ru-RU" dirty="0"/>
              <a:t>признанием работника полностью неспособным к трудовой деятельности в соответствии с медицинским заключением, выданным в порядке, установленном федеральными законами и иными нормативными правовыми актами Российской Федерации (пункт 5 части первой </a:t>
            </a:r>
            <a:r>
              <a:rPr lang="ru-RU" dirty="0">
                <a:solidFill>
                  <a:srgbClr val="0000CC"/>
                </a:solidFill>
              </a:rPr>
              <a:t>статьи 83 </a:t>
            </a:r>
            <a:r>
              <a:rPr lang="ru-RU" dirty="0"/>
              <a:t>настоящего Кодекса);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99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" indent="0">
              <a:buNone/>
            </a:pPr>
            <a:r>
              <a:rPr lang="ru-RU" dirty="0"/>
              <a:t>отказом работника от продолжения работы в связи с изменением определенных сторонами условий трудового договора (пункт 7 части первой </a:t>
            </a:r>
            <a:r>
              <a:rPr lang="ru-RU" dirty="0">
                <a:solidFill>
                  <a:srgbClr val="0000CC"/>
                </a:solidFill>
              </a:rPr>
              <a:t>статьи 77 </a:t>
            </a:r>
            <a:r>
              <a:rPr lang="ru-RU" dirty="0"/>
              <a:t>настоящего Кодекса).</a:t>
            </a:r>
          </a:p>
          <a:p>
            <a:pPr marL="45720" indent="0">
              <a:buNone/>
            </a:pPr>
            <a:r>
              <a:rPr lang="ru-RU" dirty="0"/>
              <a:t>Трудовым договором или коллективным договором могут предусматриваться другие случаи выплаты выходных пособий, а также устанавливаться повышенные размеры выходных пособий </a:t>
            </a:r>
            <a:r>
              <a:rPr lang="ru-RU" b="1" dirty="0">
                <a:solidFill>
                  <a:srgbClr val="660066"/>
                </a:solidFill>
              </a:rPr>
              <a:t>и (или) единовременной компенсации, предусмотренной </a:t>
            </a:r>
            <a:r>
              <a:rPr lang="ru-RU" dirty="0">
                <a:solidFill>
                  <a:srgbClr val="0000CC"/>
                </a:solidFill>
              </a:rPr>
              <a:t>частью пятой</a:t>
            </a:r>
            <a:r>
              <a:rPr lang="ru-RU" dirty="0"/>
              <a:t> </a:t>
            </a:r>
            <a:r>
              <a:rPr lang="ru-RU" b="1" dirty="0">
                <a:solidFill>
                  <a:srgbClr val="660066"/>
                </a:solidFill>
              </a:rPr>
              <a:t>настоящей статьи</a:t>
            </a:r>
            <a:r>
              <a:rPr lang="ru-RU" dirty="0"/>
              <a:t>, за исключением случаев, предусмотренных настоящим </a:t>
            </a:r>
            <a:r>
              <a:rPr lang="ru-RU" dirty="0">
                <a:solidFill>
                  <a:srgbClr val="0000CC"/>
                </a:solidFill>
              </a:rPr>
              <a:t>Кодексом</a:t>
            </a:r>
          </a:p>
        </p:txBody>
      </p:sp>
    </p:spTree>
    <p:extLst>
      <p:ext uri="{BB962C8B-B14F-4D97-AF65-F5344CB8AC3E}">
        <p14:creationId xmlns:p14="http://schemas.microsoft.com/office/powerpoint/2010/main" val="236948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45720" indent="0">
              <a:buNone/>
            </a:pPr>
            <a:r>
              <a:rPr lang="ru-RU" b="1" dirty="0"/>
              <a:t>Статья 318. Государственные гарантии работнику, увольняемому в связи с ликвидацией организации либо сокращением численности или штата работников организации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 </a:t>
            </a:r>
            <a:r>
              <a:rPr lang="ru-RU" sz="2400" b="1" i="1" dirty="0">
                <a:solidFill>
                  <a:srgbClr val="C00000"/>
                </a:solidFill>
              </a:rPr>
              <a:t> </a:t>
            </a:r>
            <a:r>
              <a:rPr lang="ru-RU" sz="1800" b="1" i="1" dirty="0">
                <a:solidFill>
                  <a:srgbClr val="C00000"/>
                </a:solidFill>
              </a:rPr>
              <a:t>Ред. недействующая</a:t>
            </a:r>
            <a:endParaRPr lang="ru-RU" sz="1800" dirty="0"/>
          </a:p>
          <a:p>
            <a:pPr marL="45720" indent="0">
              <a:buNone/>
            </a:pPr>
            <a:endParaRPr lang="ru-RU" sz="2400" dirty="0" smtClean="0"/>
          </a:p>
          <a:p>
            <a:pPr marL="45720" indent="0">
              <a:buNone/>
            </a:pPr>
            <a:r>
              <a:rPr lang="ru-RU" sz="2400" dirty="0" smtClean="0"/>
              <a:t>Работнику</a:t>
            </a:r>
            <a:r>
              <a:rPr lang="ru-RU" sz="2400" dirty="0"/>
              <a:t>, увольняемому из организации, расположенной в </a:t>
            </a:r>
            <a:r>
              <a:rPr lang="ru-RU" sz="2400" dirty="0">
                <a:solidFill>
                  <a:srgbClr val="0000CC"/>
                </a:solidFill>
              </a:rPr>
              <a:t>районах Крайнего Севера</a:t>
            </a:r>
            <a:r>
              <a:rPr lang="ru-RU" sz="2400" dirty="0"/>
              <a:t> и приравненных к ним местностях, в связи с ликвидацией организации (пункт 1 части первой </a:t>
            </a:r>
            <a:r>
              <a:rPr lang="ru-RU" sz="2400" dirty="0">
                <a:solidFill>
                  <a:srgbClr val="0000CC"/>
                </a:solidFill>
              </a:rPr>
              <a:t>статьи 81 </a:t>
            </a:r>
            <a:r>
              <a:rPr lang="ru-RU" sz="2400" dirty="0"/>
              <a:t>настоящего Кодекса) либо сокращением численности или штата работников организации (пункт 2 части первой </a:t>
            </a:r>
            <a:r>
              <a:rPr lang="ru-RU" sz="2400" dirty="0">
                <a:solidFill>
                  <a:srgbClr val="0000CC"/>
                </a:solidFill>
              </a:rPr>
              <a:t>статьи 81 </a:t>
            </a:r>
            <a:r>
              <a:rPr lang="ru-RU" sz="2400" dirty="0"/>
              <a:t>настоящего Кодекса), выплачивается выходное пособие в размере среднего месячного заработка</a:t>
            </a:r>
            <a:r>
              <a:rPr lang="ru-RU" sz="2400" strike="sngStrike" dirty="0">
                <a:solidFill>
                  <a:srgbClr val="C00000"/>
                </a:solidFill>
              </a:rPr>
              <a:t>, за ним также сохраняется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/>
              <a:t>средний месячный заработок </a:t>
            </a:r>
            <a:r>
              <a:rPr lang="ru-RU" sz="2400" strike="sngStrike" dirty="0">
                <a:solidFill>
                  <a:srgbClr val="C00000"/>
                </a:solidFill>
              </a:rPr>
              <a:t>на период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/>
              <a:t>трудоустройства, </a:t>
            </a:r>
            <a:r>
              <a:rPr lang="ru-RU" sz="2400" strike="sngStrike" dirty="0">
                <a:solidFill>
                  <a:srgbClr val="C00000"/>
                </a:solidFill>
              </a:rPr>
              <a:t>но не свыше трех </a:t>
            </a:r>
            <a:r>
              <a:rPr lang="ru-RU" sz="2400" strike="sngStrike" dirty="0" smtClean="0">
                <a:solidFill>
                  <a:srgbClr val="C00000"/>
                </a:solidFill>
              </a:rPr>
              <a:t>месяцев</a:t>
            </a:r>
            <a:r>
              <a:rPr lang="ru-RU" sz="2400" dirty="0" smtClean="0"/>
              <a:t> </a:t>
            </a:r>
            <a:r>
              <a:rPr lang="ru-RU" sz="2400" dirty="0"/>
              <a:t>со дня увольнения </a:t>
            </a:r>
            <a:r>
              <a:rPr lang="ru-RU" sz="2400" strike="sngStrike" dirty="0">
                <a:solidFill>
                  <a:srgbClr val="C00000"/>
                </a:solidFill>
              </a:rPr>
              <a:t>(с зачетом выходного пособия</a:t>
            </a:r>
            <a:r>
              <a:rPr lang="ru-RU" sz="2400" strike="sngStrike" dirty="0" smtClean="0">
                <a:solidFill>
                  <a:srgbClr val="C00000"/>
                </a:solidFill>
              </a:rPr>
              <a:t>)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176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45720" indent="0">
              <a:buNone/>
            </a:pPr>
            <a:r>
              <a:rPr lang="ru-RU" sz="2400" dirty="0"/>
              <a:t>В исключительных случаях </a:t>
            </a:r>
            <a:r>
              <a:rPr lang="ru-RU" sz="2400" strike="sngStrike" dirty="0">
                <a:solidFill>
                  <a:srgbClr val="C00000"/>
                </a:solidFill>
              </a:rPr>
              <a:t>средний месячный заработок сохраняется за указанным работником в течение четвертого, пятого и шестого месяцев со дня увольнения</a:t>
            </a:r>
            <a:r>
              <a:rPr lang="ru-RU" sz="2400" dirty="0"/>
              <a:t> по решению органа службы занятости населения при условии, </a:t>
            </a:r>
            <a:r>
              <a:rPr lang="ru-RU" sz="2400" strike="sngStrike" dirty="0">
                <a:solidFill>
                  <a:srgbClr val="C00000"/>
                </a:solidFill>
              </a:rPr>
              <a:t>если в месячный срок после</a:t>
            </a:r>
            <a:r>
              <a:rPr lang="ru-RU" sz="2400" dirty="0"/>
              <a:t> увольнения работник обратился в этот орган и не был </a:t>
            </a:r>
            <a:r>
              <a:rPr lang="ru-RU" sz="2400" strike="sngStrike" dirty="0">
                <a:solidFill>
                  <a:srgbClr val="C00000"/>
                </a:solidFill>
              </a:rPr>
              <a:t>им</a:t>
            </a:r>
            <a:r>
              <a:rPr lang="ru-RU" sz="2400" dirty="0"/>
              <a:t> трудоустроен</a:t>
            </a:r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sz="2400" dirty="0" smtClean="0"/>
              <a:t>Выплата </a:t>
            </a:r>
            <a:r>
              <a:rPr lang="ru-RU" sz="2400" dirty="0"/>
              <a:t>выходного пособия в размере среднего месячного заработка </a:t>
            </a:r>
            <a:r>
              <a:rPr lang="ru-RU" sz="2400" strike="sngStrike" dirty="0">
                <a:solidFill>
                  <a:srgbClr val="C00000"/>
                </a:solidFill>
              </a:rPr>
              <a:t>и сохраняемого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/>
              <a:t>среднего месячного заработка, предусмотренных </a:t>
            </a:r>
            <a:r>
              <a:rPr lang="ru-RU" sz="2400" dirty="0">
                <a:solidFill>
                  <a:srgbClr val="0000CC"/>
                </a:solidFill>
              </a:rPr>
              <a:t>частями первой</a:t>
            </a:r>
            <a:r>
              <a:rPr lang="ru-RU" sz="2400" dirty="0"/>
              <a:t> </a:t>
            </a:r>
            <a:r>
              <a:rPr lang="ru-RU" sz="2400" strike="sngStrike" dirty="0">
                <a:solidFill>
                  <a:srgbClr val="C00000"/>
                </a:solidFill>
              </a:rPr>
              <a:t>и второй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/>
              <a:t>настоящей статьи, </a:t>
            </a:r>
            <a:r>
              <a:rPr lang="ru-RU" sz="2400" strike="sngStrike" dirty="0">
                <a:solidFill>
                  <a:srgbClr val="C00000"/>
                </a:solidFill>
              </a:rPr>
              <a:t>производится</a:t>
            </a:r>
            <a:r>
              <a:rPr lang="ru-RU" sz="2400" dirty="0"/>
              <a:t> работодателем по прежнему месту работы за счет средств этого работодателя.</a:t>
            </a:r>
          </a:p>
        </p:txBody>
      </p:sp>
    </p:spTree>
    <p:extLst>
      <p:ext uri="{BB962C8B-B14F-4D97-AF65-F5344CB8AC3E}">
        <p14:creationId xmlns:p14="http://schemas.microsoft.com/office/powerpoint/2010/main" val="327116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2300" b="1" dirty="0"/>
              <a:t>Статья 318. Государственные гарантии работнику, увольняемому в связи с ликвидацией организации либо сокращением численности или штата работников организации</a:t>
            </a:r>
            <a:endParaRPr lang="ru-RU" sz="2300" dirty="0"/>
          </a:p>
          <a:p>
            <a:pPr marL="45720" indent="0">
              <a:buNone/>
            </a:pPr>
            <a:r>
              <a:rPr lang="ru-RU" sz="1700" b="1" i="1" dirty="0">
                <a:solidFill>
                  <a:srgbClr val="C00000"/>
                </a:solidFill>
              </a:rPr>
              <a:t>Ред. действующая</a:t>
            </a:r>
          </a:p>
          <a:p>
            <a:pPr marL="45720" indent="0">
              <a:buNone/>
            </a:pPr>
            <a:r>
              <a:rPr lang="ru-RU" sz="2300" dirty="0"/>
              <a:t>Работнику, увольняемому из организации, расположенной в </a:t>
            </a:r>
            <a:r>
              <a:rPr lang="ru-RU" sz="2300" dirty="0">
                <a:solidFill>
                  <a:srgbClr val="0000CC"/>
                </a:solidFill>
              </a:rPr>
              <a:t>районах Крайнего Севера</a:t>
            </a:r>
            <a:r>
              <a:rPr lang="ru-RU" sz="2300" dirty="0"/>
              <a:t> и приравненных к ним местностях, в связи с ликвидацией организации (</a:t>
            </a:r>
            <a:r>
              <a:rPr lang="ru-RU" sz="2300" dirty="0">
                <a:solidFill>
                  <a:srgbClr val="0000CC"/>
                </a:solidFill>
              </a:rPr>
              <a:t>пункт 1 части первой статьи 81 </a:t>
            </a:r>
            <a:r>
              <a:rPr lang="ru-RU" sz="2300" dirty="0"/>
              <a:t>настоящего Кодекса) либо сокращением численности или штата работников организации (</a:t>
            </a:r>
            <a:r>
              <a:rPr lang="ru-RU" sz="2300" dirty="0">
                <a:solidFill>
                  <a:srgbClr val="0000CC"/>
                </a:solidFill>
              </a:rPr>
              <a:t>пункт 2 части первой статьи 81</a:t>
            </a:r>
            <a:r>
              <a:rPr lang="ru-RU" sz="2300" dirty="0"/>
              <a:t> настоящего Кодекса), выплачивается выходное пособие в размере среднего месячного заработка.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b="1" dirty="0">
                <a:solidFill>
                  <a:srgbClr val="660066"/>
                </a:solidFill>
              </a:rPr>
              <a:t>В случае, если длительность периода трудоустройства работника, уволенного в связи с ликвидацией организации (</a:t>
            </a:r>
            <a:r>
              <a:rPr lang="ru-RU" sz="2300" dirty="0">
                <a:solidFill>
                  <a:srgbClr val="0000CC"/>
                </a:solidFill>
              </a:rPr>
              <a:t>пункт 1 части первой статьи 81 </a:t>
            </a:r>
            <a:r>
              <a:rPr lang="ru-RU" sz="2300" b="1" dirty="0">
                <a:solidFill>
                  <a:srgbClr val="660066"/>
                </a:solidFill>
              </a:rPr>
              <a:t>настоящего Кодекса) либо сокращением численности или штата работников организации (</a:t>
            </a:r>
            <a:r>
              <a:rPr lang="ru-RU" sz="2300" dirty="0">
                <a:solidFill>
                  <a:srgbClr val="0000CC"/>
                </a:solidFill>
              </a:rPr>
              <a:t>пункт 2 части первой статьи 81 </a:t>
            </a:r>
            <a:r>
              <a:rPr lang="ru-RU" sz="2300" b="1" dirty="0">
                <a:solidFill>
                  <a:srgbClr val="660066"/>
                </a:solidFill>
              </a:rPr>
              <a:t>настоящего Кодекса), превышает один месяц, работодатель обязан выплатить ему</a:t>
            </a:r>
            <a:r>
              <a:rPr lang="ru-RU" sz="2300" dirty="0"/>
              <a:t> средний месячный заработок </a:t>
            </a:r>
            <a:r>
              <a:rPr lang="ru-RU" sz="2300" b="1" dirty="0">
                <a:solidFill>
                  <a:srgbClr val="660066"/>
                </a:solidFill>
              </a:rPr>
              <a:t>за второй месяц со дня увольнения или его часть пропорционально периоду </a:t>
            </a:r>
            <a:r>
              <a:rPr lang="ru-RU" sz="2300" dirty="0"/>
              <a:t>трудоустройства, </a:t>
            </a:r>
            <a:r>
              <a:rPr lang="ru-RU" sz="2300" b="1" dirty="0">
                <a:solidFill>
                  <a:srgbClr val="660066"/>
                </a:solidFill>
              </a:rPr>
              <a:t>приходящемуся на этот месяц, а если длительность периода трудоустройства превышает два месяца, - за третий месяц</a:t>
            </a:r>
            <a:r>
              <a:rPr lang="ru-RU" sz="2300" dirty="0"/>
              <a:t> со дня увольнения </a:t>
            </a:r>
            <a:r>
              <a:rPr lang="ru-RU" sz="2300" b="1" dirty="0">
                <a:solidFill>
                  <a:srgbClr val="660066"/>
                </a:solidFill>
              </a:rPr>
              <a:t>или его часть пропорционально периоду трудоустройства, приходящемуся на этот месяц</a:t>
            </a:r>
          </a:p>
        </p:txBody>
      </p:sp>
    </p:spTree>
    <p:extLst>
      <p:ext uri="{BB962C8B-B14F-4D97-AF65-F5344CB8AC3E}">
        <p14:creationId xmlns:p14="http://schemas.microsoft.com/office/powerpoint/2010/main" val="283439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/>
              <a:t>В исключительных случаях по решению органа службы занятости населения </a:t>
            </a:r>
            <a:r>
              <a:rPr lang="ru-RU" b="1" dirty="0">
                <a:solidFill>
                  <a:srgbClr val="660066"/>
                </a:solidFill>
              </a:rPr>
              <a:t>работодатель обязан выплатить работнику, уволенному в связи с ликвидацией организации (</a:t>
            </a:r>
            <a:r>
              <a:rPr lang="ru-RU" dirty="0">
                <a:solidFill>
                  <a:srgbClr val="0000CC"/>
                </a:solidFill>
              </a:rPr>
              <a:t>пункт 1 части первой статьи 81</a:t>
            </a:r>
            <a:r>
              <a:rPr lang="ru-RU" dirty="0"/>
              <a:t> </a:t>
            </a:r>
            <a:r>
              <a:rPr lang="ru-RU" b="1" dirty="0">
                <a:solidFill>
                  <a:srgbClr val="660066"/>
                </a:solidFill>
              </a:rPr>
              <a:t>настоящего Кодекса) либо сокращением численности или штата работников организации (</a:t>
            </a:r>
            <a:r>
              <a:rPr lang="ru-RU" dirty="0">
                <a:solidFill>
                  <a:srgbClr val="0000CC"/>
                </a:solidFill>
              </a:rPr>
              <a:t>пункт 2 части первой статьи 81</a:t>
            </a:r>
            <a:r>
              <a:rPr lang="ru-RU" dirty="0"/>
              <a:t> </a:t>
            </a:r>
            <a:r>
              <a:rPr lang="ru-RU" b="1" dirty="0">
                <a:solidFill>
                  <a:srgbClr val="660066"/>
                </a:solidFill>
              </a:rPr>
              <a:t>настоящего Кодекса), средний месячный заработок последовательно за четвертый, пятый и шестой месяцы со дня увольнения или его часть пропорционально периоду трудоустройства, приходящемуся на соответствующий месяц</a:t>
            </a:r>
            <a:r>
              <a:rPr lang="ru-RU" dirty="0"/>
              <a:t>, при условии, </a:t>
            </a:r>
            <a:r>
              <a:rPr lang="ru-RU" b="1" dirty="0">
                <a:solidFill>
                  <a:srgbClr val="660066"/>
                </a:solidFill>
              </a:rPr>
              <a:t>что в течение четырнадцати рабочих дней</a:t>
            </a:r>
            <a:r>
              <a:rPr lang="ru-RU" dirty="0"/>
              <a:t> </a:t>
            </a:r>
            <a:r>
              <a:rPr lang="ru-RU" b="1" dirty="0">
                <a:solidFill>
                  <a:srgbClr val="660066"/>
                </a:solidFill>
              </a:rPr>
              <a:t>со дня </a:t>
            </a:r>
            <a:r>
              <a:rPr lang="ru-RU" dirty="0"/>
              <a:t>увольнения работник обратился в этот орган и не был трудоустроен </a:t>
            </a:r>
            <a:r>
              <a:rPr lang="ru-RU" b="1" dirty="0">
                <a:solidFill>
                  <a:srgbClr val="660066"/>
                </a:solidFill>
              </a:rPr>
              <a:t>в течение соответственно трех, четырех и пяти месяцев со дня увольнения</a:t>
            </a:r>
            <a:r>
              <a:rPr lang="ru-RU" dirty="0"/>
              <a:t>.</a:t>
            </a:r>
          </a:p>
          <a:p>
            <a:pPr marL="45720" indent="0">
              <a:buNone/>
            </a:pPr>
            <a:r>
              <a:rPr lang="ru-RU" b="1" dirty="0">
                <a:solidFill>
                  <a:srgbClr val="660066"/>
                </a:solidFill>
              </a:rPr>
              <a:t>В случае, предусмотренном </a:t>
            </a:r>
            <a:r>
              <a:rPr lang="ru-RU" dirty="0">
                <a:solidFill>
                  <a:srgbClr val="0000CC"/>
                </a:solidFill>
              </a:rPr>
              <a:t>частью второй </a:t>
            </a:r>
            <a:r>
              <a:rPr lang="ru-RU" b="1" dirty="0">
                <a:solidFill>
                  <a:srgbClr val="660066"/>
                </a:solidFill>
              </a:rPr>
              <a:t>настоящей статьи, уволенный работник вправе обратиться в письменной форме к работодателю за выплатой среднего месячного заработка за период трудоустройства в срок не позднее пятнадцати рабочих дней после окончания соответственно второго и третьего месяцев со дня увольнения, а в случае, предусмотренном </a:t>
            </a:r>
            <a:r>
              <a:rPr lang="ru-RU" dirty="0">
                <a:solidFill>
                  <a:srgbClr val="0000CC"/>
                </a:solidFill>
              </a:rPr>
              <a:t>частью третьей</a:t>
            </a:r>
            <a:r>
              <a:rPr lang="ru-RU" dirty="0"/>
              <a:t> </a:t>
            </a:r>
            <a:r>
              <a:rPr lang="ru-RU" b="1" dirty="0">
                <a:solidFill>
                  <a:srgbClr val="660066"/>
                </a:solidFill>
              </a:rPr>
              <a:t>настоящей статьи, - после принятия решения органом службы занятости населения, но не позднее пятнадцати рабочих дней после окончания соответственно четвертого, пятого и шестого месяцев со дня увольнения. При обращении уволенного работника за указанными выплатами работодатель производит их не позднее пятнадцати календарных дней со дня обращения</a:t>
            </a:r>
            <a:r>
              <a:rPr lang="ru-RU" b="1" dirty="0" smtClean="0">
                <a:solidFill>
                  <a:srgbClr val="660066"/>
                </a:solidFill>
              </a:rPr>
              <a:t>.</a:t>
            </a:r>
            <a:endParaRPr lang="ru-RU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43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3999" cy="68580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b="1" dirty="0">
                <a:solidFill>
                  <a:srgbClr val="660066"/>
                </a:solidFill>
              </a:rPr>
              <a:t>Работодатель взамен выплат среднего месячного заработка за период трудоустройства (</a:t>
            </a:r>
            <a:r>
              <a:rPr lang="ru-RU" dirty="0">
                <a:solidFill>
                  <a:srgbClr val="0000CC"/>
                </a:solidFill>
              </a:rPr>
              <a:t>части вторая и третья </a:t>
            </a:r>
            <a:r>
              <a:rPr lang="ru-RU" b="1" dirty="0">
                <a:solidFill>
                  <a:srgbClr val="660066"/>
                </a:solidFill>
              </a:rPr>
              <a:t>настоящей статьи) вправе выплатить работнику единовременную компенсацию в размере пятикратного среднего месячного заработка. Если работнику уже были произведены выплаты среднего месячного заработка за второй, третий, четвертый или пятый месяц со дня увольнения, единовременная компенсация выплачивается ему с зачетом указанных выплат.</a:t>
            </a:r>
          </a:p>
          <a:p>
            <a:pPr marL="45720" indent="0">
              <a:buNone/>
            </a:pPr>
            <a:r>
              <a:rPr lang="ru-RU" b="1" dirty="0">
                <a:solidFill>
                  <a:srgbClr val="660066"/>
                </a:solidFill>
              </a:rPr>
              <a:t>При ликвидации организации выплаты среднего месячного заработка за период трудоустройства (</a:t>
            </a:r>
            <a:r>
              <a:rPr lang="ru-RU" dirty="0">
                <a:solidFill>
                  <a:srgbClr val="0000CC"/>
                </a:solidFill>
              </a:rPr>
              <a:t>части вторая и третья </a:t>
            </a:r>
            <a:r>
              <a:rPr lang="ru-RU" b="1" dirty="0">
                <a:solidFill>
                  <a:srgbClr val="660066"/>
                </a:solidFill>
              </a:rPr>
              <a:t>настоящей статьи) и (или) выплата единовременной компенсации (</a:t>
            </a:r>
            <a:r>
              <a:rPr lang="ru-RU" dirty="0">
                <a:solidFill>
                  <a:srgbClr val="0000CC"/>
                </a:solidFill>
              </a:rPr>
              <a:t>часть пятая </a:t>
            </a:r>
            <a:r>
              <a:rPr lang="ru-RU" b="1" dirty="0">
                <a:solidFill>
                  <a:srgbClr val="660066"/>
                </a:solidFill>
              </a:rPr>
              <a:t>настоящей статьи) в любом случае должны быть произведены до завершения ликвидации организации в соответствии с гражданским </a:t>
            </a:r>
            <a:r>
              <a:rPr lang="ru-RU" dirty="0">
                <a:solidFill>
                  <a:srgbClr val="0000CC"/>
                </a:solidFill>
              </a:rPr>
              <a:t>законодательством</a:t>
            </a:r>
            <a:r>
              <a:rPr lang="ru-RU" dirty="0"/>
              <a:t>.</a:t>
            </a:r>
          </a:p>
          <a:p>
            <a:pPr marL="45720" indent="0">
              <a:buNone/>
            </a:pPr>
            <a:r>
              <a:rPr lang="ru-RU" dirty="0"/>
              <a:t>Выплата выходного пособия в размере среднего месячного заработка, </a:t>
            </a:r>
            <a:r>
              <a:rPr lang="ru-RU" b="1" dirty="0">
                <a:solidFill>
                  <a:srgbClr val="660066"/>
                </a:solidFill>
              </a:rPr>
              <a:t>а также выплаты </a:t>
            </a:r>
            <a:r>
              <a:rPr lang="ru-RU" dirty="0"/>
              <a:t>среднего месячного заработка </a:t>
            </a:r>
            <a:r>
              <a:rPr lang="ru-RU" b="1" dirty="0">
                <a:solidFill>
                  <a:srgbClr val="660066"/>
                </a:solidFill>
              </a:rPr>
              <a:t>за период трудоустройства и (или) единовременной компенсации</a:t>
            </a:r>
            <a:r>
              <a:rPr lang="ru-RU" dirty="0"/>
              <a:t>, предусмотренных </a:t>
            </a:r>
            <a:r>
              <a:rPr lang="ru-RU" dirty="0">
                <a:solidFill>
                  <a:srgbClr val="0000CC"/>
                </a:solidFill>
              </a:rPr>
              <a:t>частями первой - </a:t>
            </a:r>
            <a:r>
              <a:rPr lang="ru-RU" b="1" dirty="0">
                <a:solidFill>
                  <a:srgbClr val="660066"/>
                </a:solidFill>
              </a:rPr>
              <a:t>третьей и пятой </a:t>
            </a:r>
            <a:r>
              <a:rPr lang="ru-RU" dirty="0"/>
              <a:t>настоящей статьи, </a:t>
            </a:r>
            <a:r>
              <a:rPr lang="ru-RU" b="1" dirty="0">
                <a:solidFill>
                  <a:srgbClr val="660066"/>
                </a:solidFill>
              </a:rPr>
              <a:t>производятся</a:t>
            </a:r>
            <a:r>
              <a:rPr lang="ru-RU" dirty="0"/>
              <a:t> работодателем по прежнему месту работы за счет средств этого работодателя.</a:t>
            </a:r>
          </a:p>
        </p:txBody>
      </p:sp>
    </p:spTree>
    <p:extLst>
      <p:ext uri="{BB962C8B-B14F-4D97-AF65-F5344CB8AC3E}">
        <p14:creationId xmlns:p14="http://schemas.microsoft.com/office/powerpoint/2010/main" val="232031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 marL="45720" indent="0">
              <a:buNone/>
            </a:pPr>
            <a:r>
              <a:rPr lang="ru-RU" sz="2800" b="1" dirty="0"/>
              <a:t>Статья 327.7. Особенности выплаты выходного пособия работнику, являющемуся иностранным гражданином или лицом без гражданства</a:t>
            </a:r>
            <a:endParaRPr lang="ru-RU" sz="2800" dirty="0"/>
          </a:p>
          <a:p>
            <a:pPr marL="45720" indent="0">
              <a:buNone/>
            </a:pPr>
            <a:r>
              <a:rPr lang="ru-RU" sz="1800" b="1" i="1" dirty="0" smtClean="0">
                <a:solidFill>
                  <a:srgbClr val="C00000"/>
                </a:solidFill>
              </a:rPr>
              <a:t>Ред</a:t>
            </a:r>
            <a:r>
              <a:rPr lang="ru-RU" sz="1800" b="1" i="1" dirty="0">
                <a:solidFill>
                  <a:srgbClr val="C00000"/>
                </a:solidFill>
              </a:rPr>
              <a:t>. </a:t>
            </a:r>
            <a:r>
              <a:rPr lang="ru-RU" sz="1800" b="1" i="1" dirty="0" smtClean="0">
                <a:solidFill>
                  <a:srgbClr val="C00000"/>
                </a:solidFill>
              </a:rPr>
              <a:t>недействующая</a:t>
            </a:r>
          </a:p>
          <a:p>
            <a:pPr marL="45720" indent="0">
              <a:buNone/>
            </a:pPr>
            <a:r>
              <a:rPr lang="ru-RU" sz="2400" dirty="0"/>
              <a:t>Наряду со случаями, предусмотренными </a:t>
            </a:r>
            <a:r>
              <a:rPr lang="ru-RU" sz="2400" dirty="0">
                <a:solidFill>
                  <a:srgbClr val="0000CC"/>
                </a:solidFill>
              </a:rPr>
              <a:t>частью </a:t>
            </a:r>
            <a:r>
              <a:rPr lang="ru-RU" sz="2400" strike="sngStrike" dirty="0">
                <a:solidFill>
                  <a:srgbClr val="FF0000"/>
                </a:solidFill>
              </a:rPr>
              <a:t>третьей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>
                <a:solidFill>
                  <a:srgbClr val="0000CC"/>
                </a:solidFill>
              </a:rPr>
              <a:t>статьи 178</a:t>
            </a:r>
            <a:r>
              <a:rPr lang="ru-RU" sz="2400" dirty="0"/>
              <a:t> настоящего Кодекса, выходное пособие в размере двухнедельного среднего заработка выплачивается работнику, являющемуся иностранным гражданином или лицом без гражданства, при расторжении трудового договора в связи с приостановлением действия или аннулированием разрешения на привлечение и использование иностранных работников, на основании которого такому работнику было выдано разрешение на работу.</a:t>
            </a:r>
          </a:p>
        </p:txBody>
      </p:sp>
    </p:spTree>
    <p:extLst>
      <p:ext uri="{BB962C8B-B14F-4D97-AF65-F5344CB8AC3E}">
        <p14:creationId xmlns:p14="http://schemas.microsoft.com/office/powerpoint/2010/main" val="245072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FF0000"/>
                </a:solidFill>
              </a:rPr>
              <a:t>Если </a:t>
            </a:r>
            <a:r>
              <a:rPr lang="ru-RU" sz="2400" b="1" dirty="0" smtClean="0">
                <a:solidFill>
                  <a:srgbClr val="FF0000"/>
                </a:solidFill>
              </a:rPr>
              <a:t>индексация предусмотрена </a:t>
            </a:r>
            <a:r>
              <a:rPr lang="ru-RU" sz="2400" b="1" dirty="0">
                <a:solidFill>
                  <a:srgbClr val="FF0000"/>
                </a:solidFill>
              </a:rPr>
              <a:t>в коллективном договоре, ее </a:t>
            </a:r>
            <a:r>
              <a:rPr lang="ru-RU" sz="2400" b="1" dirty="0" smtClean="0">
                <a:solidFill>
                  <a:srgbClr val="FF0000"/>
                </a:solidFill>
              </a:rPr>
              <a:t>необходимо </a:t>
            </a:r>
            <a:r>
              <a:rPr lang="ru-RU" sz="2400" b="1" dirty="0">
                <a:solidFill>
                  <a:srgbClr val="FF0000"/>
                </a:solidFill>
              </a:rPr>
              <a:t>проводить</a:t>
            </a: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100" dirty="0" smtClean="0"/>
          </a:p>
          <a:p>
            <a:pPr marL="0" indent="0">
              <a:buNone/>
            </a:pPr>
            <a:r>
              <a:rPr lang="ru-RU" dirty="0"/>
              <a:t>Если </a:t>
            </a:r>
            <a:r>
              <a:rPr lang="ru-RU" dirty="0" smtClean="0"/>
              <a:t>условие об индексации заработной платы закреплено в: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i="1" dirty="0" smtClean="0"/>
              <a:t>коллективном </a:t>
            </a:r>
            <a:r>
              <a:rPr lang="ru-RU" i="1" dirty="0"/>
              <a:t>договоре </a:t>
            </a:r>
            <a:r>
              <a:rPr lang="ru-RU" i="1" dirty="0" smtClean="0"/>
              <a:t>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i="1" dirty="0"/>
              <a:t>правилах внутреннего трудового </a:t>
            </a:r>
            <a:r>
              <a:rPr lang="ru-RU" i="1" dirty="0" smtClean="0"/>
              <a:t>распорядка,</a:t>
            </a:r>
            <a:endParaRPr lang="ru-RU" i="1" dirty="0"/>
          </a:p>
          <a:p>
            <a:pPr marL="0" indent="0">
              <a:buNone/>
            </a:pPr>
            <a:r>
              <a:rPr lang="ru-RU" dirty="0" smtClean="0"/>
              <a:t>а работодатель не проиндексировал заработную плату, </a:t>
            </a:r>
            <a:r>
              <a:rPr lang="ru-RU" dirty="0"/>
              <a:t>проверяющие могут выписать штраф или предупреждение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Сумма </a:t>
            </a:r>
            <a:r>
              <a:rPr lang="ru-RU" dirty="0"/>
              <a:t>штрафа за это правонарушение составляет </a:t>
            </a:r>
            <a:r>
              <a:rPr lang="ru-RU" b="1" dirty="0"/>
              <a:t>от 30 000 до 50 000 руб</a:t>
            </a:r>
            <a:r>
              <a:rPr lang="ru-RU" dirty="0"/>
              <a:t>. по </a:t>
            </a:r>
            <a:r>
              <a:rPr lang="ru-RU" b="1" i="1" dirty="0">
                <a:solidFill>
                  <a:srgbClr val="0000CC"/>
                </a:solidFill>
              </a:rPr>
              <a:t>части 1 статьи 5.27 КоАП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При этом, наказания </a:t>
            </a:r>
            <a:r>
              <a:rPr lang="ru-RU" dirty="0"/>
              <a:t>за </a:t>
            </a:r>
            <a:r>
              <a:rPr lang="ru-RU" i="1" dirty="0"/>
              <a:t>невыполнение обязательств по коллективному договору </a:t>
            </a:r>
            <a:r>
              <a:rPr lang="ru-RU" dirty="0"/>
              <a:t>по </a:t>
            </a:r>
            <a:r>
              <a:rPr lang="ru-RU" b="1" i="1" dirty="0">
                <a:solidFill>
                  <a:srgbClr val="0000CC"/>
                </a:solidFill>
              </a:rPr>
              <a:t>статье 5.31 КоАП</a:t>
            </a:r>
            <a:r>
              <a:rPr lang="ru-RU" dirty="0"/>
              <a:t>, где штраф </a:t>
            </a:r>
            <a:r>
              <a:rPr lang="ru-RU" b="1" dirty="0"/>
              <a:t>от 3000 до 5000 руб.</a:t>
            </a:r>
            <a:r>
              <a:rPr lang="ru-RU" dirty="0"/>
              <a:t>, в этом случае не </a:t>
            </a:r>
            <a:r>
              <a:rPr lang="ru-RU" dirty="0" smtClean="0"/>
              <a:t>будет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FF0000"/>
                </a:solidFill>
              </a:rPr>
              <a:t>Причина</a:t>
            </a:r>
            <a:r>
              <a:rPr lang="ru-RU" dirty="0"/>
              <a:t> — </a:t>
            </a:r>
            <a:r>
              <a:rPr lang="ru-RU" dirty="0" smtClean="0"/>
              <a:t>если </a:t>
            </a:r>
            <a:r>
              <a:rPr lang="ru-RU" dirty="0"/>
              <a:t>работодатель не проводит индексацию, </a:t>
            </a:r>
            <a:r>
              <a:rPr lang="ru-RU" dirty="0" smtClean="0"/>
              <a:t>то он</a:t>
            </a:r>
            <a:r>
              <a:rPr lang="ru-RU" dirty="0"/>
              <a:t> </a:t>
            </a:r>
            <a:r>
              <a:rPr lang="ru-RU" b="1" dirty="0"/>
              <a:t>нарушает нормы</a:t>
            </a:r>
            <a:r>
              <a:rPr lang="ru-RU" dirty="0"/>
              <a:t> </a:t>
            </a:r>
            <a:r>
              <a:rPr lang="ru-RU" b="1" i="1" dirty="0">
                <a:solidFill>
                  <a:srgbClr val="0000CC"/>
                </a:solidFill>
              </a:rPr>
              <a:t>Трудового кодекса</a:t>
            </a:r>
            <a:r>
              <a:rPr lang="ru-RU" dirty="0"/>
              <a:t> </a:t>
            </a:r>
            <a:r>
              <a:rPr lang="ru-RU" b="1" dirty="0"/>
              <a:t>о выплате зарплаты</a:t>
            </a:r>
            <a:r>
              <a:rPr lang="ru-RU" dirty="0"/>
              <a:t>, а это </a:t>
            </a:r>
            <a:r>
              <a:rPr lang="ru-RU" dirty="0" smtClean="0"/>
              <a:t>по мнению ГИТ одно </a:t>
            </a:r>
            <a:r>
              <a:rPr lang="ru-RU" dirty="0"/>
              <a:t>из самых серьезных </a:t>
            </a:r>
            <a:r>
              <a:rPr lang="ru-RU" dirty="0" smtClean="0"/>
              <a:t>нарушений </a:t>
            </a:r>
            <a:endParaRPr lang="ru-RU" dirty="0"/>
          </a:p>
          <a:p>
            <a:pPr marL="0" indent="0" algn="ctr">
              <a:buNone/>
            </a:pPr>
            <a:endParaRPr lang="ru-RU" sz="10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rgbClr val="0000CC"/>
                </a:solidFill>
              </a:rPr>
              <a:t>письмо </a:t>
            </a:r>
            <a:r>
              <a:rPr lang="ru-RU" sz="2000" b="1" i="1" dirty="0" err="1">
                <a:solidFill>
                  <a:srgbClr val="0000CC"/>
                </a:solidFill>
              </a:rPr>
              <a:t>Роструда</a:t>
            </a:r>
            <a:r>
              <a:rPr lang="ru-RU" sz="2000" b="1" i="1" dirty="0">
                <a:solidFill>
                  <a:srgbClr val="0000CC"/>
                </a:solidFill>
              </a:rPr>
              <a:t> от 19.05.2020 № ПГ/24272-6-1</a:t>
            </a:r>
          </a:p>
        </p:txBody>
      </p:sp>
    </p:spTree>
    <p:extLst>
      <p:ext uri="{BB962C8B-B14F-4D97-AF65-F5344CB8AC3E}">
        <p14:creationId xmlns:p14="http://schemas.microsoft.com/office/powerpoint/2010/main" val="141866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" indent="0">
              <a:buNone/>
            </a:pPr>
            <a:r>
              <a:rPr lang="ru-RU" sz="2800" b="1" dirty="0"/>
              <a:t>Статья 327.7. Особенности выплаты выходного пособия работнику, являющемуся иностранным гражданином или лицом без гражданства</a:t>
            </a:r>
            <a:endParaRPr lang="ru-RU" sz="2800" dirty="0"/>
          </a:p>
          <a:p>
            <a:pPr marL="45720" indent="0">
              <a:buNone/>
            </a:pPr>
            <a:r>
              <a:rPr lang="ru-RU" sz="1800" b="1" i="1" dirty="0">
                <a:solidFill>
                  <a:srgbClr val="C00000"/>
                </a:solidFill>
              </a:rPr>
              <a:t>Ред. действующая</a:t>
            </a:r>
          </a:p>
          <a:p>
            <a:pPr marL="45720" indent="0">
              <a:buNone/>
            </a:pPr>
            <a:r>
              <a:rPr lang="ru-RU" sz="2400" dirty="0"/>
              <a:t>Наряду со случаями, предусмотренными </a:t>
            </a:r>
            <a:r>
              <a:rPr lang="ru-RU" sz="2400" dirty="0">
                <a:solidFill>
                  <a:srgbClr val="0000CC"/>
                </a:solidFill>
              </a:rPr>
              <a:t>частью </a:t>
            </a:r>
            <a:r>
              <a:rPr lang="ru-RU" sz="2400" b="1" dirty="0">
                <a:solidFill>
                  <a:srgbClr val="660066"/>
                </a:solidFill>
              </a:rPr>
              <a:t>седьмой</a:t>
            </a:r>
            <a:r>
              <a:rPr lang="ru-RU" sz="2400" dirty="0">
                <a:solidFill>
                  <a:srgbClr val="0000CC"/>
                </a:solidFill>
              </a:rPr>
              <a:t> статьи 178</a:t>
            </a:r>
            <a:r>
              <a:rPr lang="ru-RU" sz="2400" dirty="0"/>
              <a:t> настоящего Кодекса, выходное пособие в размере двухнедельного среднего заработка выплачивается работнику, являющемуся иностранным гражданином или лицом без гражданства, при расторжении трудового договора в связи с приостановлением действия или аннулированием разрешения на привлечение и использование иностранных работников, на основании которого такому работнику было выдано разрешение на работу</a:t>
            </a:r>
          </a:p>
        </p:txBody>
      </p:sp>
    </p:spTree>
    <p:extLst>
      <p:ext uri="{BB962C8B-B14F-4D97-AF65-F5344CB8AC3E}">
        <p14:creationId xmlns:p14="http://schemas.microsoft.com/office/powerpoint/2010/main" val="57133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sz="3200" b="1" dirty="0"/>
              <a:t>Статья 332. Особенности заключения и прекращения трудового договора с </a:t>
            </a:r>
            <a:r>
              <a:rPr lang="ru-RU" sz="3200" b="1" strike="sngStrike" dirty="0">
                <a:solidFill>
                  <a:srgbClr val="C00000"/>
                </a:solidFill>
              </a:rPr>
              <a:t>работниками организаций, осуществляющих образовательную деятельность по реализации образовательных программ высшего образования и дополнительных профессиональных программ</a:t>
            </a:r>
          </a:p>
          <a:p>
            <a:pPr marL="45720" indent="0">
              <a:buNone/>
            </a:pPr>
            <a:r>
              <a:rPr lang="ru-RU" sz="2400" b="1" i="1" dirty="0">
                <a:solidFill>
                  <a:srgbClr val="C00000"/>
                </a:solidFill>
              </a:rPr>
              <a:t>Ред. недействующая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577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sz="3200" b="1" dirty="0"/>
              <a:t>Статья 332. Особенности заключения и прекращения трудового договора с </a:t>
            </a:r>
            <a:r>
              <a:rPr lang="ru-RU" sz="3200" b="1" dirty="0">
                <a:solidFill>
                  <a:srgbClr val="660066"/>
                </a:solidFill>
              </a:rPr>
              <a:t>педагогическими работниками, относящимися к профессорско-преподавательскому составу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i="1" dirty="0">
                <a:solidFill>
                  <a:srgbClr val="C00000"/>
                </a:solidFill>
              </a:rPr>
              <a:t>Ред. действующая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5354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2300" b="1" dirty="0"/>
              <a:t>Статья 349.3. Ограничение размеров выходных пособий, компенсаций и иных выплат в связи с прекращением трудовых договоров для отдельных категорий работников</a:t>
            </a:r>
            <a:endParaRPr lang="ru-RU" sz="2300" dirty="0"/>
          </a:p>
          <a:p>
            <a:pPr marL="45720" indent="0">
              <a:buNone/>
            </a:pPr>
            <a:r>
              <a:rPr lang="ru-RU" sz="1700" b="1" i="1" dirty="0">
                <a:solidFill>
                  <a:srgbClr val="C00000"/>
                </a:solidFill>
              </a:rPr>
              <a:t>Ред. недействующая</a:t>
            </a:r>
          </a:p>
          <a:p>
            <a:pPr marL="45720" indent="0">
              <a:buNone/>
            </a:pPr>
            <a:r>
              <a:rPr lang="ru-RU" sz="2300" dirty="0"/>
              <a:t>Действие настоящей статьи распространяется на следующие категории работников:</a:t>
            </a:r>
          </a:p>
          <a:p>
            <a:pPr marL="45720" indent="0">
              <a:buNone/>
            </a:pPr>
            <a:r>
              <a:rPr lang="ru-RU" sz="2300" dirty="0"/>
              <a:t>руководители, их заместители, главные бухгалтеры и заключившие трудовые договоры члены коллегиальных исполнительных органов государственных корпораций, государственных компаний, а также хозяйственных обществ, более пятидесяти процентов акций (долей) в уставном капитале которых находится в государственной или муниципальной собственности;</a:t>
            </a:r>
          </a:p>
          <a:p>
            <a:pPr marL="45720" indent="0">
              <a:buNone/>
            </a:pPr>
            <a:r>
              <a:rPr lang="ru-RU" sz="2300" dirty="0"/>
              <a:t>руководители, их заместители, главные бухгалтеры государственных внебюджетных фондов Российской Федерации, территориальных фондов обязательного медицинского страхования, государственных или муниципальных учреждений, государственных или муниципальных унитарных предприятий.</a:t>
            </a:r>
          </a:p>
          <a:p>
            <a:pPr marL="45720" indent="0">
              <a:buNone/>
            </a:pPr>
            <a:r>
              <a:rPr lang="ru-RU" sz="2300" dirty="0"/>
              <a:t>В случае выплаты работникам, категории которых указаны в </a:t>
            </a:r>
            <a:r>
              <a:rPr lang="ru-RU" sz="2300" dirty="0">
                <a:solidFill>
                  <a:srgbClr val="0000CC"/>
                </a:solidFill>
              </a:rPr>
              <a:t>части первой </a:t>
            </a:r>
            <a:r>
              <a:rPr lang="ru-RU" sz="2300" dirty="0"/>
              <a:t>настоящей статьи, компенсаций, предусмотренных </a:t>
            </a:r>
            <a:r>
              <a:rPr lang="ru-RU" sz="2300" dirty="0">
                <a:solidFill>
                  <a:srgbClr val="0000CC"/>
                </a:solidFill>
              </a:rPr>
              <a:t>статьей 181 </a:t>
            </a:r>
            <a:r>
              <a:rPr lang="ru-RU" sz="2300" dirty="0"/>
              <a:t>или </a:t>
            </a:r>
            <a:r>
              <a:rPr lang="ru-RU" sz="2300" dirty="0">
                <a:solidFill>
                  <a:srgbClr val="0000CC"/>
                </a:solidFill>
              </a:rPr>
              <a:t>279</a:t>
            </a:r>
            <a:r>
              <a:rPr lang="ru-RU" sz="2300" dirty="0"/>
              <a:t> настоящего Кодекса, данные компенсации выплачиваются в размере трехкратного среднего месячного заработка</a:t>
            </a:r>
            <a:r>
              <a:rPr lang="ru-RU" sz="2300" dirty="0" smtClean="0"/>
              <a:t>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23015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300" dirty="0"/>
              <a:t>Соглашения о расторжении трудовых договоров в соответствии со </a:t>
            </a:r>
            <a:r>
              <a:rPr lang="ru-RU" sz="2300" dirty="0">
                <a:solidFill>
                  <a:srgbClr val="0000CC"/>
                </a:solidFill>
              </a:rPr>
              <a:t>статьей 78</a:t>
            </a:r>
            <a:r>
              <a:rPr lang="ru-RU" sz="2300" dirty="0"/>
              <a:t> настоящего Кодекса с работниками, категории которых указаны в части первой настоящей статьи, не могут содержать условия о выплате работнику выходного пособия, компенсации и (или) о назначении работнику каких-либо иных выплат в любой форме.</a:t>
            </a:r>
          </a:p>
          <a:p>
            <a:pPr marL="45720" indent="0">
              <a:buNone/>
            </a:pPr>
            <a:r>
              <a:rPr lang="ru-RU" sz="2300" dirty="0"/>
              <a:t>При прекращении трудовых договоров с работниками, категории которых указаны в части первой настоящей статьи, по любым установленным настоящим </a:t>
            </a:r>
            <a:r>
              <a:rPr lang="ru-RU" sz="2300" dirty="0">
                <a:solidFill>
                  <a:srgbClr val="0000CC"/>
                </a:solidFill>
              </a:rPr>
              <a:t>Кодексом</a:t>
            </a:r>
            <a:r>
              <a:rPr lang="ru-RU" sz="2300" dirty="0"/>
              <a:t>, другими федеральными законами основаниям совокупный размер выплачиваемых этим работникам выходных пособий, компенсаций и иных выплат в любой форме, в том числе компенсаций, указанных в части второй настоящей статьи, и выходных пособий, предусмотренных трудовым договором или коллективным договором в соответствии с </a:t>
            </a:r>
            <a:r>
              <a:rPr lang="ru-RU" sz="2300" dirty="0">
                <a:solidFill>
                  <a:srgbClr val="0000CC"/>
                </a:solidFill>
              </a:rPr>
              <a:t>частью </a:t>
            </a:r>
            <a:r>
              <a:rPr lang="ru-RU" sz="2300" strike="sngStrike" dirty="0">
                <a:solidFill>
                  <a:srgbClr val="C00000"/>
                </a:solidFill>
              </a:rPr>
              <a:t>четвертой</a:t>
            </a:r>
            <a:r>
              <a:rPr lang="ru-RU" sz="2300" dirty="0">
                <a:solidFill>
                  <a:srgbClr val="0000CC"/>
                </a:solidFill>
              </a:rPr>
              <a:t> статьи 178 </a:t>
            </a:r>
            <a:r>
              <a:rPr lang="ru-RU" sz="2300" dirty="0"/>
              <a:t>настоящего Кодекса, не может превышать трехкратный средний месячный заработок этих работников</a:t>
            </a:r>
            <a:r>
              <a:rPr lang="ru-RU" sz="2300" dirty="0" smtClean="0"/>
              <a:t>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02123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45720" indent="0">
              <a:buNone/>
            </a:pPr>
            <a:r>
              <a:rPr lang="ru-RU" dirty="0"/>
              <a:t>При определении указанного в части четвертой настоящей статьи совокупного размера выплат работнику не учитывается размер следующих выплат:</a:t>
            </a:r>
          </a:p>
          <a:p>
            <a:pPr marL="45720" indent="0">
              <a:buNone/>
            </a:pPr>
            <a:r>
              <a:rPr lang="ru-RU" dirty="0"/>
              <a:t>причитающаяся работнику заработная плата;</a:t>
            </a:r>
          </a:p>
          <a:p>
            <a:pPr marL="45720" indent="0">
              <a:buNone/>
            </a:pPr>
            <a:r>
              <a:rPr lang="ru-RU" dirty="0"/>
              <a:t>средний заработок, сохраняемый в случаях направления работника в служебную командировку, направления работника на профессиональное обучение или дополнительное профессиональное образование с отрывом от работы, в других случаях, в которых в соответствии с трудовым законодательством и иными актами, содержащими нормы трудового права, за работником сохраняется средний заработок;</a:t>
            </a:r>
          </a:p>
          <a:p>
            <a:pPr marL="45720" indent="0">
              <a:buNone/>
            </a:pPr>
            <a:r>
              <a:rPr lang="ru-RU" dirty="0"/>
              <a:t>возмещение расходов, связанных со служебными командировками, и расходов при переезде на работу в другую местность;</a:t>
            </a:r>
          </a:p>
          <a:p>
            <a:pPr marL="45720" indent="0">
              <a:buNone/>
            </a:pPr>
            <a:r>
              <a:rPr lang="ru-RU" dirty="0"/>
              <a:t>денежная компенсация за все неиспользованные отпуска (</a:t>
            </a:r>
            <a:r>
              <a:rPr lang="ru-RU" dirty="0">
                <a:solidFill>
                  <a:srgbClr val="0000CC"/>
                </a:solidFill>
              </a:rPr>
              <a:t>статья 127 </a:t>
            </a:r>
            <a:r>
              <a:rPr lang="ru-RU" dirty="0"/>
              <a:t>настоящего Кодекса);</a:t>
            </a:r>
          </a:p>
          <a:p>
            <a:pPr marL="45720" indent="0">
              <a:buNone/>
            </a:pPr>
            <a:r>
              <a:rPr lang="ru-RU" dirty="0"/>
              <a:t>средний месячный заработок</a:t>
            </a:r>
            <a:r>
              <a:rPr lang="ru-RU" strike="sngStrike" dirty="0">
                <a:solidFill>
                  <a:srgbClr val="C00000"/>
                </a:solidFill>
              </a:rPr>
              <a:t>, сохраняемый на</a:t>
            </a:r>
            <a:r>
              <a:rPr lang="ru-RU" dirty="0"/>
              <a:t> период трудоустройства </a:t>
            </a:r>
            <a:r>
              <a:rPr lang="ru-RU" strike="sngStrike" dirty="0">
                <a:solidFill>
                  <a:srgbClr val="C00000"/>
                </a:solidFill>
              </a:rPr>
              <a:t>(статьи</a:t>
            </a:r>
            <a:r>
              <a:rPr lang="ru-RU" dirty="0">
                <a:solidFill>
                  <a:srgbClr val="C00000"/>
                </a:solidFill>
              </a:rPr>
              <a:t> 178 </a:t>
            </a:r>
            <a:r>
              <a:rPr lang="ru-RU" dirty="0">
                <a:solidFill>
                  <a:srgbClr val="0000CC"/>
                </a:solidFill>
              </a:rPr>
              <a:t>и 318 </a:t>
            </a:r>
            <a:r>
              <a:rPr lang="ru-RU" dirty="0"/>
              <a:t>настоящего Кодекса</a:t>
            </a:r>
            <a:r>
              <a:rPr lang="ru-RU" strike="sngStrike" dirty="0"/>
              <a:t>)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572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2300" b="1" dirty="0"/>
              <a:t>Статья 349.3. Ограничение размеров выходных пособий, компенсаций и иных выплат в связи с прекращением трудовых договоров для отдельных категорий работников</a:t>
            </a:r>
            <a:endParaRPr lang="ru-RU" sz="2300" dirty="0"/>
          </a:p>
          <a:p>
            <a:pPr marL="45720" indent="0">
              <a:buNone/>
            </a:pPr>
            <a:r>
              <a:rPr lang="ru-RU" sz="1700" b="1" i="1" dirty="0">
                <a:solidFill>
                  <a:srgbClr val="C00000"/>
                </a:solidFill>
              </a:rPr>
              <a:t>Ред. действующая</a:t>
            </a:r>
          </a:p>
          <a:p>
            <a:pPr marL="45720" indent="0">
              <a:buNone/>
            </a:pPr>
            <a:r>
              <a:rPr lang="ru-RU" sz="2300" dirty="0"/>
              <a:t>Действие настоящей статьи распространяется на следующие категории работников:</a:t>
            </a:r>
          </a:p>
          <a:p>
            <a:pPr marL="45720" indent="0">
              <a:buNone/>
            </a:pPr>
            <a:r>
              <a:rPr lang="ru-RU" sz="2300" dirty="0"/>
              <a:t>руководители, их заместители, главные бухгалтеры и заключившие трудовые договоры члены коллегиальных исполнительных органов государственных корпораций, государственных компаний, а также хозяйственных обществ, более пятидесяти процентов акций (долей) в уставном капитале которых находится в государственной или муниципальной собственности;</a:t>
            </a:r>
          </a:p>
          <a:p>
            <a:pPr marL="45720" indent="0">
              <a:buNone/>
            </a:pPr>
            <a:r>
              <a:rPr lang="ru-RU" sz="2300" dirty="0"/>
              <a:t>руководители, их заместители, главные бухгалтеры государственных внебюджетных фондов Российской Федерации, территориальных фондов обязательного медицинского страхования, государственных или муниципальных учреждений, государственных или муниципальных унитарных предприятий.</a:t>
            </a:r>
          </a:p>
          <a:p>
            <a:pPr marL="45720" indent="0">
              <a:buNone/>
            </a:pPr>
            <a:r>
              <a:rPr lang="ru-RU" sz="2300" dirty="0"/>
              <a:t>В случае выплаты работникам, категории которых указаны в </a:t>
            </a:r>
            <a:r>
              <a:rPr lang="ru-RU" sz="2300" dirty="0">
                <a:solidFill>
                  <a:srgbClr val="0000CC"/>
                </a:solidFill>
              </a:rPr>
              <a:t>части первой</a:t>
            </a:r>
            <a:r>
              <a:rPr lang="ru-RU" sz="2300" dirty="0"/>
              <a:t> настоящей статьи, компенсаций, предусмотренных </a:t>
            </a:r>
            <a:r>
              <a:rPr lang="ru-RU" sz="2300" dirty="0">
                <a:solidFill>
                  <a:srgbClr val="0000CC"/>
                </a:solidFill>
              </a:rPr>
              <a:t>статьей 181 или 279</a:t>
            </a:r>
            <a:r>
              <a:rPr lang="ru-RU" sz="2300" dirty="0"/>
              <a:t> настоящего Кодекса, данные компенсации выплачиваются в размере трехкратного среднего месячного заработка</a:t>
            </a:r>
            <a:r>
              <a:rPr lang="ru-RU" sz="2300" dirty="0" smtClean="0"/>
              <a:t>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75776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Соглашения о расторжении трудовых договоров в соответствии со </a:t>
            </a:r>
            <a:r>
              <a:rPr lang="ru-RU" dirty="0">
                <a:solidFill>
                  <a:srgbClr val="0000CC"/>
                </a:solidFill>
              </a:rPr>
              <a:t>статьей 78 </a:t>
            </a:r>
            <a:r>
              <a:rPr lang="ru-RU" dirty="0"/>
              <a:t>настоящего Кодекса с работниками, категории которых указаны в части первой настоящей статьи, не могут содержать условия о выплате работнику выходного пособия, компенсации и (или) о назначении работнику каких-либо иных выплат в любой форме.</a:t>
            </a:r>
          </a:p>
          <a:p>
            <a:pPr marL="45720" indent="0">
              <a:buNone/>
            </a:pPr>
            <a:r>
              <a:rPr lang="ru-RU" dirty="0"/>
              <a:t>При прекращении трудовых договоров с работниками, категории которых указаны в части первой настоящей статьи, по любым установленным настоящим </a:t>
            </a:r>
            <a:r>
              <a:rPr lang="ru-RU" dirty="0">
                <a:solidFill>
                  <a:srgbClr val="0000CC"/>
                </a:solidFill>
              </a:rPr>
              <a:t>Кодексом</a:t>
            </a:r>
            <a:r>
              <a:rPr lang="ru-RU" dirty="0"/>
              <a:t>, другими федеральными законами основаниям совокупный размер выплачиваемых этим работникам выходных пособий, компенсаций и иных выплат в любой форме, в том числе компенсаций, указанных в части второй настоящей статьи, и выходных пособий, предусмотренных трудовым договором или коллективным договором в соответствии с </a:t>
            </a:r>
            <a:r>
              <a:rPr lang="ru-RU" dirty="0">
                <a:solidFill>
                  <a:srgbClr val="0000CC"/>
                </a:solidFill>
              </a:rPr>
              <a:t>частью </a:t>
            </a:r>
            <a:r>
              <a:rPr lang="ru-RU" b="1" dirty="0">
                <a:solidFill>
                  <a:srgbClr val="660066"/>
                </a:solidFill>
              </a:rPr>
              <a:t>восьмой</a:t>
            </a:r>
            <a:r>
              <a:rPr lang="ru-RU" dirty="0">
                <a:solidFill>
                  <a:srgbClr val="0000CC"/>
                </a:solidFill>
              </a:rPr>
              <a:t> статьи 178</a:t>
            </a:r>
            <a:r>
              <a:rPr lang="ru-RU" dirty="0"/>
              <a:t> настоящего Кодекса, не может превышать трехкратный средний месячный заработок этих работников.</a:t>
            </a:r>
          </a:p>
          <a:p>
            <a:pPr marL="45720" indent="0">
              <a:buNone/>
            </a:pPr>
            <a:r>
              <a:rPr lang="ru-RU" dirty="0"/>
              <a:t>При определении указанного в части четвертой настоящей статьи совокупного размера выплат работнику не учитывается размер следующих выплат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441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" indent="0">
              <a:buNone/>
            </a:pPr>
            <a:r>
              <a:rPr lang="ru-RU" dirty="0"/>
              <a:t>причитающаяся работнику заработная плата;</a:t>
            </a:r>
          </a:p>
          <a:p>
            <a:pPr marL="45720" indent="0">
              <a:buNone/>
            </a:pPr>
            <a:r>
              <a:rPr lang="ru-RU" dirty="0"/>
              <a:t>средний заработок, сохраняемый в случаях направления работника в служебную командировку, направления работника на профессиональное обучение или дополнительное профессиональное образование с отрывом от работы, в других случаях, в которых в соответствии с трудовым законодательством и иными актами, содержащими нормы трудового права, за работником сохраняется средний заработок;</a:t>
            </a:r>
          </a:p>
          <a:p>
            <a:pPr marL="45720" indent="0">
              <a:buNone/>
            </a:pPr>
            <a:r>
              <a:rPr lang="ru-RU" dirty="0"/>
              <a:t>возмещение расходов, связанных со служебными командировками, и расходов при переезде на работу в другую местность;</a:t>
            </a:r>
          </a:p>
          <a:p>
            <a:pPr marL="45720" indent="0">
              <a:buNone/>
            </a:pPr>
            <a:r>
              <a:rPr lang="ru-RU" dirty="0"/>
              <a:t>денежная компенсация за все неиспользованные отпуска (</a:t>
            </a:r>
            <a:r>
              <a:rPr lang="ru-RU" dirty="0">
                <a:solidFill>
                  <a:srgbClr val="0000CC"/>
                </a:solidFill>
              </a:rPr>
              <a:t>статья 127</a:t>
            </a:r>
            <a:r>
              <a:rPr lang="ru-RU" dirty="0"/>
              <a:t> настоящего Кодекса);</a:t>
            </a:r>
          </a:p>
          <a:p>
            <a:pPr marL="45720" indent="0">
              <a:buNone/>
            </a:pPr>
            <a:r>
              <a:rPr lang="ru-RU" dirty="0"/>
              <a:t>средний месячный заработок </a:t>
            </a:r>
            <a:r>
              <a:rPr lang="ru-RU" b="1" dirty="0">
                <a:solidFill>
                  <a:srgbClr val="660066"/>
                </a:solidFill>
              </a:rPr>
              <a:t>за</a:t>
            </a:r>
            <a:r>
              <a:rPr lang="ru-RU" dirty="0"/>
              <a:t> период трудоустройства </a:t>
            </a:r>
            <a:r>
              <a:rPr lang="ru-RU" b="1" dirty="0">
                <a:solidFill>
                  <a:srgbClr val="660066"/>
                </a:solidFill>
              </a:rPr>
              <a:t>и (или) единовременная компенсация, выплаченные в размере и порядке, которые установлены статьями</a:t>
            </a:r>
            <a:r>
              <a:rPr lang="ru-RU" dirty="0">
                <a:solidFill>
                  <a:srgbClr val="0000CC"/>
                </a:solidFill>
              </a:rPr>
              <a:t> 178 и 318 </a:t>
            </a:r>
            <a:r>
              <a:rPr lang="ru-RU" dirty="0"/>
              <a:t>настоящего Кодекса</a:t>
            </a:r>
          </a:p>
        </p:txBody>
      </p:sp>
    </p:spTree>
    <p:extLst>
      <p:ext uri="{BB962C8B-B14F-4D97-AF65-F5344CB8AC3E}">
        <p14:creationId xmlns:p14="http://schemas.microsoft.com/office/powerpoint/2010/main" val="201880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45720" indent="0">
              <a:buNone/>
            </a:pPr>
            <a:r>
              <a:rPr lang="ru-RU" sz="3200" b="1" dirty="0"/>
              <a:t>Статья 382. Органы по рассмотрению индивидуальных трудовых споров</a:t>
            </a:r>
          </a:p>
          <a:p>
            <a:pPr marL="45720" indent="0">
              <a:buNone/>
            </a:pPr>
            <a:r>
              <a:rPr lang="ru-RU" dirty="0"/>
              <a:t> </a:t>
            </a:r>
            <a:r>
              <a:rPr lang="ru-RU" sz="2400" b="1" i="1" dirty="0">
                <a:solidFill>
                  <a:srgbClr val="C00000"/>
                </a:solidFill>
              </a:rPr>
              <a:t>Ред. недействующая</a:t>
            </a:r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sz="3200" dirty="0" smtClean="0"/>
              <a:t>Индивидуальные </a:t>
            </a:r>
            <a:r>
              <a:rPr lang="ru-RU" sz="3200" dirty="0"/>
              <a:t>трудовые споры рассматриваются комиссиями по трудовым спорам и судами.</a:t>
            </a:r>
          </a:p>
          <a:p>
            <a:pPr marL="45720" indent="0">
              <a:buNone/>
            </a:pPr>
            <a:endParaRPr lang="ru-RU" sz="32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Увеличены </a:t>
            </a:r>
            <a:r>
              <a:rPr lang="ru-RU" sz="3600" b="1" dirty="0">
                <a:solidFill>
                  <a:srgbClr val="FF0000"/>
                </a:solidFill>
              </a:rPr>
              <a:t>пособия по уходу за </a:t>
            </a:r>
            <a:r>
              <a:rPr lang="ru-RU" sz="3600" b="1" dirty="0" smtClean="0">
                <a:solidFill>
                  <a:srgbClr val="FF0000"/>
                </a:solidFill>
              </a:rPr>
              <a:t>детьми</a:t>
            </a:r>
          </a:p>
          <a:p>
            <a:pPr marL="0" indent="0">
              <a:buNone/>
            </a:pPr>
            <a:r>
              <a:rPr lang="ru-RU" b="1" dirty="0"/>
              <a:t>С 1 июня </a:t>
            </a:r>
            <a:r>
              <a:rPr lang="ru-RU" dirty="0"/>
              <a:t>минимальная сумма ежемесячных </a:t>
            </a:r>
            <a:r>
              <a:rPr lang="ru-RU" dirty="0" smtClean="0"/>
              <a:t>выплат</a:t>
            </a:r>
            <a:r>
              <a:rPr lang="ru-RU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пособия по уходу за ребенком до 1,5 лет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dirty="0"/>
              <a:t>увеличилась до </a:t>
            </a:r>
            <a:r>
              <a:rPr lang="ru-RU" b="1" dirty="0"/>
              <a:t>6752 руб</a:t>
            </a:r>
            <a:r>
              <a:rPr lang="ru-RU" dirty="0"/>
              <a:t>., вне зависимости от того, какой это ребенок — первый, второй и т. </a:t>
            </a:r>
            <a:r>
              <a:rPr lang="ru-RU" dirty="0" smtClean="0"/>
              <a:t>д, но </a:t>
            </a:r>
            <a:r>
              <a:rPr lang="ru-RU" dirty="0"/>
              <a:t>максимальный размер такого пособия </a:t>
            </a:r>
            <a:r>
              <a:rPr lang="ru-RU" b="1" dirty="0" smtClean="0"/>
              <a:t>ограничен</a:t>
            </a:r>
            <a:r>
              <a:rPr lang="ru-RU" dirty="0" smtClean="0"/>
              <a:t> </a:t>
            </a:r>
            <a:r>
              <a:rPr lang="ru-RU" b="1" dirty="0" smtClean="0"/>
              <a:t>до </a:t>
            </a:r>
            <a:r>
              <a:rPr lang="ru-RU" b="1" dirty="0"/>
              <a:t>13 504 </a:t>
            </a:r>
            <a:r>
              <a:rPr lang="ru-RU" b="1" dirty="0" smtClean="0"/>
              <a:t>руб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Несмотря </a:t>
            </a:r>
            <a:r>
              <a:rPr lang="ru-RU" dirty="0"/>
              <a:t>на то, что закон </a:t>
            </a:r>
            <a:r>
              <a:rPr lang="ru-RU" dirty="0" smtClean="0"/>
              <a:t>подписан 8</a:t>
            </a:r>
            <a:r>
              <a:rPr lang="ru-RU" dirty="0"/>
              <a:t> июня, </a:t>
            </a:r>
            <a:r>
              <a:rPr lang="ru-RU" b="1" i="1" dirty="0"/>
              <a:t>пособия </a:t>
            </a:r>
            <a:r>
              <a:rPr lang="ru-RU" b="1" i="1" dirty="0" smtClean="0"/>
              <a:t>должны быть пересчитаны </a:t>
            </a:r>
            <a:r>
              <a:rPr lang="ru-RU" b="1" i="1" dirty="0"/>
              <a:t>с 1 </a:t>
            </a:r>
            <a:r>
              <a:rPr lang="ru-RU" b="1" i="1" dirty="0" smtClean="0"/>
              <a:t>июня </a:t>
            </a:r>
            <a:r>
              <a:rPr lang="ru-RU" dirty="0" smtClean="0"/>
              <a:t>(указание </a:t>
            </a:r>
            <a:r>
              <a:rPr lang="ru-RU" dirty="0"/>
              <a:t>об этом есть </a:t>
            </a:r>
            <a:r>
              <a:rPr lang="ru-RU" dirty="0" smtClean="0"/>
              <a:t>прямо в</a:t>
            </a:r>
            <a:r>
              <a:rPr lang="ru-RU" dirty="0"/>
              <a:t> </a:t>
            </a:r>
            <a:r>
              <a:rPr lang="ru-RU" dirty="0" smtClean="0"/>
              <a:t>законе).</a:t>
            </a:r>
          </a:p>
          <a:p>
            <a:pPr marL="0" indent="0">
              <a:buNone/>
            </a:pPr>
            <a:endParaRPr lang="ru-RU" sz="1300" dirty="0" smtClean="0"/>
          </a:p>
          <a:p>
            <a:pPr marL="0" indent="0" algn="ctr">
              <a:buNone/>
            </a:pPr>
            <a:r>
              <a:rPr lang="ru-RU" sz="2800" b="1" i="1" dirty="0">
                <a:solidFill>
                  <a:srgbClr val="0000CC"/>
                </a:solidFill>
              </a:rPr>
              <a:t>Закон от 08.06.2020 № 166-ФЗ «О внесении изменений в законы и подзаконные акты в целях восстановить экономику и предотвратить развитие </a:t>
            </a:r>
            <a:r>
              <a:rPr lang="ru-RU" sz="2800" b="1" i="1" dirty="0" err="1">
                <a:solidFill>
                  <a:srgbClr val="0000CC"/>
                </a:solidFill>
              </a:rPr>
              <a:t>кронавирусной</a:t>
            </a:r>
            <a:r>
              <a:rPr lang="ru-RU" sz="2800" b="1" i="1" dirty="0">
                <a:solidFill>
                  <a:srgbClr val="0000CC"/>
                </a:solidFill>
              </a:rPr>
              <a:t> инфекции»</a:t>
            </a:r>
          </a:p>
        </p:txBody>
      </p:sp>
    </p:spTree>
    <p:extLst>
      <p:ext uri="{BB962C8B-B14F-4D97-AF65-F5344CB8AC3E}">
        <p14:creationId xmlns:p14="http://schemas.microsoft.com/office/powerpoint/2010/main" val="317342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" indent="0">
              <a:buNone/>
            </a:pPr>
            <a:r>
              <a:rPr lang="ru-RU" sz="3200" b="1" dirty="0"/>
              <a:t>Статья 382. Органы по рассмотрению индивидуальных трудовых спор</a:t>
            </a:r>
            <a:r>
              <a:rPr lang="ru-RU" sz="2400" b="1" dirty="0"/>
              <a:t>ов</a:t>
            </a:r>
          </a:p>
          <a:p>
            <a:pPr marL="45720" indent="0">
              <a:buNone/>
            </a:pPr>
            <a:r>
              <a:rPr lang="ru-RU" sz="2400" b="1" i="1" dirty="0">
                <a:solidFill>
                  <a:srgbClr val="C00000"/>
                </a:solidFill>
              </a:rPr>
              <a:t>Ред. действующая</a:t>
            </a:r>
          </a:p>
          <a:p>
            <a:pPr marL="45720" indent="0">
              <a:buNone/>
            </a:pPr>
            <a:endParaRPr lang="ru-RU" sz="3200" b="1" dirty="0" smtClean="0"/>
          </a:p>
          <a:p>
            <a:pPr marL="45720" indent="0">
              <a:buNone/>
            </a:pPr>
            <a:r>
              <a:rPr lang="ru-RU" sz="3200" b="1" dirty="0" smtClean="0"/>
              <a:t>Индивидуальные </a:t>
            </a:r>
            <a:r>
              <a:rPr lang="ru-RU" sz="3200" b="1" dirty="0"/>
              <a:t>трудовые споры рассматриваются комиссиями по трудовым спорам и судами, </a:t>
            </a:r>
            <a:r>
              <a:rPr lang="ru-RU" sz="3200" b="1" dirty="0">
                <a:solidFill>
                  <a:srgbClr val="660066"/>
                </a:solidFill>
              </a:rPr>
              <a:t>если иное не установлено настоящим Кодексом</a:t>
            </a:r>
            <a:r>
              <a:rPr lang="ru-RU" b="1" dirty="0">
                <a:solidFill>
                  <a:srgbClr val="660066"/>
                </a:solidFill>
              </a:rPr>
              <a:t/>
            </a:r>
            <a:br>
              <a:rPr lang="ru-RU" b="1" dirty="0">
                <a:solidFill>
                  <a:srgbClr val="660066"/>
                </a:solidFill>
              </a:rPr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285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рекомендации</a:t>
            </a:r>
            <a:endParaRPr lang="ru-RU" sz="6000" dirty="0">
              <a:solidFill>
                <a:srgbClr val="FF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08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-9817" y="0"/>
            <a:ext cx="9153817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Порядок нумерации документов </a:t>
            </a:r>
            <a:r>
              <a:rPr lang="ru-RU" sz="2800" b="1" dirty="0" smtClean="0">
                <a:solidFill>
                  <a:srgbClr val="FF0000"/>
                </a:solidFill>
              </a:rPr>
              <a:t>необходимо 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закрепить </a:t>
            </a:r>
            <a:r>
              <a:rPr lang="ru-RU" sz="2800" b="1" dirty="0">
                <a:solidFill>
                  <a:srgbClr val="FF0000"/>
                </a:solidFill>
              </a:rPr>
              <a:t>в локальном </a:t>
            </a:r>
            <a:r>
              <a:rPr lang="ru-RU" sz="2800" b="1" dirty="0" smtClean="0">
                <a:solidFill>
                  <a:srgbClr val="FF0000"/>
                </a:solidFill>
              </a:rPr>
              <a:t>акте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2400" dirty="0" smtClean="0"/>
              <a:t>Для того, чтобы </a:t>
            </a:r>
            <a:r>
              <a:rPr lang="ru-RU" sz="2400" dirty="0"/>
              <a:t>не запутаться в нумерации документов, </a:t>
            </a:r>
            <a:r>
              <a:rPr lang="ru-RU" sz="2400" dirty="0" smtClean="0"/>
              <a:t>необходимо </a:t>
            </a:r>
            <a:r>
              <a:rPr lang="ru-RU" sz="2400" b="1" i="1" dirty="0" smtClean="0"/>
              <a:t>закрепить </a:t>
            </a:r>
            <a:r>
              <a:rPr lang="ru-RU" sz="2400" b="1" i="1" dirty="0"/>
              <a:t>порядок присвоения номеров в локальном акте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Так</a:t>
            </a:r>
            <a:r>
              <a:rPr lang="ru-RU" sz="2400" dirty="0"/>
              <a:t>, договоры, которые </a:t>
            </a:r>
            <a:r>
              <a:rPr lang="ru-RU" sz="2400" dirty="0" smtClean="0"/>
              <a:t>были заключены </a:t>
            </a:r>
            <a:r>
              <a:rPr lang="ru-RU" sz="2400" dirty="0"/>
              <a:t>в июле, </a:t>
            </a:r>
            <a:r>
              <a:rPr lang="ru-RU" sz="2400" dirty="0" smtClean="0"/>
              <a:t>можно </a:t>
            </a:r>
            <a:r>
              <a:rPr lang="ru-RU" sz="2400" dirty="0"/>
              <a:t>нумеровать «07/2020» или «10/07-2020».</a:t>
            </a:r>
          </a:p>
          <a:p>
            <a:pPr marL="0" indent="0">
              <a:buNone/>
            </a:pPr>
            <a:r>
              <a:rPr lang="ru-RU" sz="2400" dirty="0" smtClean="0"/>
              <a:t>Дополнительные </a:t>
            </a:r>
            <a:r>
              <a:rPr lang="ru-RU" sz="2400" dirty="0"/>
              <a:t>соглашения допустимо оставить под порядковым номером — 1, 2 и т. д.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Так как реквизиты </a:t>
            </a:r>
            <a:r>
              <a:rPr lang="ru-RU" sz="2400" dirty="0"/>
              <a:t>трудового договора </a:t>
            </a:r>
            <a:r>
              <a:rPr lang="ru-RU" sz="2400" dirty="0" smtClean="0"/>
              <a:t>присутствуют в</a:t>
            </a:r>
            <a:r>
              <a:rPr lang="ru-RU" sz="2400" dirty="0"/>
              <a:t> дополнительном соглашении </a:t>
            </a:r>
            <a:r>
              <a:rPr lang="ru-RU" sz="2400" dirty="0" smtClean="0"/>
              <a:t>то, </a:t>
            </a:r>
            <a:r>
              <a:rPr lang="ru-RU" sz="2400" dirty="0"/>
              <a:t>дублировать их не нужно.</a:t>
            </a:r>
          </a:p>
          <a:p>
            <a:pPr marL="0" indent="0" algn="ctr">
              <a:buNone/>
            </a:pPr>
            <a:endParaRPr lang="ru-RU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письмо </a:t>
            </a:r>
            <a:r>
              <a:rPr lang="ru-RU" b="1" i="1" dirty="0">
                <a:solidFill>
                  <a:srgbClr val="0000CC"/>
                </a:solidFill>
              </a:rPr>
              <a:t>Минтруда от 28.04.2020 № 14-2/В-519</a:t>
            </a:r>
          </a:p>
        </p:txBody>
      </p:sp>
    </p:spTree>
    <p:extLst>
      <p:ext uri="{BB962C8B-B14F-4D97-AF65-F5344CB8AC3E}">
        <p14:creationId xmlns:p14="http://schemas.microsoft.com/office/powerpoint/2010/main" val="401715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Замена </a:t>
            </a:r>
            <a:r>
              <a:rPr lang="ru-RU" sz="2800" b="1" dirty="0" smtClean="0">
                <a:solidFill>
                  <a:srgbClr val="FF0000"/>
                </a:solidFill>
              </a:rPr>
              <a:t>дополнительных отпусков компенсацией</a:t>
            </a:r>
            <a:endParaRPr lang="ru-RU" sz="2800" b="1" dirty="0">
              <a:solidFill>
                <a:srgbClr val="FF0000"/>
              </a:solidFill>
            </a:endParaRPr>
          </a:p>
          <a:p>
            <a:pPr marL="0" indent="252000">
              <a:buNone/>
            </a:pPr>
            <a:endParaRPr lang="ru-RU" sz="1100" dirty="0" smtClean="0"/>
          </a:p>
          <a:p>
            <a:pPr marL="0" indent="252000">
              <a:buNone/>
            </a:pPr>
            <a:r>
              <a:rPr lang="ru-RU" sz="2400" dirty="0" smtClean="0"/>
              <a:t>Заменить </a:t>
            </a:r>
            <a:r>
              <a:rPr lang="ru-RU" sz="2400" dirty="0"/>
              <a:t>денежной компенсацией отпуск </a:t>
            </a:r>
            <a:r>
              <a:rPr lang="ru-RU" sz="2400" dirty="0"/>
              <a:t>за работу во вредных и опасных условиях </a:t>
            </a:r>
            <a:r>
              <a:rPr lang="ru-RU" sz="2400" dirty="0" smtClean="0"/>
              <a:t>труда </a:t>
            </a:r>
            <a:r>
              <a:rPr lang="ru-RU" sz="2400" b="1" i="1" dirty="0" smtClean="0"/>
              <a:t>можно </a:t>
            </a:r>
            <a:r>
              <a:rPr lang="ru-RU" sz="2400" b="1" i="1" dirty="0" smtClean="0"/>
              <a:t>только </a:t>
            </a:r>
            <a:r>
              <a:rPr lang="ru-RU" sz="2400" b="1" i="1" dirty="0"/>
              <a:t>часть дополнительного </a:t>
            </a:r>
            <a:r>
              <a:rPr lang="ru-RU" sz="2400" b="1" i="1" dirty="0" smtClean="0"/>
              <a:t>отпуска, </a:t>
            </a:r>
            <a:r>
              <a:rPr lang="ru-RU" sz="2400" b="1" i="1" dirty="0"/>
              <a:t>которая превышает его минимальную продолжительность</a:t>
            </a:r>
            <a:r>
              <a:rPr lang="ru-RU" sz="2400" dirty="0"/>
              <a:t>, то есть семь календарных дней.</a:t>
            </a:r>
          </a:p>
          <a:p>
            <a:pPr marL="0" indent="252000">
              <a:buNone/>
            </a:pPr>
            <a:r>
              <a:rPr lang="ru-RU" sz="2400" dirty="0" smtClean="0"/>
              <a:t>Такая замена возможна </a:t>
            </a:r>
            <a:r>
              <a:rPr lang="ru-RU" sz="2400" dirty="0"/>
              <a:t>только </a:t>
            </a:r>
            <a:r>
              <a:rPr lang="ru-RU" sz="2400" b="1" i="1" dirty="0"/>
              <a:t>на основании отраслевого или коллективного договоров</a:t>
            </a:r>
            <a:r>
              <a:rPr lang="ru-RU" sz="2400" dirty="0"/>
              <a:t>, в которых </a:t>
            </a:r>
            <a:r>
              <a:rPr lang="ru-RU" sz="2400" b="1" i="1" dirty="0" smtClean="0"/>
              <a:t>должны </a:t>
            </a:r>
            <a:r>
              <a:rPr lang="ru-RU" sz="2400" b="1" i="1" dirty="0"/>
              <a:t>быть </a:t>
            </a:r>
            <a:r>
              <a:rPr lang="ru-RU" sz="2400" b="1" i="1" dirty="0" smtClean="0"/>
              <a:t>предусмотрены </a:t>
            </a:r>
            <a:r>
              <a:rPr lang="ru-RU" sz="2400" b="1" i="1" dirty="0"/>
              <a:t>размер денежной компенсации</a:t>
            </a:r>
            <a:r>
              <a:rPr lang="ru-RU" sz="2400" dirty="0"/>
              <a:t> за такие дни и </a:t>
            </a:r>
            <a:r>
              <a:rPr lang="ru-RU" sz="2400" b="1" i="1" dirty="0"/>
              <a:t>порядок ее выплаты</a:t>
            </a:r>
            <a:r>
              <a:rPr lang="ru-RU" sz="2400" dirty="0"/>
              <a:t>.</a:t>
            </a:r>
          </a:p>
          <a:p>
            <a:pPr marL="0" indent="252000">
              <a:buNone/>
            </a:pPr>
            <a:r>
              <a:rPr lang="ru-RU" sz="2400" dirty="0" smtClean="0"/>
              <a:t>Для получения такой денежной компенсации </a:t>
            </a:r>
            <a:r>
              <a:rPr lang="ru-RU" sz="2400" b="1" i="1" dirty="0" smtClean="0"/>
              <a:t>работнику необходимо </a:t>
            </a:r>
            <a:r>
              <a:rPr lang="ru-RU" sz="2400" b="1" i="1" dirty="0"/>
              <a:t>подписать дополнительное соглашение к трудовому договору.</a:t>
            </a:r>
          </a:p>
          <a:p>
            <a:pPr marL="0" indent="0" algn="ctr">
              <a:buNone/>
            </a:pPr>
            <a:endParaRPr lang="ru-RU" sz="1100" dirty="0" smtClean="0"/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Письмо </a:t>
            </a:r>
            <a:r>
              <a:rPr lang="ru-RU" b="1" i="1" dirty="0">
                <a:solidFill>
                  <a:srgbClr val="0000CC"/>
                </a:solidFill>
              </a:rPr>
              <a:t>Минтруда от 16.06.2020 № 15-1/ООГ-1710</a:t>
            </a:r>
          </a:p>
        </p:txBody>
      </p:sp>
    </p:spTree>
    <p:extLst>
      <p:ext uri="{BB962C8B-B14F-4D97-AF65-F5344CB8AC3E}">
        <p14:creationId xmlns:p14="http://schemas.microsoft.com/office/powerpoint/2010/main" val="270822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Работодатель вправе </a:t>
            </a:r>
            <a:r>
              <a:rPr lang="ru-RU" sz="2800" b="1" dirty="0" smtClean="0">
                <a:solidFill>
                  <a:srgbClr val="FF0000"/>
                </a:solidFill>
              </a:rPr>
              <a:t>определять </a:t>
            </a:r>
            <a:r>
              <a:rPr lang="ru-RU" sz="2800" b="1" dirty="0">
                <a:solidFill>
                  <a:srgbClr val="FF0000"/>
                </a:solidFill>
              </a:rPr>
              <a:t>сам,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срок выплаты </a:t>
            </a:r>
            <a:r>
              <a:rPr lang="ru-RU" sz="2800" b="1" dirty="0">
                <a:solidFill>
                  <a:srgbClr val="FF0000"/>
                </a:solidFill>
              </a:rPr>
              <a:t>премии работникам</a:t>
            </a:r>
            <a:endParaRPr lang="ru-RU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Работодатель обязан закрепить </a:t>
            </a:r>
            <a:r>
              <a:rPr lang="ru-RU" dirty="0"/>
              <a:t>в положении о премировании или ином локальном акте </a:t>
            </a:r>
            <a:r>
              <a:rPr lang="ru-RU" dirty="0" smtClean="0"/>
              <a:t>организации: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i="1" dirty="0" smtClean="0"/>
              <a:t>условия </a:t>
            </a:r>
            <a:r>
              <a:rPr lang="ru-RU" i="1" dirty="0"/>
              <a:t>для выплаты премий, </a:t>
            </a:r>
            <a:endParaRPr lang="ru-RU" i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i="1" dirty="0" smtClean="0"/>
              <a:t>виды премий, </a:t>
            </a:r>
            <a:endParaRPr lang="ru-RU" i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i="1" dirty="0" smtClean="0"/>
              <a:t>категории </a:t>
            </a:r>
            <a:r>
              <a:rPr lang="ru-RU" i="1" dirty="0"/>
              <a:t>работников, которые могут претендовать на </a:t>
            </a:r>
            <a:r>
              <a:rPr lang="ru-RU" i="1" dirty="0"/>
              <a:t>получение </a:t>
            </a:r>
            <a:r>
              <a:rPr lang="ru-RU" i="1" dirty="0" smtClean="0"/>
              <a:t>премий, </a:t>
            </a:r>
            <a:endParaRPr lang="ru-RU" i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i="1" dirty="0" smtClean="0"/>
              <a:t>сроки</a:t>
            </a:r>
            <a:r>
              <a:rPr lang="ru-RU" i="1" dirty="0"/>
              <a:t>, в которые </a:t>
            </a:r>
            <a:r>
              <a:rPr lang="ru-RU" i="1" dirty="0" smtClean="0"/>
              <a:t>премии </a:t>
            </a:r>
            <a:r>
              <a:rPr lang="ru-RU" i="1" dirty="0"/>
              <a:t>могут быть </a:t>
            </a:r>
            <a:r>
              <a:rPr lang="ru-RU" i="1" dirty="0" smtClean="0"/>
              <a:t>выплачены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Поэтому, </a:t>
            </a:r>
            <a:r>
              <a:rPr lang="ru-RU" dirty="0"/>
              <a:t>работодатель </a:t>
            </a:r>
            <a:r>
              <a:rPr lang="ru-RU" dirty="0" smtClean="0"/>
              <a:t>имеет право </a:t>
            </a:r>
            <a:r>
              <a:rPr lang="ru-RU" dirty="0"/>
              <a:t>самостоятельно </a:t>
            </a:r>
            <a:r>
              <a:rPr lang="ru-RU" dirty="0" smtClean="0"/>
              <a:t>определять, сроки выплаты премии </a:t>
            </a:r>
            <a:r>
              <a:rPr lang="ru-RU" dirty="0"/>
              <a:t>за определенный период работникам, и не должен придерживаться правила, которое предусмотрено </a:t>
            </a:r>
            <a:r>
              <a:rPr lang="ru-RU" sz="2000" b="1" i="1" u="sng" dirty="0">
                <a:solidFill>
                  <a:srgbClr val="0000CC"/>
                </a:solidFill>
              </a:rPr>
              <a:t>ч. 6</a:t>
            </a:r>
            <a:r>
              <a:rPr lang="ru-RU" sz="2000" b="1" i="1" dirty="0">
                <a:solidFill>
                  <a:srgbClr val="0000CC"/>
                </a:solidFill>
              </a:rPr>
              <a:t> ст. 136 ТК </a:t>
            </a:r>
            <a:r>
              <a:rPr lang="ru-RU" dirty="0"/>
              <a:t>о том, что выплату необходимо произвести не позднее 15 календарных дней со дня окончания периода, за который она начислена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sz="1200" dirty="0"/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rgbClr val="0000CC"/>
                </a:solidFill>
              </a:rPr>
              <a:t>Письмо </a:t>
            </a:r>
            <a:r>
              <a:rPr lang="ru-RU" sz="2000" b="1" i="1" dirty="0">
                <a:solidFill>
                  <a:srgbClr val="0000CC"/>
                </a:solidFill>
              </a:rPr>
              <a:t>Минтруда от 21.06.2020 № 14-01/ООГ-9132</a:t>
            </a:r>
          </a:p>
        </p:txBody>
      </p:sp>
    </p:spTree>
    <p:extLst>
      <p:ext uri="{BB962C8B-B14F-4D97-AF65-F5344CB8AC3E}">
        <p14:creationId xmlns:p14="http://schemas.microsoft.com/office/powerpoint/2010/main" val="200943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Работодателям рекомендуют измерять температуру сотрудникам до конца 2021 года</a:t>
            </a:r>
          </a:p>
          <a:p>
            <a:pPr marL="0" indent="252000">
              <a:buNone/>
            </a:pPr>
            <a:r>
              <a:rPr lang="ru-RU" sz="2800" dirty="0" smtClean="0"/>
              <a:t>Компаниям дан совет </a:t>
            </a:r>
            <a:r>
              <a:rPr lang="ru-RU" sz="2800" dirty="0"/>
              <a:t>соблюдать </a:t>
            </a:r>
            <a:r>
              <a:rPr lang="ru-RU" sz="2800" b="1" dirty="0"/>
              <a:t>рекомендации по профилактике </a:t>
            </a:r>
            <a:r>
              <a:rPr lang="ru-RU" sz="2800" b="1" dirty="0" err="1"/>
              <a:t>коронавируса</a:t>
            </a:r>
            <a:r>
              <a:rPr lang="ru-RU" sz="2800" b="1" dirty="0"/>
              <a:t> до конца 2021 года</a:t>
            </a:r>
            <a:r>
              <a:rPr lang="ru-RU" sz="2800" dirty="0"/>
              <a:t>. </a:t>
            </a:r>
            <a:endParaRPr lang="ru-RU" sz="2800" dirty="0" smtClean="0"/>
          </a:p>
          <a:p>
            <a:pPr marL="0" indent="252000">
              <a:buNone/>
            </a:pPr>
            <a:r>
              <a:rPr lang="ru-RU" sz="2800" dirty="0" smtClean="0"/>
              <a:t>Работодатели </a:t>
            </a:r>
            <a:r>
              <a:rPr lang="ru-RU" sz="2800" dirty="0"/>
              <a:t>должны измерять температуру сотрудникам каждый день перед работой и в течение дня, если сотрудник почувствует себя плохо.</a:t>
            </a:r>
          </a:p>
          <a:p>
            <a:pPr marL="0" indent="252000">
              <a:buNone/>
            </a:pPr>
            <a:r>
              <a:rPr lang="ru-RU" sz="2800" dirty="0"/>
              <a:t>Тех, у кого будет повышенная температура, </a:t>
            </a:r>
            <a:r>
              <a:rPr lang="ru-RU" sz="2800" dirty="0" smtClean="0"/>
              <a:t>необходимо </a:t>
            </a:r>
            <a:r>
              <a:rPr lang="ru-RU" sz="2800" dirty="0"/>
              <a:t>не допускать к работе. </a:t>
            </a:r>
            <a:endParaRPr lang="ru-RU" sz="2800" dirty="0" smtClean="0"/>
          </a:p>
          <a:p>
            <a:pPr marL="0" indent="252000">
              <a:buNone/>
            </a:pPr>
            <a:r>
              <a:rPr lang="ru-RU" sz="2800" dirty="0" smtClean="0"/>
              <a:t>СИЗ выдаются только тем сотрудникам, которые работают </a:t>
            </a:r>
            <a:r>
              <a:rPr lang="ru-RU" sz="2800" dirty="0"/>
              <a:t>с населением.</a:t>
            </a:r>
          </a:p>
          <a:p>
            <a:pPr marL="0" indent="0" algn="ctr">
              <a:buNone/>
            </a:pPr>
            <a:endParaRPr lang="ru-RU" sz="10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Постановление </a:t>
            </a:r>
            <a:r>
              <a:rPr lang="ru-RU" b="1" i="1" dirty="0">
                <a:solidFill>
                  <a:srgbClr val="0000CC"/>
                </a:solidFill>
              </a:rPr>
              <a:t>Главного санитарного врача </a:t>
            </a:r>
            <a:endParaRPr lang="ru-RU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от</a:t>
            </a:r>
            <a:r>
              <a:rPr lang="ru-RU" b="1" i="1" dirty="0">
                <a:solidFill>
                  <a:srgbClr val="0000CC"/>
                </a:solidFill>
              </a:rPr>
              <a:t> 13.07.2020 № 20</a:t>
            </a:r>
          </a:p>
        </p:txBody>
      </p:sp>
    </p:spTree>
    <p:extLst>
      <p:ext uri="{BB962C8B-B14F-4D97-AF65-F5344CB8AC3E}">
        <p14:creationId xmlns:p14="http://schemas.microsoft.com/office/powerpoint/2010/main" val="16121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Средства для </a:t>
            </a:r>
            <a:r>
              <a:rPr lang="ru-RU" sz="2800" b="1" dirty="0">
                <a:solidFill>
                  <a:srgbClr val="FF0000"/>
                </a:solidFill>
              </a:rPr>
              <a:t>дезинфекции от </a:t>
            </a:r>
            <a:r>
              <a:rPr lang="ru-RU" sz="2800" b="1" dirty="0" err="1">
                <a:solidFill>
                  <a:srgbClr val="FF0000"/>
                </a:solidFill>
              </a:rPr>
              <a:t>коронавируса</a:t>
            </a:r>
            <a:endParaRPr lang="ru-RU" sz="2800" dirty="0">
              <a:solidFill>
                <a:srgbClr val="FF0000"/>
              </a:solidFill>
            </a:endParaRPr>
          </a:p>
          <a:p>
            <a:pPr marL="0" indent="252000">
              <a:buNone/>
            </a:pPr>
            <a:r>
              <a:rPr lang="ru-RU" b="1" dirty="0" smtClean="0"/>
              <a:t>Для </a:t>
            </a:r>
            <a:r>
              <a:rPr lang="ru-RU" b="1" dirty="0"/>
              <a:t>дезинфекции </a:t>
            </a:r>
            <a:r>
              <a:rPr lang="ru-RU" b="1" dirty="0"/>
              <a:t>поверхностей</a:t>
            </a:r>
            <a:r>
              <a:rPr lang="ru-RU" dirty="0"/>
              <a:t> к которым притрагиваются сотрудники, </a:t>
            </a:r>
            <a:r>
              <a:rPr lang="ru-RU" dirty="0" smtClean="0"/>
              <a:t>а именно:</a:t>
            </a:r>
          </a:p>
          <a:p>
            <a:pPr marL="342900" indent="252000">
              <a:buFont typeface="Wingdings" panose="05000000000000000000" pitchFamily="2" charset="2"/>
              <a:buChar char="ü"/>
            </a:pPr>
            <a:r>
              <a:rPr lang="ru-RU" i="1" dirty="0"/>
              <a:t>поверхность рабочего </a:t>
            </a:r>
            <a:r>
              <a:rPr lang="ru-RU" i="1" dirty="0" smtClean="0"/>
              <a:t>стола,</a:t>
            </a:r>
          </a:p>
          <a:p>
            <a:pPr marL="342900" indent="252000">
              <a:buFont typeface="Wingdings" panose="05000000000000000000" pitchFamily="2" charset="2"/>
              <a:buChar char="ü"/>
            </a:pPr>
            <a:r>
              <a:rPr lang="ru-RU" i="1" dirty="0"/>
              <a:t>дверные ручки</a:t>
            </a:r>
            <a:r>
              <a:rPr lang="ru-RU" i="1" dirty="0" smtClean="0"/>
              <a:t>,</a:t>
            </a:r>
          </a:p>
          <a:p>
            <a:pPr marL="342900" indent="252000">
              <a:buFont typeface="Wingdings" panose="05000000000000000000" pitchFamily="2" charset="2"/>
              <a:buChar char="ü"/>
            </a:pPr>
            <a:r>
              <a:rPr lang="ru-RU" i="1" dirty="0"/>
              <a:t>кнопки </a:t>
            </a:r>
            <a:r>
              <a:rPr lang="ru-RU" i="1" dirty="0" smtClean="0"/>
              <a:t>лифта и т.д.</a:t>
            </a:r>
            <a:endParaRPr lang="ru-RU" i="1" dirty="0"/>
          </a:p>
          <a:p>
            <a:pPr marL="0" indent="252000">
              <a:buNone/>
            </a:pPr>
            <a:r>
              <a:rPr lang="ru-RU" dirty="0" err="1" smtClean="0"/>
              <a:t>Роспотребнадзор</a:t>
            </a:r>
            <a:r>
              <a:rPr lang="ru-RU" dirty="0" smtClean="0"/>
              <a:t>  рекомендует </a:t>
            </a:r>
            <a:r>
              <a:rPr lang="ru-RU" dirty="0"/>
              <a:t>использовать </a:t>
            </a:r>
            <a:r>
              <a:rPr lang="ru-RU" b="1" i="1" dirty="0"/>
              <a:t>хлорсодержащие и спиртосодержащие </a:t>
            </a:r>
            <a:r>
              <a:rPr lang="ru-RU" b="1" i="1" dirty="0" err="1"/>
              <a:t>дезинфектанты</a:t>
            </a:r>
            <a:r>
              <a:rPr lang="ru-RU" dirty="0"/>
              <a:t>, а также </a:t>
            </a:r>
            <a:r>
              <a:rPr lang="ru-RU" b="1" i="1" dirty="0" err="1"/>
              <a:t>дезинфектанты</a:t>
            </a:r>
            <a:r>
              <a:rPr lang="ru-RU" b="1" i="1" dirty="0"/>
              <a:t> на основе четвертичных аммониевых соединений. </a:t>
            </a:r>
            <a:endParaRPr lang="ru-RU" b="1" i="1" dirty="0" smtClean="0"/>
          </a:p>
          <a:p>
            <a:pPr marL="0" indent="252000">
              <a:buNone/>
            </a:pPr>
            <a:r>
              <a:rPr lang="ru-RU" b="1" dirty="0" smtClean="0"/>
              <a:t>Хлорсодержащие</a:t>
            </a:r>
            <a:r>
              <a:rPr lang="ru-RU" dirty="0" smtClean="0"/>
              <a:t> </a:t>
            </a:r>
            <a:r>
              <a:rPr lang="ru-RU" dirty="0" err="1"/>
              <a:t>дезинфектанты</a:t>
            </a:r>
            <a:r>
              <a:rPr lang="ru-RU" dirty="0"/>
              <a:t> в </a:t>
            </a:r>
            <a:r>
              <a:rPr lang="ru-RU" b="1" dirty="0"/>
              <a:t>течение нескольких десятков секунд обеззараживают поверхность</a:t>
            </a:r>
            <a:r>
              <a:rPr lang="ru-RU" dirty="0"/>
              <a:t>. </a:t>
            </a:r>
            <a:endParaRPr lang="ru-RU" dirty="0" smtClean="0"/>
          </a:p>
          <a:p>
            <a:pPr marL="0" indent="252000">
              <a:buNone/>
            </a:pPr>
            <a:r>
              <a:rPr lang="ru-RU" dirty="0" err="1" smtClean="0"/>
              <a:t>Дезинфектанты</a:t>
            </a:r>
            <a:r>
              <a:rPr lang="ru-RU" dirty="0" smtClean="0"/>
              <a:t> </a:t>
            </a:r>
            <a:r>
              <a:rPr lang="ru-RU" b="1" i="1" dirty="0"/>
              <a:t>на основе третичных и четвертичных аминов </a:t>
            </a:r>
            <a:r>
              <a:rPr lang="ru-RU" dirty="0"/>
              <a:t>приводят к </a:t>
            </a:r>
            <a:r>
              <a:rPr lang="ru-RU" b="1" dirty="0"/>
              <a:t>потере жизнеспособности </a:t>
            </a:r>
            <a:r>
              <a:rPr lang="ru-RU" b="1" dirty="0" err="1"/>
              <a:t>коронавируса</a:t>
            </a:r>
            <a:r>
              <a:rPr lang="ru-RU" b="1" dirty="0"/>
              <a:t> в течение нескольких минут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endParaRPr lang="ru-RU" sz="900" dirty="0" smtClean="0"/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Информация </a:t>
            </a:r>
            <a:r>
              <a:rPr lang="ru-RU" b="1" i="1" dirty="0" err="1">
                <a:solidFill>
                  <a:srgbClr val="0000CC"/>
                </a:solidFill>
              </a:rPr>
              <a:t>Роспотребнадзора</a:t>
            </a:r>
            <a:r>
              <a:rPr lang="ru-RU" b="1" i="1" dirty="0">
                <a:solidFill>
                  <a:srgbClr val="0000CC"/>
                </a:solidFill>
              </a:rPr>
              <a:t> от 27.07.2020</a:t>
            </a:r>
          </a:p>
        </p:txBody>
      </p:sp>
    </p:spTree>
    <p:extLst>
      <p:ext uri="{BB962C8B-B14F-4D97-AF65-F5344CB8AC3E}">
        <p14:creationId xmlns:p14="http://schemas.microsoft.com/office/powerpoint/2010/main" val="7561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FF0000"/>
                </a:solidFill>
              </a:rPr>
              <a:t>В какой срок </a:t>
            </a:r>
            <a:r>
              <a:rPr lang="ru-RU" sz="2400" b="1" dirty="0" smtClean="0">
                <a:solidFill>
                  <a:srgbClr val="FF0000"/>
                </a:solidFill>
              </a:rPr>
              <a:t>необходимо </a:t>
            </a:r>
            <a:r>
              <a:rPr lang="ru-RU" sz="2400" b="1" dirty="0">
                <a:solidFill>
                  <a:srgbClr val="FF0000"/>
                </a:solidFill>
              </a:rPr>
              <a:t>выдать </a:t>
            </a:r>
            <a:r>
              <a:rPr lang="ru-RU" sz="2400" b="1" dirty="0" smtClean="0">
                <a:solidFill>
                  <a:srgbClr val="FF0000"/>
                </a:solidFill>
              </a:rPr>
              <a:t>работнику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бумажную </a:t>
            </a:r>
            <a:r>
              <a:rPr lang="ru-RU" sz="2400" b="1" dirty="0">
                <a:solidFill>
                  <a:srgbClr val="FF0000"/>
                </a:solidFill>
              </a:rPr>
              <a:t>трудовую книжку</a:t>
            </a:r>
          </a:p>
          <a:p>
            <a:pPr marL="0" indent="0">
              <a:buNone/>
            </a:pPr>
            <a:r>
              <a:rPr lang="ru-RU" b="1" i="1" dirty="0" smtClean="0"/>
              <a:t>В день, когда работник</a:t>
            </a:r>
            <a:r>
              <a:rPr lang="ru-RU" b="1" i="1" dirty="0"/>
              <a:t> подал работодателю заявление </a:t>
            </a:r>
            <a:r>
              <a:rPr lang="ru-RU" b="1" i="1" dirty="0" smtClean="0"/>
              <a:t>о выборе электронной </a:t>
            </a:r>
            <a:r>
              <a:rPr lang="ru-RU" b="1" i="1" dirty="0"/>
              <a:t>трудовой книжки</a:t>
            </a:r>
            <a:r>
              <a:rPr lang="ru-RU" dirty="0"/>
              <a:t>, ему необходимо выдать бумажную </a:t>
            </a:r>
            <a:r>
              <a:rPr lang="ru-RU" dirty="0" smtClean="0"/>
              <a:t>трудовую книжку. </a:t>
            </a:r>
          </a:p>
          <a:p>
            <a:pPr marL="0" indent="0">
              <a:buNone/>
            </a:pPr>
            <a:r>
              <a:rPr lang="ru-RU" dirty="0" smtClean="0"/>
              <a:t>Это </a:t>
            </a:r>
            <a:r>
              <a:rPr lang="ru-RU" dirty="0"/>
              <a:t>уже третье разъяснение Минтруда по данному вопросу за 2020 </a:t>
            </a:r>
            <a:r>
              <a:rPr lang="ru-RU" dirty="0" smtClean="0"/>
              <a:t>год.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Также </a:t>
            </a:r>
            <a:r>
              <a:rPr lang="ru-RU" dirty="0" smtClean="0"/>
              <a:t>Минтруд подтвердил, </a:t>
            </a:r>
            <a:r>
              <a:rPr lang="ru-RU" dirty="0"/>
              <a:t>что </a:t>
            </a:r>
            <a:r>
              <a:rPr lang="ru-RU" b="1" i="1" dirty="0"/>
              <a:t>нельзя брать у </a:t>
            </a:r>
            <a:r>
              <a:rPr lang="ru-RU" b="1" i="1" dirty="0" smtClean="0"/>
              <a:t>работников заявление </a:t>
            </a:r>
            <a:r>
              <a:rPr lang="ru-RU" b="1" i="1" dirty="0"/>
              <a:t>с решением по форме трудовой книжки</a:t>
            </a:r>
            <a:r>
              <a:rPr lang="ru-RU" dirty="0"/>
              <a:t>, если уведомления </a:t>
            </a:r>
            <a:r>
              <a:rPr lang="ru-RU" dirty="0" smtClean="0"/>
              <a:t>о </a:t>
            </a:r>
            <a:r>
              <a:rPr lang="ru-RU" dirty="0"/>
              <a:t>переходе на </a:t>
            </a:r>
            <a:r>
              <a:rPr lang="ru-RU" dirty="0" smtClean="0"/>
              <a:t>электронную трудовую книжку </a:t>
            </a:r>
            <a:r>
              <a:rPr lang="ru-RU" dirty="0"/>
              <a:t>им еще не выдавали.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Уведомить </a:t>
            </a:r>
            <a:r>
              <a:rPr lang="ru-RU" dirty="0"/>
              <a:t>каждого сотрудника о переходе на электронные трудовые </a:t>
            </a:r>
            <a:r>
              <a:rPr lang="ru-RU" dirty="0" smtClean="0"/>
              <a:t>необходимо </a:t>
            </a:r>
            <a:r>
              <a:rPr lang="ru-RU" dirty="0"/>
              <a:t>до 31.10.2020 включительно, </a:t>
            </a:r>
            <a:r>
              <a:rPr lang="ru-RU" sz="2000" b="1" i="1" dirty="0">
                <a:solidFill>
                  <a:srgbClr val="0000CC"/>
                </a:solidFill>
              </a:rPr>
              <a:t>постановление Правительства от 19.06.2020 № 887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Ранее Минтруд </a:t>
            </a:r>
            <a:r>
              <a:rPr lang="ru-RU" dirty="0" smtClean="0"/>
              <a:t>рекомендовал </a:t>
            </a:r>
            <a:r>
              <a:rPr lang="ru-RU" dirty="0"/>
              <a:t>выдавать бумажную трудовую в течение трех рабочих дней с даты, когда заявление </a:t>
            </a:r>
            <a:r>
              <a:rPr lang="ru-RU" dirty="0" smtClean="0"/>
              <a:t>получено отделом </a:t>
            </a:r>
            <a:r>
              <a:rPr lang="ru-RU" dirty="0"/>
              <a:t>кадров.</a:t>
            </a:r>
          </a:p>
          <a:p>
            <a:pPr marL="0" indent="0" algn="ctr">
              <a:buNone/>
            </a:pPr>
            <a:endParaRPr lang="ru-RU" sz="9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rgbClr val="0000CC"/>
                </a:solidFill>
              </a:rPr>
              <a:t>Письмо </a:t>
            </a:r>
            <a:r>
              <a:rPr lang="ru-RU" sz="2000" b="1" i="1" dirty="0">
                <a:solidFill>
                  <a:srgbClr val="0000CC"/>
                </a:solidFill>
              </a:rPr>
              <a:t>Минтруда от 12.08.2020 № 14-2/ООГ-12933</a:t>
            </a:r>
          </a:p>
        </p:txBody>
      </p:sp>
    </p:spTree>
    <p:extLst>
      <p:ext uri="{BB962C8B-B14F-4D97-AF65-F5344CB8AC3E}">
        <p14:creationId xmlns:p14="http://schemas.microsoft.com/office/powerpoint/2010/main" val="196651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Определено, кто подлежит вакцинированию </a:t>
            </a:r>
            <a:r>
              <a:rPr lang="ru-RU" sz="2400" b="1" dirty="0">
                <a:solidFill>
                  <a:srgbClr val="FF0000"/>
                </a:solidFill>
              </a:rPr>
              <a:t>от </a:t>
            </a:r>
            <a:r>
              <a:rPr lang="ru-RU" sz="2400" b="1" dirty="0" err="1">
                <a:solidFill>
                  <a:srgbClr val="FF0000"/>
                </a:solidFill>
              </a:rPr>
              <a:t>коронавируса</a:t>
            </a:r>
            <a:r>
              <a:rPr lang="ru-RU" sz="2400" b="1" dirty="0">
                <a:solidFill>
                  <a:srgbClr val="FF0000"/>
                </a:solidFill>
              </a:rPr>
              <a:t> в первую очередь </a:t>
            </a:r>
          </a:p>
          <a:p>
            <a:pPr marL="0" indent="0">
              <a:buNone/>
            </a:pPr>
            <a:r>
              <a:rPr lang="ru-RU" b="1" i="1" dirty="0" smtClean="0"/>
              <a:t>Сотрудники, </a:t>
            </a:r>
            <a:r>
              <a:rPr lang="ru-RU" b="1" i="1" dirty="0"/>
              <a:t>которые чаще контактируют с другими людьми</a:t>
            </a:r>
            <a:r>
              <a:rPr lang="ru-RU" dirty="0"/>
              <a:t>, сильнее остальных рискуют заболеть </a:t>
            </a:r>
            <a:r>
              <a:rPr lang="ru-RU" dirty="0" err="1"/>
              <a:t>ковидом</a:t>
            </a:r>
            <a:r>
              <a:rPr lang="ru-RU" dirty="0"/>
              <a:t>. Специалисты Минздрава считают, что при организации </a:t>
            </a:r>
            <a:r>
              <a:rPr lang="ru-RU" dirty="0" smtClean="0"/>
              <a:t>процедуры по вакцинированию </a:t>
            </a:r>
            <a:r>
              <a:rPr lang="ru-RU" dirty="0"/>
              <a:t>первыми должны получить прививку </a:t>
            </a:r>
            <a:r>
              <a:rPr lang="ru-RU" dirty="0" smtClean="0"/>
              <a:t>работники</a:t>
            </a:r>
            <a:r>
              <a:rPr lang="ru-RU" dirty="0"/>
              <a:t>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 smtClean="0"/>
              <a:t>  </a:t>
            </a:r>
            <a:r>
              <a:rPr lang="ru-RU" b="1" i="1" dirty="0" err="1" smtClean="0"/>
              <a:t>медорганизаций</a:t>
            </a:r>
            <a:r>
              <a:rPr lang="ru-RU" b="1" i="1" dirty="0"/>
              <a:t>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i="1" dirty="0" smtClean="0"/>
              <a:t>  образовательных </a:t>
            </a:r>
            <a:r>
              <a:rPr lang="ru-RU" b="1" i="1" dirty="0"/>
              <a:t>учреждений;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i="1" dirty="0" smtClean="0"/>
              <a:t>  полиции</a:t>
            </a:r>
            <a:r>
              <a:rPr lang="ru-RU" b="1" i="1" dirty="0"/>
              <a:t>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i="1" dirty="0" smtClean="0"/>
              <a:t>  общественного </a:t>
            </a:r>
            <a:r>
              <a:rPr lang="ru-RU" b="1" i="1" dirty="0"/>
              <a:t>транспорта;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i="1" dirty="0" smtClean="0"/>
              <a:t>  торговли</a:t>
            </a:r>
            <a:r>
              <a:rPr lang="ru-RU" b="1" i="1" dirty="0"/>
              <a:t>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i="1" dirty="0" smtClean="0"/>
              <a:t>  органов </a:t>
            </a:r>
            <a:r>
              <a:rPr lang="ru-RU" b="1" i="1" dirty="0"/>
              <a:t>соцзащиты населения;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i="1" dirty="0" smtClean="0"/>
              <a:t>  предприятий </a:t>
            </a:r>
            <a:r>
              <a:rPr lang="ru-RU" b="1" i="1" dirty="0"/>
              <a:t>общепита;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i="1" dirty="0" smtClean="0"/>
              <a:t>  других </a:t>
            </a:r>
            <a:r>
              <a:rPr lang="ru-RU" b="1" i="1" dirty="0"/>
              <a:t>организаций</a:t>
            </a:r>
            <a:r>
              <a:rPr lang="ru-RU" dirty="0"/>
              <a:t>, работа которых связана с непосредственным контактом с большим количеством людей</a:t>
            </a:r>
          </a:p>
          <a:p>
            <a:pPr marL="0" indent="0" algn="ctr">
              <a:buNone/>
            </a:pPr>
            <a:endParaRPr lang="ru-RU" sz="9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rgbClr val="0000CC"/>
                </a:solidFill>
              </a:rPr>
              <a:t>Методические </a:t>
            </a:r>
            <a:r>
              <a:rPr lang="ru-RU" sz="2000" b="1" i="1" dirty="0">
                <a:solidFill>
                  <a:srgbClr val="0000CC"/>
                </a:solidFill>
              </a:rPr>
              <a:t>рекомендации Минздрава от 03.09.2020</a:t>
            </a:r>
          </a:p>
        </p:txBody>
      </p:sp>
    </p:spTree>
    <p:extLst>
      <p:ext uri="{BB962C8B-B14F-4D97-AF65-F5344CB8AC3E}">
        <p14:creationId xmlns:p14="http://schemas.microsoft.com/office/powerpoint/2010/main" val="240556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marL="0" indent="0" algn="ctr">
              <a:buNone/>
            </a:pPr>
            <a:endParaRPr lang="ru-RU" dirty="0" smtClean="0"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endParaRPr lang="ru-RU" dirty="0"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7200" i="1" dirty="0" smtClean="0">
                <a:solidFill>
                  <a:srgbClr val="C000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Судебная </a:t>
            </a:r>
            <a:endParaRPr lang="ru-RU" sz="7200" i="1" dirty="0" smtClean="0">
              <a:solidFill>
                <a:srgbClr val="C000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7200" i="1" dirty="0" smtClean="0">
                <a:solidFill>
                  <a:srgbClr val="C000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практика</a:t>
            </a:r>
            <a:endParaRPr lang="ru-RU" sz="7200" i="1" dirty="0">
              <a:solidFill>
                <a:srgbClr val="C000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812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Бухгалтерия может переводить «детские» пособия на зарплатные карты до октября</a:t>
            </a:r>
            <a:endParaRPr lang="ru-RU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800" b="1" dirty="0" smtClean="0"/>
          </a:p>
          <a:p>
            <a:pPr marL="0" indent="0">
              <a:buNone/>
            </a:pPr>
            <a:r>
              <a:rPr lang="ru-RU" sz="2400" b="1" dirty="0" smtClean="0"/>
              <a:t>Выплачивать </a:t>
            </a:r>
            <a:r>
              <a:rPr lang="ru-RU" sz="2400" b="1" dirty="0"/>
              <a:t>пособия</a:t>
            </a:r>
            <a:r>
              <a:rPr lang="ru-RU" sz="2400" dirty="0"/>
              <a:t> в связи с отпусками по беременности и родам и уходу за ребенком, которые </a:t>
            </a:r>
            <a:r>
              <a:rPr lang="ru-RU" sz="2400" b="1" i="1" dirty="0">
                <a:solidFill>
                  <a:srgbClr val="0000CC"/>
                </a:solidFill>
              </a:rPr>
              <a:t>оформили 1 мая 2019 и позднее</a:t>
            </a:r>
            <a:r>
              <a:rPr lang="ru-RU" sz="2400" dirty="0"/>
              <a:t>, </a:t>
            </a:r>
            <a:r>
              <a:rPr lang="ru-RU" sz="2400" b="1" dirty="0"/>
              <a:t>необходимо на карты платежной системы «Мир».</a:t>
            </a:r>
          </a:p>
          <a:p>
            <a:pPr marL="0" indent="0">
              <a:buNone/>
            </a:pPr>
            <a:r>
              <a:rPr lang="ru-RU" sz="2400" dirty="0"/>
              <a:t>Если отпуска оформили до указанной даты, то компаниям дали время </a:t>
            </a:r>
            <a:r>
              <a:rPr lang="ru-RU" sz="2400" b="1" i="1" dirty="0">
                <a:solidFill>
                  <a:srgbClr val="0000CC"/>
                </a:solidFill>
              </a:rPr>
              <a:t>до 1 июля 2020 года</a:t>
            </a:r>
            <a:r>
              <a:rPr lang="ru-RU" sz="2400" dirty="0"/>
              <a:t>, чтобы </a:t>
            </a:r>
            <a:r>
              <a:rPr lang="ru-RU" sz="2400" b="1" i="1" dirty="0"/>
              <a:t>перевести получателей «детских» пособий на карты национальной платежной системы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/>
              <a:t>С учетом эпидемиологической обстановки </a:t>
            </a:r>
            <a:r>
              <a:rPr lang="ru-RU" sz="2400" b="1" i="1" dirty="0">
                <a:solidFill>
                  <a:srgbClr val="FF0000"/>
                </a:solidFill>
              </a:rPr>
              <a:t>срок перехода продлили до 1 октября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/>
              <a:t>После этой даты все указанные пособия нужно выплачивать исключительно на карты «Мир».</a:t>
            </a:r>
          </a:p>
          <a:p>
            <a:pPr marL="0" indent="0" algn="ctr">
              <a:buNone/>
            </a:pPr>
            <a:endParaRPr lang="ru-RU" sz="10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Постановление </a:t>
            </a:r>
            <a:r>
              <a:rPr lang="ru-RU" b="1" i="1" dirty="0">
                <a:solidFill>
                  <a:srgbClr val="0000CC"/>
                </a:solidFill>
              </a:rPr>
              <a:t>Правительства от 25.06.2020 № 920</a:t>
            </a:r>
          </a:p>
        </p:txBody>
      </p:sp>
    </p:spTree>
    <p:extLst>
      <p:ext uri="{BB962C8B-B14F-4D97-AF65-F5344CB8AC3E}">
        <p14:creationId xmlns:p14="http://schemas.microsoft.com/office/powerpoint/2010/main" val="179703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C00000"/>
                </a:solidFill>
              </a:rPr>
              <a:t>Работник может вернуть деньги, которые сам выплатил работодателю за причиненный ущерб</a:t>
            </a:r>
            <a:endParaRPr 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600" dirty="0"/>
              <a:t>Сотрудник трудился в должности заведующего складом и забыл поставить помещение на сигнализацию. В итоге похитили продукцию на сумму 839 000 руб. Деньги работник добровольно возместил.</a:t>
            </a:r>
          </a:p>
          <a:p>
            <a:pPr marL="0" indent="0">
              <a:buNone/>
            </a:pPr>
            <a:r>
              <a:rPr lang="ru-RU" sz="2600" dirty="0" smtClean="0"/>
              <a:t>Через </a:t>
            </a:r>
            <a:r>
              <a:rPr lang="ru-RU" sz="2600" dirty="0"/>
              <a:t>некоторое время решил взыскать деньги с работодателя Судьи двух инстанций встали на сторону компании, так как сотрудник добровольно выплатил деньги.</a:t>
            </a:r>
          </a:p>
          <a:p>
            <a:pPr marL="0" indent="0">
              <a:buNone/>
            </a:pPr>
            <a:r>
              <a:rPr lang="ru-RU" sz="2600" dirty="0"/>
              <a:t>Верховный суд отправил дело на пересмотр. </a:t>
            </a:r>
            <a:r>
              <a:rPr lang="ru-RU" sz="2600" b="1" i="1" dirty="0"/>
              <a:t>С работником не заключили соглашение о возврате денег</a:t>
            </a:r>
            <a:r>
              <a:rPr lang="ru-RU" sz="2600" dirty="0"/>
              <a:t>, которое было обязательным.</a:t>
            </a:r>
          </a:p>
          <a:p>
            <a:pPr marL="0" indent="0" algn="ctr">
              <a:buNone/>
            </a:pPr>
            <a:endParaRPr lang="ru-RU" sz="10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rgbClr val="0000CC"/>
                </a:solidFill>
              </a:rPr>
              <a:t>определение </a:t>
            </a:r>
            <a:r>
              <a:rPr lang="ru-RU" sz="2000" b="1" i="1" dirty="0">
                <a:solidFill>
                  <a:srgbClr val="0000CC"/>
                </a:solidFill>
              </a:rPr>
              <a:t>Верховного суда от 27.04.2020 по делу № 19-КГ20-2</a:t>
            </a:r>
          </a:p>
        </p:txBody>
      </p:sp>
    </p:spTree>
    <p:extLst>
      <p:ext uri="{BB962C8B-B14F-4D97-AF65-F5344CB8AC3E}">
        <p14:creationId xmlns:p14="http://schemas.microsoft.com/office/powerpoint/2010/main" val="223596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C00000"/>
                </a:solidFill>
              </a:rPr>
              <a:t>Если в больничном неправильно указали фамилию сотрудника, пособие заплатят</a:t>
            </a:r>
            <a:endParaRPr 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800" dirty="0"/>
              <a:t>Специалисты ФСС проводили проверку и выяснили, что в трех больничных есть ошибки в датах рождения сотрудников. Деньги выплачивали работникам напрямую из ФСС. По результатам ревизии от организации фонд потребовал вернуть пособия в бюджет. Работодатель смог доказать свою правоту в трех инстанциях.</a:t>
            </a:r>
          </a:p>
          <a:p>
            <a:pPr marL="0" indent="0">
              <a:buNone/>
            </a:pPr>
            <a:r>
              <a:rPr lang="ru-RU" sz="2800" dirty="0"/>
              <a:t>Суды разъяснили, что компания должна возвращать деньги Фонду, только </a:t>
            </a:r>
            <a:r>
              <a:rPr lang="ru-RU" sz="2800" b="1" i="1" dirty="0"/>
              <a:t>если скрывала необходимые для назначения пособия сведения или специально их искажала</a:t>
            </a:r>
            <a:r>
              <a:rPr lang="ru-RU" sz="2800" dirty="0"/>
              <a:t>.</a:t>
            </a:r>
          </a:p>
          <a:p>
            <a:pPr marL="0" indent="0" algn="ctr">
              <a:buNone/>
            </a:pPr>
            <a:endParaRPr lang="ru-RU" sz="10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Постановление </a:t>
            </a:r>
            <a:r>
              <a:rPr lang="ru-RU" b="1" i="1" dirty="0">
                <a:solidFill>
                  <a:srgbClr val="0000CC"/>
                </a:solidFill>
              </a:rPr>
              <a:t>Арбитражного суда Западно-Сибирского округа от 12.05 2020 по делу № А45-38305/2019</a:t>
            </a:r>
          </a:p>
        </p:txBody>
      </p:sp>
    </p:spTree>
    <p:extLst>
      <p:ext uri="{BB962C8B-B14F-4D97-AF65-F5344CB8AC3E}">
        <p14:creationId xmlns:p14="http://schemas.microsoft.com/office/powerpoint/2010/main" val="207184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Сотрудника, который хамит, привлечь к </a:t>
            </a:r>
            <a:r>
              <a:rPr lang="ru-RU" sz="2800" b="1" dirty="0" smtClean="0">
                <a:solidFill>
                  <a:srgbClr val="C00000"/>
                </a:solidFill>
              </a:rPr>
              <a:t>дисциплинарному наказанию </a:t>
            </a:r>
            <a:r>
              <a:rPr lang="ru-RU" sz="2800" b="1" dirty="0">
                <a:solidFill>
                  <a:srgbClr val="C00000"/>
                </a:solidFill>
              </a:rPr>
              <a:t>нельзя</a:t>
            </a:r>
            <a:endParaRPr lang="ru-RU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800" dirty="0"/>
              <a:t>Работодатель объявил выговор сотруднику, который хамил коллегам. Работник решил оспорить взыскание, и у него это получилось.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Кадровик </a:t>
            </a:r>
            <a:r>
              <a:rPr lang="ru-RU" sz="2800" dirty="0"/>
              <a:t>забыла ознакомить сотрудника под подпись с Кодексом этики. Работодатель, конечно, настаивал, что соблюдать субординацию нужно даже без документов, но судьи поддержали сотрудника. </a:t>
            </a:r>
            <a:r>
              <a:rPr lang="ru-RU" sz="2800" b="1" i="1" dirty="0"/>
              <a:t>Если он не ознакомился с ЛНА, значит, наказать его за нарушение правил было нельзя</a:t>
            </a:r>
          </a:p>
          <a:p>
            <a:pPr marL="0" indent="0" algn="ctr">
              <a:buNone/>
            </a:pPr>
            <a:endParaRPr lang="ru-RU" sz="10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Определение </a:t>
            </a:r>
            <a:r>
              <a:rPr lang="ru-RU" b="1" i="1" dirty="0">
                <a:solidFill>
                  <a:srgbClr val="0000CC"/>
                </a:solidFill>
              </a:rPr>
              <a:t>Ульяновского областного суда </a:t>
            </a:r>
            <a:endParaRPr lang="ru-RU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от</a:t>
            </a:r>
            <a:r>
              <a:rPr lang="ru-RU" b="1" i="1" dirty="0">
                <a:solidFill>
                  <a:srgbClr val="0000CC"/>
                </a:solidFill>
              </a:rPr>
              <a:t> 10.12.2019 по делу № 33-5048/2019</a:t>
            </a:r>
          </a:p>
        </p:txBody>
      </p:sp>
    </p:spTree>
    <p:extLst>
      <p:ext uri="{BB962C8B-B14F-4D97-AF65-F5344CB8AC3E}">
        <p14:creationId xmlns:p14="http://schemas.microsoft.com/office/powerpoint/2010/main" val="173039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Когда сотрудника нельзя уволить за прогул 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в</a:t>
            </a:r>
            <a:r>
              <a:rPr lang="ru-RU" sz="2800" b="1" dirty="0">
                <a:solidFill>
                  <a:srgbClr val="C00000"/>
                </a:solidFill>
              </a:rPr>
              <a:t> день его рождения</a:t>
            </a:r>
            <a:endParaRPr lang="ru-RU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/>
              <a:t>Руководитель отдела проверял журнал отсутствия сотрудников, и выяснилось, что одна из работниц несколько дней уходила </a:t>
            </a:r>
            <a:r>
              <a:rPr lang="ru-RU" dirty="0" smtClean="0"/>
              <a:t>раньше, </a:t>
            </a:r>
            <a:r>
              <a:rPr lang="ru-RU" dirty="0"/>
              <a:t>и в свой день рождения покинула офис больше чем за четыре часа до конца рабочего дня. Ее уволили за прогул.</a:t>
            </a:r>
          </a:p>
          <a:p>
            <a:pPr marL="0" indent="0">
              <a:buNone/>
            </a:pPr>
            <a:r>
              <a:rPr lang="ru-RU" dirty="0"/>
              <a:t>Сотрудница решила, что работодатель не прав, и пошла в суд. Первая инстанция восстановила ее в должности, но апелляция отменила решение, так как сотрудницы не было на работе больше четырех часов подряд, а значит это прогул. Доводы работницы о том, что в день рождения все уходят домой раньше и это традиция компании, в расчет не приняли, так как такого условия в ПВТР не было, значит увольнение законно.</a:t>
            </a:r>
          </a:p>
          <a:p>
            <a:pPr marL="0" indent="0">
              <a:buNone/>
            </a:pPr>
            <a:r>
              <a:rPr lang="ru-RU" dirty="0"/>
              <a:t>Верховный суд отправил дело на пересмотр, так как в материалах дела не было информации о том, что сотрудницы не было по неуважительной причине. Также </a:t>
            </a:r>
            <a:r>
              <a:rPr lang="ru-RU" b="1" i="1" dirty="0"/>
              <a:t>работодатель не учел тяжесть проступка.</a:t>
            </a:r>
          </a:p>
          <a:p>
            <a:pPr marL="0" indent="0" algn="ctr">
              <a:buNone/>
            </a:pPr>
            <a:r>
              <a:rPr lang="ru-RU" sz="2000" b="1" i="1" dirty="0">
                <a:solidFill>
                  <a:srgbClr val="0000CC"/>
                </a:solidFill>
              </a:rPr>
              <a:t>определение Верховного суда от 13.07.2020 № 16-КГ20-5</a:t>
            </a:r>
          </a:p>
        </p:txBody>
      </p:sp>
    </p:spTree>
    <p:extLst>
      <p:ext uri="{BB962C8B-B14F-4D97-AF65-F5344CB8AC3E}">
        <p14:creationId xmlns:p14="http://schemas.microsoft.com/office/powerpoint/2010/main" val="295446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C00000"/>
                </a:solidFill>
              </a:rPr>
              <a:t>Нужно ли вносить в трудовую запись о квалификации работника</a:t>
            </a:r>
            <a:endParaRPr 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800" dirty="0"/>
              <a:t>Сотрудница обратилась в суд и потребовала внести изменения в ее трудовую. Кадровик указала сведения о профессии и специальности, а работница настаивала на том, чтобы в трудовой еще была информация о квалификации.</a:t>
            </a:r>
          </a:p>
          <a:p>
            <a:pPr marL="0" indent="0">
              <a:buNone/>
            </a:pPr>
            <a:r>
              <a:rPr lang="ru-RU" sz="2800" dirty="0"/>
              <a:t>Суды первых двух инстанций согласились с требованиями работницы. Кассационный суд отправил дело на пересмотр. Дело в том, что </a:t>
            </a:r>
            <a:r>
              <a:rPr lang="ru-RU" sz="2800" b="1" i="1" dirty="0"/>
              <a:t>в трудовой книжке не нужно указывать сведения о квалификации работника</a:t>
            </a:r>
            <a:r>
              <a:rPr lang="ru-RU" sz="2800" dirty="0"/>
              <a:t>, а нижестоящие суды эту информацию не учли.</a:t>
            </a:r>
          </a:p>
          <a:p>
            <a:pPr marL="0" indent="0" algn="ctr">
              <a:buNone/>
            </a:pPr>
            <a:endParaRPr lang="ru-RU" sz="10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Определение </a:t>
            </a:r>
            <a:r>
              <a:rPr lang="ru-RU" b="1" i="1" dirty="0">
                <a:solidFill>
                  <a:srgbClr val="0000CC"/>
                </a:solidFill>
              </a:rPr>
              <a:t>Второго кассационного суда общей юрисдикции от 05.03.2020 по делу № 8Г-4054/2020</a:t>
            </a:r>
          </a:p>
        </p:txBody>
      </p:sp>
    </p:spTree>
    <p:extLst>
      <p:ext uri="{BB962C8B-B14F-4D97-AF65-F5344CB8AC3E}">
        <p14:creationId xmlns:p14="http://schemas.microsoft.com/office/powerpoint/2010/main" val="287309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Можно ли объявить простой во время сокращения</a:t>
            </a:r>
            <a:endParaRPr lang="ru-RU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800" dirty="0"/>
              <a:t>Сотрудникам одновременно выдали уведомления о сокращении и ознакомили с приказом об объявлении простоя. Они посчитали, что их права нарушили, и пошли в суд.</a:t>
            </a:r>
          </a:p>
          <a:p>
            <a:pPr marL="0" indent="0">
              <a:buNone/>
            </a:pPr>
            <a:r>
              <a:rPr lang="ru-RU" sz="2800" dirty="0"/>
              <a:t>Суд первой инстанции работников поддержал. Вторая инстанция встала на сторону компании, так как </a:t>
            </a:r>
            <a:r>
              <a:rPr lang="ru-RU" sz="2800" b="1" i="1" dirty="0"/>
              <a:t>простой можно объявлять даже в период сокращения</a:t>
            </a:r>
            <a:r>
              <a:rPr lang="ru-RU" sz="2800" dirty="0"/>
              <a:t>. Компания объявила простой из-за того, что поставки по договору с единственным покупателем прекратились и получать прибыль, а значит, и платить зарплату сотрудникам было не с чего</a:t>
            </a:r>
            <a:r>
              <a:rPr lang="ru-RU" sz="2800" dirty="0" smtClean="0"/>
              <a:t>.</a:t>
            </a:r>
          </a:p>
          <a:p>
            <a:pPr marL="0" indent="0" algn="ctr">
              <a:buNone/>
            </a:pPr>
            <a:endParaRPr lang="ru-RU" sz="10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Апелляционное </a:t>
            </a:r>
            <a:r>
              <a:rPr lang="ru-RU" b="1" i="1" dirty="0">
                <a:solidFill>
                  <a:srgbClr val="0000CC"/>
                </a:solidFill>
              </a:rPr>
              <a:t>определение Свердловского областного суда от 13.02.2020 по делу № 33-2011/2020</a:t>
            </a:r>
          </a:p>
        </p:txBody>
      </p:sp>
    </p:spTree>
    <p:extLst>
      <p:ext uri="{BB962C8B-B14F-4D97-AF65-F5344CB8AC3E}">
        <p14:creationId xmlns:p14="http://schemas.microsoft.com/office/powerpoint/2010/main" val="81708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-36512" y="-56561"/>
            <a:ext cx="9180512" cy="6914561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Восстановит ли суд работника, если он открыл больничный сразу после увольнения</a:t>
            </a:r>
          </a:p>
          <a:p>
            <a:pPr marL="0" indent="0">
              <a:buNone/>
            </a:pPr>
            <a:r>
              <a:rPr lang="ru-RU" sz="2600" dirty="0"/>
              <a:t>Работницу уволили за неоднократное неисполнение должностных обязанностей. В день увольнения она вызвала скорую помощь на работу и на основе сигнального листка оформила в поликлинике больничный. После этого она пошла в суд оспаривать увольнение, так как в день, когда с ней расторгали договор, была на больничном.</a:t>
            </a:r>
          </a:p>
          <a:p>
            <a:pPr marL="0" indent="0">
              <a:buNone/>
            </a:pPr>
            <a:r>
              <a:rPr lang="ru-RU" sz="2600" dirty="0"/>
              <a:t>Суды трех инстанций не нашли нарушений в процедуре увольнения и не стали восстанавливать сотрудницу на работе. Дело в том, что </a:t>
            </a:r>
            <a:r>
              <a:rPr lang="ru-RU" sz="2600" b="1" i="1" dirty="0"/>
              <a:t>лист нетрудоспособности работница открывала уже </a:t>
            </a:r>
            <a:r>
              <a:rPr lang="ru-RU" sz="2600" b="1" i="1" u="sng" dirty="0"/>
              <a:t>после того, как ей объявили приказ </a:t>
            </a:r>
            <a:r>
              <a:rPr lang="ru-RU" sz="2600" b="1" i="1" dirty="0"/>
              <a:t>об увольнении</a:t>
            </a:r>
            <a:r>
              <a:rPr lang="ru-RU" sz="2600" dirty="0"/>
              <a:t>. Значит, </a:t>
            </a:r>
            <a:r>
              <a:rPr lang="ru-RU" sz="2600" b="1" i="1" dirty="0"/>
              <a:t>работодатель не знал о нетрудоспособности сотрудницы, когда оформлял приказ</a:t>
            </a:r>
            <a:r>
              <a:rPr lang="ru-RU" sz="2600" dirty="0"/>
              <a:t>, и сделал все по закону.</a:t>
            </a:r>
          </a:p>
          <a:p>
            <a:pPr marL="0" indent="0" algn="ctr">
              <a:buNone/>
            </a:pPr>
            <a:endParaRPr lang="ru-RU" sz="10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Определение </a:t>
            </a:r>
            <a:r>
              <a:rPr lang="ru-RU" b="1" i="1" dirty="0">
                <a:solidFill>
                  <a:srgbClr val="0000CC"/>
                </a:solidFill>
              </a:rPr>
              <a:t>Девятого кассационного суда общей юрисдикции от 16.07.2020 № 88-4628/2020</a:t>
            </a:r>
          </a:p>
        </p:txBody>
      </p:sp>
    </p:spTree>
    <p:extLst>
      <p:ext uri="{BB962C8B-B14F-4D97-AF65-F5344CB8AC3E}">
        <p14:creationId xmlns:p14="http://schemas.microsoft.com/office/powerpoint/2010/main" val="344435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Из-за чего нельзя заранее уведомлять МВД об увольнении иностранца</a:t>
            </a:r>
          </a:p>
          <a:p>
            <a:pPr marL="0" indent="0">
              <a:buNone/>
            </a:pPr>
            <a:r>
              <a:rPr lang="ru-RU" dirty="0"/>
              <a:t>Специалист кадровой службы оформила приказ об увольнении иностранного сотрудника. Дата увольнения была — 1 июля, а сам приказ оформили 28 июня. В день, когда издали приказ, кадровик отправила уведомление в МВД о расторжении договора с </a:t>
            </a:r>
            <a:r>
              <a:rPr lang="ru-RU" dirty="0" err="1"/>
              <a:t>иностраным</a:t>
            </a:r>
            <a:r>
              <a:rPr lang="ru-RU" dirty="0"/>
              <a:t> сотрудником. В итоге суд по требованию ведомства оштрафовал компанию на 400 000 руб.</a:t>
            </a:r>
          </a:p>
          <a:p>
            <a:pPr marL="0" indent="0">
              <a:buNone/>
            </a:pPr>
            <a:r>
              <a:rPr lang="ru-RU" dirty="0"/>
              <a:t>Руководитель организации решил отменить штраф и обжаловал постановление о привлечении к ответственности, ведь требования об уведомлении компания выполнила. Суды двух инстанций оставили наказание в силе. </a:t>
            </a:r>
            <a:r>
              <a:rPr lang="ru-RU" b="1" i="1" dirty="0"/>
              <a:t>Подавать уведомление нужно в течение трех дней с момента, когда договор будет расторгнут</a:t>
            </a:r>
            <a:r>
              <a:rPr lang="ru-RU" dirty="0"/>
              <a:t>, отсчитывать дни для сообщения в МВД об иностранце с даты, когда издали приказ, нельзя.</a:t>
            </a:r>
          </a:p>
          <a:p>
            <a:pPr marL="0" indent="0" algn="ctr">
              <a:buNone/>
            </a:pPr>
            <a:endParaRPr lang="ru-RU" sz="10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Постановление </a:t>
            </a:r>
            <a:r>
              <a:rPr lang="ru-RU" b="1" i="1" dirty="0">
                <a:solidFill>
                  <a:srgbClr val="0000CC"/>
                </a:solidFill>
              </a:rPr>
              <a:t>Пятого кассационного суда общей юрисдикции от 13.05.2020 № 16-655/2020</a:t>
            </a:r>
          </a:p>
        </p:txBody>
      </p:sp>
    </p:spTree>
    <p:extLst>
      <p:ext uri="{BB962C8B-B14F-4D97-AF65-F5344CB8AC3E}">
        <p14:creationId xmlns:p14="http://schemas.microsoft.com/office/powerpoint/2010/main" val="284369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Должен ли работодатель пересчитывать часы работы сотруднику, который не сразу рассказал об инвалидности</a:t>
            </a:r>
            <a:endParaRPr lang="ru-RU" sz="2800" dirty="0">
              <a:solidFill>
                <a:srgbClr val="C00000"/>
              </a:solidFill>
            </a:endParaRPr>
          </a:p>
          <a:p>
            <a:pPr marL="0" indent="252000">
              <a:buNone/>
            </a:pPr>
            <a:r>
              <a:rPr lang="ru-RU" sz="2800" dirty="0"/>
              <a:t>Если работнику установили инвалидность, но он не сразу сообщил об этом работодателю и не попросил установить сокращенную рабочую неделю, то оплачивать переработку за прошедшие периоды не нужно.</a:t>
            </a:r>
          </a:p>
          <a:p>
            <a:pPr marL="0" indent="252000">
              <a:buNone/>
            </a:pPr>
            <a:r>
              <a:rPr lang="ru-RU" sz="2800" dirty="0"/>
              <a:t>Установить сокращенную рабочую неделю </a:t>
            </a:r>
            <a:r>
              <a:rPr lang="ru-RU" sz="2800" b="1" dirty="0"/>
              <a:t>работодатель обязан сотруднику только после того, как он сообщит о своей инвалидности и предоставит соответствующие медицинские документы</a:t>
            </a:r>
            <a:r>
              <a:rPr lang="ru-RU" sz="2800" b="1" dirty="0" smtClean="0"/>
              <a:t>.</a:t>
            </a:r>
          </a:p>
          <a:p>
            <a:pPr marL="0" indent="0" algn="ctr">
              <a:buNone/>
            </a:pPr>
            <a:endParaRPr lang="ru-RU" sz="10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Определение </a:t>
            </a:r>
            <a:r>
              <a:rPr lang="ru-RU" b="1" i="1" dirty="0">
                <a:solidFill>
                  <a:srgbClr val="0000CC"/>
                </a:solidFill>
              </a:rPr>
              <a:t>Первого кассационного суда общей юрисдикции от 12.05.2020 по делу № 88-13006/2020</a:t>
            </a:r>
          </a:p>
        </p:txBody>
      </p:sp>
    </p:spTree>
    <p:extLst>
      <p:ext uri="{BB962C8B-B14F-4D97-AF65-F5344CB8AC3E}">
        <p14:creationId xmlns:p14="http://schemas.microsoft.com/office/powerpoint/2010/main" val="243920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</a:rPr>
              <a:t>Сотруднику восстановят срок для обращения в суд, если работодатель вовремя 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не</a:t>
            </a:r>
            <a:r>
              <a:rPr lang="ru-RU" sz="2800" b="1" dirty="0">
                <a:solidFill>
                  <a:srgbClr val="C00000"/>
                </a:solidFill>
              </a:rPr>
              <a:t> выдал документы</a:t>
            </a:r>
            <a:endParaRPr lang="ru-RU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800" dirty="0"/>
              <a:t>Если в день увольнения работодатель не выдаст сотруднику копию приказа об увольнении или трудовую книжку, то срок для его обращения с иском в суд могут продлить.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Это </a:t>
            </a:r>
            <a:r>
              <a:rPr lang="ru-RU" sz="2800" dirty="0"/>
              <a:t>связано с тем, что </a:t>
            </a:r>
            <a:r>
              <a:rPr lang="ru-RU" sz="2800" b="1" i="1" dirty="0"/>
              <a:t>срок для обращения работника в суд начинает течь только с момента, когда он получит копию приказа об увольнении или трудовую книжк</a:t>
            </a:r>
            <a:r>
              <a:rPr lang="ru-RU" sz="2800" dirty="0"/>
              <a:t>у. Еще одной уважительной причиной для пропуска срока подачи иска сотрудником будет его обращение к прокурору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endParaRPr lang="ru-RU" sz="10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Определение </a:t>
            </a:r>
            <a:r>
              <a:rPr lang="ru-RU" b="1" i="1" dirty="0">
                <a:solidFill>
                  <a:srgbClr val="0000CC"/>
                </a:solidFill>
              </a:rPr>
              <a:t>Верховного суда от 18.05.2020 № 18-КГ20-14</a:t>
            </a:r>
          </a:p>
        </p:txBody>
      </p:sp>
    </p:spTree>
    <p:extLst>
      <p:ext uri="{BB962C8B-B14F-4D97-AF65-F5344CB8AC3E}">
        <p14:creationId xmlns:p14="http://schemas.microsoft.com/office/powerpoint/2010/main" val="249215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Изменены </a:t>
            </a:r>
            <a:r>
              <a:rPr lang="ru-RU" sz="2800" b="1" dirty="0">
                <a:solidFill>
                  <a:srgbClr val="FF0000"/>
                </a:solidFill>
              </a:rPr>
              <a:t>правила </a:t>
            </a:r>
            <a:r>
              <a:rPr lang="ru-RU" sz="2800" b="1" dirty="0" smtClean="0">
                <a:solidFill>
                  <a:srgbClr val="FF0000"/>
                </a:solidFill>
              </a:rPr>
              <a:t>расчета </a:t>
            </a:r>
            <a:r>
              <a:rPr lang="ru-RU" sz="2800" b="1" dirty="0">
                <a:solidFill>
                  <a:srgbClr val="FF0000"/>
                </a:solidFill>
              </a:rPr>
              <a:t>среднего </a:t>
            </a:r>
            <a:r>
              <a:rPr lang="ru-RU" sz="2800" b="1" dirty="0" smtClean="0">
                <a:solidFill>
                  <a:srgbClr val="FF0000"/>
                </a:solidFill>
              </a:rPr>
              <a:t>заработка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>
                <a:solidFill>
                  <a:srgbClr val="FF0000"/>
                </a:solidFill>
              </a:rPr>
              <a:t>для выплаты пособий</a:t>
            </a:r>
            <a:endParaRPr lang="ru-RU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/>
              <a:t>С 19 июня</a:t>
            </a:r>
            <a:r>
              <a:rPr lang="ru-RU" dirty="0"/>
              <a:t> </a:t>
            </a:r>
            <a:r>
              <a:rPr lang="ru-RU" b="1" i="1" dirty="0">
                <a:solidFill>
                  <a:srgbClr val="0000CC"/>
                </a:solidFill>
              </a:rPr>
              <a:t>в районах Крайнего Севера и приравненных к ним местностях </a:t>
            </a:r>
            <a:r>
              <a:rPr lang="ru-RU" dirty="0"/>
              <a:t>изменены правила </a:t>
            </a:r>
            <a:r>
              <a:rPr lang="ru-RU" dirty="0" smtClean="0"/>
              <a:t>при </a:t>
            </a:r>
            <a:r>
              <a:rPr lang="ru-RU" b="1" dirty="0">
                <a:solidFill>
                  <a:srgbClr val="FF0000"/>
                </a:solidFill>
              </a:rPr>
              <a:t>расчете среднего заработка для выплаты </a:t>
            </a:r>
            <a:r>
              <a:rPr lang="ru-RU" b="1" dirty="0" smtClean="0">
                <a:solidFill>
                  <a:srgbClr val="FF0000"/>
                </a:solidFill>
              </a:rPr>
              <a:t>пособий</a:t>
            </a:r>
            <a:r>
              <a:rPr lang="ru-RU" b="1" dirty="0" smtClean="0"/>
              <a:t>:</a:t>
            </a:r>
            <a:r>
              <a:rPr lang="ru-RU" dirty="0"/>
              <a:t> </a:t>
            </a:r>
            <a:endParaRPr lang="ru-RU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1" i="1" dirty="0" smtClean="0"/>
              <a:t>по</a:t>
            </a:r>
            <a:r>
              <a:rPr lang="ru-RU" b="1" i="1" dirty="0"/>
              <a:t> временной </a:t>
            </a:r>
            <a:r>
              <a:rPr lang="ru-RU" b="1" i="1" dirty="0" smtClean="0"/>
              <a:t>нетрудоспособности;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1" i="1" dirty="0"/>
              <a:t>по беременности и </a:t>
            </a:r>
            <a:r>
              <a:rPr lang="ru-RU" b="1" i="1" dirty="0" smtClean="0"/>
              <a:t>родам;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b="1" i="1" dirty="0"/>
              <a:t>по уходу за ребенком до полутора лет</a:t>
            </a:r>
            <a:endParaRPr lang="ru-RU" b="1" i="1" dirty="0" smtClean="0"/>
          </a:p>
          <a:p>
            <a:pPr marL="0" indent="0">
              <a:buNone/>
            </a:pPr>
            <a:r>
              <a:rPr lang="ru-RU" dirty="0" smtClean="0"/>
              <a:t>При этом, работник </a:t>
            </a:r>
            <a:r>
              <a:rPr lang="ru-RU" dirty="0"/>
              <a:t>должен получить </a:t>
            </a:r>
            <a:r>
              <a:rPr lang="ru-RU" b="1" i="1" dirty="0">
                <a:solidFill>
                  <a:srgbClr val="FF0000"/>
                </a:solidFill>
              </a:rPr>
              <a:t>не меньше МРОТ с учетом районных коэффициентов.</a:t>
            </a:r>
          </a:p>
          <a:p>
            <a:pPr marL="0" indent="0">
              <a:buNone/>
            </a:pPr>
            <a:r>
              <a:rPr lang="ru-RU" dirty="0"/>
              <a:t>До </a:t>
            </a:r>
            <a:r>
              <a:rPr lang="ru-RU" dirty="0" smtClean="0"/>
              <a:t>вступления закона </a:t>
            </a:r>
            <a:r>
              <a:rPr lang="ru-RU" dirty="0"/>
              <a:t>в силу, </a:t>
            </a:r>
            <a:r>
              <a:rPr lang="ru-RU" b="1" dirty="0"/>
              <a:t>средний заработок </a:t>
            </a:r>
            <a:r>
              <a:rPr lang="ru-RU" dirty="0"/>
              <a:t>для работника, у которого </a:t>
            </a:r>
            <a:r>
              <a:rPr lang="ru-RU" b="1" i="1" dirty="0"/>
              <a:t>в </a:t>
            </a:r>
            <a:r>
              <a:rPr lang="ru-RU" b="1" i="1" dirty="0" smtClean="0"/>
              <a:t>течении двух лет </a:t>
            </a:r>
            <a:r>
              <a:rPr lang="ru-RU" b="1" i="1" dirty="0"/>
              <a:t>до наступления страхового случая, не было зарплаты или она </a:t>
            </a:r>
            <a:r>
              <a:rPr lang="ru-RU" b="1" i="1" dirty="0" smtClean="0"/>
              <a:t>была </a:t>
            </a:r>
            <a:r>
              <a:rPr lang="ru-RU" b="1" i="1" dirty="0"/>
              <a:t>ниже МРОТ</a:t>
            </a:r>
            <a:r>
              <a:rPr lang="ru-RU" dirty="0"/>
              <a:t>, </a:t>
            </a:r>
            <a:r>
              <a:rPr lang="ru-RU" dirty="0" smtClean="0"/>
              <a:t>считался </a:t>
            </a:r>
            <a:r>
              <a:rPr lang="ru-RU" dirty="0"/>
              <a:t>по </a:t>
            </a:r>
            <a:r>
              <a:rPr lang="ru-RU" dirty="0" err="1" smtClean="0"/>
              <a:t>миниму</a:t>
            </a:r>
            <a:r>
              <a:rPr lang="ru-RU" dirty="0" smtClean="0"/>
              <a:t>, </a:t>
            </a:r>
            <a:r>
              <a:rPr lang="ru-RU" dirty="0"/>
              <a:t>без учета районных коэффициентов.</a:t>
            </a:r>
          </a:p>
          <a:p>
            <a:pPr marL="0" indent="0" algn="ctr">
              <a:buNone/>
            </a:pPr>
            <a:endParaRPr lang="ru-RU" sz="20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rgbClr val="0000CC"/>
                </a:solidFill>
              </a:rPr>
              <a:t>Закон </a:t>
            </a:r>
            <a:r>
              <a:rPr lang="ru-RU" sz="2000" b="1" i="1" dirty="0">
                <a:solidFill>
                  <a:srgbClr val="0000CC"/>
                </a:solidFill>
              </a:rPr>
              <a:t>от 08.06.2020 № 175-ФЗ о внесении изменений в Закон об обязательном социальном страховании</a:t>
            </a:r>
          </a:p>
        </p:txBody>
      </p:sp>
    </p:spTree>
    <p:extLst>
      <p:ext uri="{BB962C8B-B14F-4D97-AF65-F5344CB8AC3E}">
        <p14:creationId xmlns:p14="http://schemas.microsoft.com/office/powerpoint/2010/main" val="323309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C00000"/>
                </a:solidFill>
              </a:rPr>
              <a:t>Работодатель может отказать в </a:t>
            </a:r>
            <a:r>
              <a:rPr lang="ru-RU" sz="3200" b="1" dirty="0" err="1">
                <a:solidFill>
                  <a:srgbClr val="C00000"/>
                </a:solidFill>
              </a:rPr>
              <a:t>допвыплатах</a:t>
            </a:r>
            <a:r>
              <a:rPr lang="ru-RU" sz="3200" b="1" dirty="0">
                <a:solidFill>
                  <a:srgbClr val="C00000"/>
                </a:solidFill>
              </a:rPr>
              <a:t> сотруднику при </a:t>
            </a:r>
            <a:r>
              <a:rPr lang="ru-RU" sz="3200" b="1" dirty="0" smtClean="0">
                <a:solidFill>
                  <a:srgbClr val="C00000"/>
                </a:solidFill>
              </a:rPr>
              <a:t>увольнении</a:t>
            </a:r>
          </a:p>
          <a:p>
            <a:pPr marL="0" indent="0" algn="ctr">
              <a:buNone/>
            </a:pPr>
            <a:endParaRPr lang="ru-RU" sz="1400" dirty="0">
              <a:solidFill>
                <a:srgbClr val="C00000"/>
              </a:solidFill>
            </a:endParaRPr>
          </a:p>
          <a:p>
            <a:pPr marL="0" indent="360000">
              <a:buNone/>
            </a:pPr>
            <a:r>
              <a:rPr lang="ru-RU" sz="3200" dirty="0"/>
              <a:t>Компания может не платить работнику </a:t>
            </a:r>
            <a:r>
              <a:rPr lang="ru-RU" sz="3200" dirty="0" err="1"/>
              <a:t>допвыплаты</a:t>
            </a:r>
            <a:r>
              <a:rPr lang="ru-RU" sz="3200" dirty="0"/>
              <a:t> при увольнении, даже если они предусмотрены трудовым </a:t>
            </a:r>
            <a:r>
              <a:rPr lang="ru-RU" sz="3200" dirty="0" smtClean="0"/>
              <a:t>договором.</a:t>
            </a:r>
          </a:p>
          <a:p>
            <a:pPr marL="0" indent="360000" algn="ctr">
              <a:buNone/>
            </a:pPr>
            <a:r>
              <a:rPr lang="ru-RU" sz="3200" b="1" i="1" dirty="0" smtClean="0"/>
              <a:t>Если </a:t>
            </a:r>
            <a:r>
              <a:rPr lang="ru-RU" sz="3200" b="1" i="1" dirty="0"/>
              <a:t>такая выплата не установлена законом, значит, носит произвольный характер</a:t>
            </a:r>
          </a:p>
          <a:p>
            <a:pPr marL="0" indent="0" algn="ctr">
              <a:buNone/>
            </a:pPr>
            <a:endParaRPr lang="ru-RU" sz="1000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Апелляционное </a:t>
            </a:r>
            <a:r>
              <a:rPr lang="ru-RU" b="1" i="1" dirty="0">
                <a:solidFill>
                  <a:srgbClr val="0000CC"/>
                </a:solidFill>
              </a:rPr>
              <a:t>определение Санкт-Петербургского </a:t>
            </a:r>
            <a:endParaRPr lang="ru-RU" b="1" i="1" dirty="0" smtClean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городского </a:t>
            </a:r>
            <a:r>
              <a:rPr lang="ru-RU" b="1" i="1" dirty="0">
                <a:solidFill>
                  <a:srgbClr val="0000CC"/>
                </a:solidFill>
              </a:rPr>
              <a:t>суда от 18.02.2020 № 2-5885/2019</a:t>
            </a:r>
          </a:p>
        </p:txBody>
      </p:sp>
    </p:spTree>
    <p:extLst>
      <p:ext uri="{BB962C8B-B14F-4D97-AF65-F5344CB8AC3E}">
        <p14:creationId xmlns:p14="http://schemas.microsoft.com/office/powerpoint/2010/main" val="52886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800" b="1" dirty="0" smtClean="0">
                <a:solidFill>
                  <a:srgbClr val="FF0000"/>
                </a:solidFill>
              </a:rPr>
              <a:t>Разрешено </a:t>
            </a:r>
            <a:r>
              <a:rPr lang="ru-RU" sz="3800" b="1" dirty="0">
                <a:solidFill>
                  <a:srgbClr val="FF0000"/>
                </a:solidFill>
              </a:rPr>
              <a:t>принимать на работу </a:t>
            </a:r>
            <a:endParaRPr lang="ru-RU" sz="3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3800" b="1" dirty="0" smtClean="0">
                <a:solidFill>
                  <a:srgbClr val="FF0000"/>
                </a:solidFill>
              </a:rPr>
              <a:t>без </a:t>
            </a:r>
            <a:r>
              <a:rPr lang="ru-RU" sz="3800" b="1" dirty="0">
                <a:solidFill>
                  <a:srgbClr val="FF0000"/>
                </a:solidFill>
              </a:rPr>
              <a:t>оригинала диплома</a:t>
            </a:r>
            <a:endParaRPr lang="ru-RU" sz="3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i="1" dirty="0"/>
              <a:t>С 19 июня </a:t>
            </a:r>
            <a:r>
              <a:rPr lang="ru-RU" dirty="0" smtClean="0"/>
              <a:t>работодатель имеет право </a:t>
            </a:r>
            <a:r>
              <a:rPr lang="ru-RU" dirty="0"/>
              <a:t>взять у </a:t>
            </a:r>
            <a:r>
              <a:rPr lang="ru-RU" dirty="0" smtClean="0"/>
              <a:t>работника </a:t>
            </a:r>
            <a:r>
              <a:rPr lang="ru-RU" dirty="0"/>
              <a:t>скан или фотографию его диплома, для </a:t>
            </a:r>
            <a:r>
              <a:rPr lang="ru-RU" dirty="0" smtClean="0"/>
              <a:t>заполнения личной карточки </a:t>
            </a:r>
            <a:r>
              <a:rPr lang="ru-RU" dirty="0"/>
              <a:t>Т-2 и </a:t>
            </a:r>
            <a:r>
              <a:rPr lang="ru-RU" dirty="0" smtClean="0"/>
              <a:t>подтверждения уровня </a:t>
            </a:r>
            <a:r>
              <a:rPr lang="ru-RU" dirty="0"/>
              <a:t>образования.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Сканы </a:t>
            </a:r>
            <a:r>
              <a:rPr lang="ru-RU" dirty="0"/>
              <a:t>и фото документов об образовании </a:t>
            </a:r>
            <a:r>
              <a:rPr lang="ru-RU" dirty="0" smtClean="0"/>
              <a:t>приравниваются к оригиналам, </a:t>
            </a:r>
            <a:r>
              <a:rPr lang="ru-RU" b="1" dirty="0" smtClean="0"/>
              <a:t>с условием </a:t>
            </a:r>
            <a:r>
              <a:rPr lang="ru-RU" b="1" i="1" dirty="0" smtClean="0"/>
              <a:t>возможности прочтения реквизитов </a:t>
            </a:r>
            <a:r>
              <a:rPr lang="ru-RU" b="1" i="1" dirty="0"/>
              <a:t>диплома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Принимать на работу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без </a:t>
            </a:r>
            <a:r>
              <a:rPr lang="ru-RU" b="1" i="1" dirty="0">
                <a:solidFill>
                  <a:srgbClr val="FF0000"/>
                </a:solidFill>
              </a:rPr>
              <a:t>оригиналов</a:t>
            </a:r>
            <a:r>
              <a:rPr lang="ru-RU" dirty="0"/>
              <a:t> можно </a:t>
            </a:r>
            <a:r>
              <a:rPr lang="ru-RU" b="1" i="1" dirty="0"/>
              <a:t>в двух </a:t>
            </a:r>
            <a:r>
              <a:rPr lang="ru-RU" b="1" i="1" dirty="0" smtClean="0"/>
              <a:t>случаях</a:t>
            </a:r>
            <a:r>
              <a:rPr lang="ru-RU" dirty="0" smtClean="0"/>
              <a:t>: </a:t>
            </a:r>
          </a:p>
          <a:p>
            <a:pPr marL="514350" indent="-514350">
              <a:buAutoNum type="arabicPeriod"/>
            </a:pPr>
            <a:r>
              <a:rPr lang="ru-RU" i="1" dirty="0" smtClean="0"/>
              <a:t>введения </a:t>
            </a:r>
            <a:r>
              <a:rPr lang="ru-RU" b="1" i="1" dirty="0" smtClean="0">
                <a:solidFill>
                  <a:srgbClr val="FF0000"/>
                </a:solidFill>
              </a:rPr>
              <a:t>режима </a:t>
            </a:r>
            <a:r>
              <a:rPr lang="ru-RU" b="1" i="1" dirty="0">
                <a:solidFill>
                  <a:srgbClr val="FF0000"/>
                </a:solidFill>
              </a:rPr>
              <a:t>чрезвычайной ситуации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/>
              <a:t>на территории всей страны или в отдельном </a:t>
            </a:r>
            <a:r>
              <a:rPr lang="ru-RU" i="1" dirty="0" smtClean="0"/>
              <a:t>регионе; </a:t>
            </a:r>
          </a:p>
          <a:p>
            <a:pPr marL="514350" indent="-514350">
              <a:buAutoNum type="arabicPeriod"/>
            </a:pPr>
            <a:r>
              <a:rPr lang="ru-RU" i="1" dirty="0" smtClean="0"/>
              <a:t>возникновение </a:t>
            </a:r>
            <a:r>
              <a:rPr lang="ru-RU" b="1" i="1" dirty="0" smtClean="0">
                <a:solidFill>
                  <a:srgbClr val="FF0000"/>
                </a:solidFill>
              </a:rPr>
              <a:t>чрезвычайной ситуации </a:t>
            </a:r>
            <a:r>
              <a:rPr lang="ru-RU" b="1" i="1" dirty="0">
                <a:solidFill>
                  <a:srgbClr val="FF0000"/>
                </a:solidFill>
              </a:rPr>
              <a:t>или </a:t>
            </a:r>
            <a:r>
              <a:rPr lang="ru-RU" b="1" i="1" dirty="0" smtClean="0">
                <a:solidFill>
                  <a:srgbClr val="FF0000"/>
                </a:solidFill>
              </a:rPr>
              <a:t>угрозы </a:t>
            </a:r>
            <a:r>
              <a:rPr lang="ru-RU" b="1" i="1" dirty="0">
                <a:solidFill>
                  <a:srgbClr val="FF0000"/>
                </a:solidFill>
              </a:rPr>
              <a:t>ее </a:t>
            </a:r>
            <a:r>
              <a:rPr lang="ru-RU" b="1" i="1" dirty="0" smtClean="0">
                <a:solidFill>
                  <a:srgbClr val="FF0000"/>
                </a:solidFill>
              </a:rPr>
              <a:t>возникновения</a:t>
            </a:r>
          </a:p>
          <a:p>
            <a:pPr marL="0" indent="0" algn="ctr">
              <a:buNone/>
            </a:pPr>
            <a:r>
              <a:rPr lang="ru-RU" sz="3000" b="1" i="1" dirty="0">
                <a:solidFill>
                  <a:srgbClr val="0000CC"/>
                </a:solidFill>
              </a:rPr>
              <a:t>Закон от 08.06.2020 № 164-ФЗ «О внесении изменений в Закон об образовании»</a:t>
            </a:r>
          </a:p>
        </p:txBody>
      </p:sp>
    </p:spTree>
    <p:extLst>
      <p:ext uri="{BB962C8B-B14F-4D97-AF65-F5344CB8AC3E}">
        <p14:creationId xmlns:p14="http://schemas.microsoft.com/office/powerpoint/2010/main" val="378253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FF0000"/>
                </a:solidFill>
              </a:rPr>
              <a:t>Сроки </a:t>
            </a:r>
            <a:r>
              <a:rPr lang="ru-RU" sz="3200" b="1" dirty="0" smtClean="0">
                <a:solidFill>
                  <a:srgbClr val="FF0000"/>
                </a:solidFill>
              </a:rPr>
              <a:t>проведения вводного инструктажа </a:t>
            </a:r>
            <a:r>
              <a:rPr lang="ru-RU" sz="3200" b="1" dirty="0">
                <a:solidFill>
                  <a:srgbClr val="FF0000"/>
                </a:solidFill>
              </a:rPr>
              <a:t>по охране </a:t>
            </a:r>
            <a:r>
              <a:rPr lang="ru-RU" sz="3200" b="1" dirty="0" smtClean="0">
                <a:solidFill>
                  <a:srgbClr val="FF0000"/>
                </a:solidFill>
              </a:rPr>
              <a:t>труда новому </a:t>
            </a:r>
            <a:r>
              <a:rPr lang="ru-RU" sz="3200" b="1" dirty="0" smtClean="0">
                <a:solidFill>
                  <a:srgbClr val="FF0000"/>
                </a:solidFill>
              </a:rPr>
              <a:t>работнику</a:t>
            </a:r>
            <a:endParaRPr lang="ru-RU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000" dirty="0" smtClean="0"/>
          </a:p>
          <a:p>
            <a:pPr marL="0" indent="252000">
              <a:buNone/>
            </a:pPr>
            <a:r>
              <a:rPr lang="ru-RU" sz="2800" b="1" dirty="0"/>
              <a:t>Вводный </a:t>
            </a:r>
            <a:r>
              <a:rPr lang="ru-RU" sz="2800" b="1" dirty="0"/>
              <a:t>инструктаж по охране труда </a:t>
            </a:r>
            <a:r>
              <a:rPr lang="ru-RU" sz="2800" dirty="0"/>
              <a:t>новому </a:t>
            </a:r>
            <a:r>
              <a:rPr lang="ru-RU" sz="2800" dirty="0" smtClean="0"/>
              <a:t>работнику </a:t>
            </a:r>
            <a:r>
              <a:rPr lang="ru-RU" sz="2800" dirty="0" smtClean="0"/>
              <a:t>работодатель должен п</a:t>
            </a:r>
            <a:r>
              <a:rPr lang="ru-RU" sz="2800" dirty="0" smtClean="0"/>
              <a:t>роводить </a:t>
            </a:r>
            <a:r>
              <a:rPr lang="ru-RU" sz="2800" b="1" i="1" dirty="0"/>
              <a:t>в</a:t>
            </a:r>
            <a:r>
              <a:rPr lang="ru-RU" sz="2800" b="1" i="1" dirty="0"/>
              <a:t> день </a:t>
            </a:r>
            <a:r>
              <a:rPr lang="ru-RU" sz="2800" b="1" i="1" dirty="0" smtClean="0"/>
              <a:t>фактического </a:t>
            </a:r>
            <a:r>
              <a:rPr lang="ru-RU" sz="2800" b="1" i="1" dirty="0"/>
              <a:t>приема на работу. </a:t>
            </a:r>
            <a:endParaRPr lang="ru-RU" sz="2800" b="1" i="1" dirty="0" smtClean="0"/>
          </a:p>
          <a:p>
            <a:pPr marL="0" indent="252000">
              <a:buNone/>
            </a:pPr>
            <a:r>
              <a:rPr lang="ru-RU" sz="2800" dirty="0" smtClean="0"/>
              <a:t>Если с работником </a:t>
            </a:r>
            <a:r>
              <a:rPr lang="ru-RU" sz="2800" b="1" dirty="0"/>
              <a:t>не </a:t>
            </a:r>
            <a:r>
              <a:rPr lang="ru-RU" sz="2800" b="1" dirty="0" smtClean="0"/>
              <a:t>был проведен </a:t>
            </a:r>
            <a:r>
              <a:rPr lang="ru-RU" sz="2800" b="1" dirty="0"/>
              <a:t>вводный инструктаж</a:t>
            </a:r>
            <a:r>
              <a:rPr lang="ru-RU" sz="2800" dirty="0"/>
              <a:t>, </a:t>
            </a:r>
            <a:r>
              <a:rPr lang="ru-RU" sz="2800" dirty="0" smtClean="0"/>
              <a:t>то </a:t>
            </a:r>
            <a:r>
              <a:rPr lang="ru-RU" sz="2800" b="1" i="1" dirty="0" smtClean="0"/>
              <a:t>допускать </a:t>
            </a:r>
            <a:r>
              <a:rPr lang="ru-RU" sz="2800" b="1" i="1" dirty="0"/>
              <a:t>его до работы нельзя</a:t>
            </a:r>
            <a:r>
              <a:rPr lang="ru-RU" sz="2800" dirty="0"/>
              <a:t>.</a:t>
            </a:r>
          </a:p>
          <a:p>
            <a:pPr marL="0" indent="252000">
              <a:buNone/>
            </a:pPr>
            <a:r>
              <a:rPr lang="ru-RU" sz="2800" dirty="0"/>
              <a:t>При этом </a:t>
            </a:r>
            <a:r>
              <a:rPr lang="ru-RU" sz="2800" b="1" dirty="0"/>
              <a:t>проводить вводный инструктаж для соискателей работодатель не обязан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endParaRPr lang="ru-RU" sz="1200" dirty="0"/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Письмо </a:t>
            </a:r>
            <a:r>
              <a:rPr lang="ru-RU" b="1" i="1" dirty="0" err="1">
                <a:solidFill>
                  <a:srgbClr val="0000CC"/>
                </a:solidFill>
              </a:rPr>
              <a:t>Роструда</a:t>
            </a:r>
            <a:r>
              <a:rPr lang="ru-RU" b="1" i="1" dirty="0">
                <a:solidFill>
                  <a:srgbClr val="0000CC"/>
                </a:solidFill>
              </a:rPr>
              <a:t> от 18.06.2020 № ПГ/30985-03-3</a:t>
            </a:r>
          </a:p>
        </p:txBody>
      </p:sp>
    </p:spTree>
    <p:extLst>
      <p:ext uri="{BB962C8B-B14F-4D97-AF65-F5344CB8AC3E}">
        <p14:creationId xmlns:p14="http://schemas.microsoft.com/office/powerpoint/2010/main" val="207679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1143</TotalTime>
  <Words>2946</Words>
  <Application>Microsoft Office PowerPoint</Application>
  <PresentationFormat>Экран (4:3)</PresentationFormat>
  <Paragraphs>433</Paragraphs>
  <Slides>70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70</vt:i4>
      </vt:variant>
    </vt:vector>
  </HeadingPairs>
  <TitlesOfParts>
    <vt:vector size="71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рекомендации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162</cp:revision>
  <dcterms:created xsi:type="dcterms:W3CDTF">2020-10-31T05:29:23Z</dcterms:created>
  <dcterms:modified xsi:type="dcterms:W3CDTF">2020-11-08T11:04:33Z</dcterms:modified>
</cp:coreProperties>
</file>