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20" r:id="rId1"/>
  </p:sldMasterIdLst>
  <p:notesMasterIdLst>
    <p:notesMasterId r:id="rId64"/>
  </p:notesMasterIdLst>
  <p:handoutMasterIdLst>
    <p:handoutMasterId r:id="rId65"/>
  </p:handoutMasterIdLst>
  <p:sldIdLst>
    <p:sldId id="288" r:id="rId2"/>
    <p:sldId id="813" r:id="rId3"/>
    <p:sldId id="718" r:id="rId4"/>
    <p:sldId id="746" r:id="rId5"/>
    <p:sldId id="747" r:id="rId6"/>
    <p:sldId id="748" r:id="rId7"/>
    <p:sldId id="749" r:id="rId8"/>
    <p:sldId id="750" r:id="rId9"/>
    <p:sldId id="751" r:id="rId10"/>
    <p:sldId id="810" r:id="rId11"/>
    <p:sldId id="752" r:id="rId12"/>
    <p:sldId id="753" r:id="rId13"/>
    <p:sldId id="744" r:id="rId14"/>
    <p:sldId id="760" r:id="rId15"/>
    <p:sldId id="762" r:id="rId16"/>
    <p:sldId id="763" r:id="rId17"/>
    <p:sldId id="807" r:id="rId18"/>
    <p:sldId id="745" r:id="rId19"/>
    <p:sldId id="765" r:id="rId20"/>
    <p:sldId id="766" r:id="rId21"/>
    <p:sldId id="770" r:id="rId22"/>
    <p:sldId id="782" r:id="rId23"/>
    <p:sldId id="780" r:id="rId24"/>
    <p:sldId id="801" r:id="rId25"/>
    <p:sldId id="802" r:id="rId26"/>
    <p:sldId id="803" r:id="rId27"/>
    <p:sldId id="804" r:id="rId28"/>
    <p:sldId id="805" r:id="rId29"/>
    <p:sldId id="809" r:id="rId30"/>
    <p:sldId id="814" r:id="rId31"/>
    <p:sldId id="815" r:id="rId32"/>
    <p:sldId id="785" r:id="rId33"/>
    <p:sldId id="786" r:id="rId34"/>
    <p:sldId id="787" r:id="rId35"/>
    <p:sldId id="788" r:id="rId36"/>
    <p:sldId id="789" r:id="rId37"/>
    <p:sldId id="790" r:id="rId38"/>
    <p:sldId id="791" r:id="rId39"/>
    <p:sldId id="792" r:id="rId40"/>
    <p:sldId id="784" r:id="rId41"/>
    <p:sldId id="795" r:id="rId42"/>
    <p:sldId id="812" r:id="rId43"/>
    <p:sldId id="796" r:id="rId44"/>
    <p:sldId id="797" r:id="rId45"/>
    <p:sldId id="798" r:id="rId46"/>
    <p:sldId id="800" r:id="rId47"/>
    <p:sldId id="794" r:id="rId48"/>
    <p:sldId id="799" r:id="rId49"/>
    <p:sldId id="816" r:id="rId50"/>
    <p:sldId id="831" r:id="rId51"/>
    <p:sldId id="842" r:id="rId52"/>
    <p:sldId id="817" r:id="rId53"/>
    <p:sldId id="819" r:id="rId54"/>
    <p:sldId id="849" r:id="rId55"/>
    <p:sldId id="818" r:id="rId56"/>
    <p:sldId id="820" r:id="rId57"/>
    <p:sldId id="822" r:id="rId58"/>
    <p:sldId id="823" r:id="rId59"/>
    <p:sldId id="824" r:id="rId60"/>
    <p:sldId id="821" r:id="rId61"/>
    <p:sldId id="848" r:id="rId62"/>
    <p:sldId id="811" r:id="rId6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I.Kosakovskaya" initials="E"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565794"/>
    <a:srgbClr val="6365A5"/>
    <a:srgbClr val="4D4E85"/>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88" autoAdjust="0"/>
    <p:restoredTop sz="91023" autoAdjust="0"/>
  </p:normalViewPr>
  <p:slideViewPr>
    <p:cSldViewPr>
      <p:cViewPr varScale="1">
        <p:scale>
          <a:sx n="115" d="100"/>
          <a:sy n="115" d="100"/>
        </p:scale>
        <p:origin x="1926" y="108"/>
      </p:cViewPr>
      <p:guideLst>
        <p:guide orient="horz" pos="2160"/>
        <p:guide pos="2880"/>
      </p:guideLst>
    </p:cSldViewPr>
  </p:slideViewPr>
  <p:outlineViewPr>
    <p:cViewPr>
      <p:scale>
        <a:sx n="33" d="100"/>
        <a:sy n="33" d="100"/>
      </p:scale>
      <p:origin x="48" y="1634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DF64E9E-F664-462A-B165-BE3666A3CA16}" type="datetimeFigureOut">
              <a:rPr lang="ru-RU" smtClean="0"/>
              <a:pPr/>
              <a:t>03.02.2021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0E970B7-D68E-4CCE-840D-E2DD259289FF}" type="slidenum">
              <a:rPr lang="ru-RU" smtClean="0"/>
              <a:pPr/>
              <a:t>‹#›</a:t>
            </a:fld>
            <a:endParaRPr lang="ru-RU"/>
          </a:p>
        </p:txBody>
      </p:sp>
    </p:spTree>
    <p:extLst>
      <p:ext uri="{BB962C8B-B14F-4D97-AF65-F5344CB8AC3E}">
        <p14:creationId xmlns:p14="http://schemas.microsoft.com/office/powerpoint/2010/main" val="1627142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3C96E0-E0D0-4D9B-A351-7E4FF1582CB9}" type="datetimeFigureOut">
              <a:rPr lang="ru-RU" smtClean="0"/>
              <a:pPr/>
              <a:t>03.02.2021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12437D-CA96-4251-880A-61C97C8A2CD1}" type="slidenum">
              <a:rPr lang="ru-RU" smtClean="0"/>
              <a:pPr/>
              <a:t>‹#›</a:t>
            </a:fld>
            <a:endParaRPr lang="ru-RU"/>
          </a:p>
        </p:txBody>
      </p:sp>
    </p:spTree>
    <p:extLst>
      <p:ext uri="{BB962C8B-B14F-4D97-AF65-F5344CB8AC3E}">
        <p14:creationId xmlns:p14="http://schemas.microsoft.com/office/powerpoint/2010/main" val="3433570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5CE44E21-FE07-40EE-8849-29228CE9681E}" type="slidenum">
              <a:rPr lang="ru-RU" smtClean="0"/>
              <a:pPr>
                <a:defRPr/>
              </a:pPr>
              <a:t>37</a:t>
            </a:fld>
            <a:endParaRPr lang="ru-RU"/>
          </a:p>
        </p:txBody>
      </p:sp>
    </p:spTree>
    <p:extLst>
      <p:ext uri="{BB962C8B-B14F-4D97-AF65-F5344CB8AC3E}">
        <p14:creationId xmlns:p14="http://schemas.microsoft.com/office/powerpoint/2010/main" val="247972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5CE44E21-FE07-40EE-8849-29228CE9681E}" type="slidenum">
              <a:rPr lang="ru-RU" smtClean="0"/>
              <a:pPr>
                <a:defRPr/>
              </a:pPr>
              <a:t>39</a:t>
            </a:fld>
            <a:endParaRPr lang="ru-RU"/>
          </a:p>
        </p:txBody>
      </p:sp>
    </p:spTree>
    <p:extLst>
      <p:ext uri="{BB962C8B-B14F-4D97-AF65-F5344CB8AC3E}">
        <p14:creationId xmlns:p14="http://schemas.microsoft.com/office/powerpoint/2010/main" val="1285022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a:defRPr/>
            </a:pPr>
            <a:fld id="{5CE44E21-FE07-40EE-8849-29228CE9681E}" type="slidenum">
              <a:rPr lang="ru-RU" smtClean="0"/>
              <a:pPr>
                <a:defRPr/>
              </a:pPr>
              <a:t>46</a:t>
            </a:fld>
            <a:endParaRPr lang="ru-RU"/>
          </a:p>
        </p:txBody>
      </p:sp>
    </p:spTree>
    <p:extLst>
      <p:ext uri="{BB962C8B-B14F-4D97-AF65-F5344CB8AC3E}">
        <p14:creationId xmlns:p14="http://schemas.microsoft.com/office/powerpoint/2010/main" val="1918448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3FF946F9-5D05-46A0-AFE5-1B3159392B5C}" type="datetime1">
              <a:rPr lang="ru-RU" smtClean="0"/>
              <a:pPr/>
              <a:t>03.02.2021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B3E9398-39D1-4E12-8252-13E6E28D81D4}" type="datetime1">
              <a:rPr lang="ru-RU" smtClean="0"/>
              <a:pPr/>
              <a:t>03.02.2021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4025452-6C35-476E-8696-F39EF35F40EC}" type="datetime1">
              <a:rPr lang="ru-RU" smtClean="0"/>
              <a:pPr/>
              <a:t>03.02.2021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776D21E-0B3C-4C97-939C-33C6C382F191}" type="datetime1">
              <a:rPr lang="ru-RU" smtClean="0"/>
              <a:pPr/>
              <a:t>03.02.2021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61C154D-CCD6-4F99-9D24-72AE7897CD99}" type="datetime1">
              <a:rPr lang="ru-RU" smtClean="0"/>
              <a:pPr/>
              <a:t>03.02.2021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8CB2E2D-0230-4306-8CBD-8054C81FB42A}" type="datetime1">
              <a:rPr lang="ru-RU" smtClean="0"/>
              <a:pPr/>
              <a:t>03.02.2021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A4A080A2-001E-4B48-814C-1AFA8D67C340}" type="datetime1">
              <a:rPr lang="ru-RU" smtClean="0"/>
              <a:pPr/>
              <a:t>03.02.2021</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D01ADBD7-E307-4634-BA83-CBDD3E1A5C17}" type="datetime1">
              <a:rPr lang="ru-RU" smtClean="0"/>
              <a:pPr/>
              <a:t>03.02.2021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3A23321-372A-4DF1-B72B-4A7DE2EC0560}" type="datetime1">
              <a:rPr lang="ru-RU" smtClean="0"/>
              <a:pPr/>
              <a:t>03.02.2021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2BEC153-8B89-4C05-A275-BFEBC59C6ED0}" type="datetime1">
              <a:rPr lang="ru-RU" smtClean="0"/>
              <a:pPr/>
              <a:t>03.02.2021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5B170D6-0D00-4D25-81A6-1CCF084F34DD}" type="datetime1">
              <a:rPr lang="ru-RU" smtClean="0"/>
              <a:pPr/>
              <a:t>03.02.2021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27512FD-D4EA-481E-B48F-4F5AE92FC1AA}" type="datetime1">
              <a:rPr lang="ru-RU" smtClean="0"/>
              <a:pPr/>
              <a:t>03.02.2021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consultantplus://offline/ref=D45547F5CB44634B07ABC82D3061B064014EEFA156316F383CB6C218A4B8E20CFBA70FE6A020JAA0Q" TargetMode="External"/><Relationship Id="rId2" Type="http://schemas.openxmlformats.org/officeDocument/2006/relationships/hyperlink" Target="consultantplus://offline/ref=D45547F5CB44634B07ABC82D3061B064014EEFA156316F383CB6C218A4B8E20CFBA70FE1A7J2A2Q" TargetMode="External"/><Relationship Id="rId1" Type="http://schemas.openxmlformats.org/officeDocument/2006/relationships/slideLayout" Target="../slideLayouts/slideLayout2.xml"/><Relationship Id="rId4" Type="http://schemas.openxmlformats.org/officeDocument/2006/relationships/hyperlink" Target="consultantplus://offline/ref=D45547F5CB44634B07ABC82D3061B064014EEFA156316F383CB6C218A4B8E20CFBA70FE6A022JAACQ"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consultant.ru/document/cons_doc_LAW_19571/"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consultantplus://offline/ref=5197C46ECEF2D09D7829A74A3EA6AED71DCA16BAC9DC6F64BF7B4899EBA34C7503EF8413732A04gDxFK" TargetMode="External"/><Relationship Id="rId2" Type="http://schemas.openxmlformats.org/officeDocument/2006/relationships/hyperlink" Target="consultantplus://offline/ref=5197C46ECEF2D09D7829A74A3EA6AED71DCA16BAC9DC6F64BF7B4899EBA34C7503EF841373220EgDx9K" TargetMode="External"/><Relationship Id="rId1" Type="http://schemas.openxmlformats.org/officeDocument/2006/relationships/slideLayout" Target="../slideLayouts/slideLayout2.xml"/><Relationship Id="rId4" Type="http://schemas.openxmlformats.org/officeDocument/2006/relationships/hyperlink" Target="consultantplus://offline/ref=5197C46ECEF2D09D7829A74A3EA6AED71DCA16BAC9DC6F64BF7B4899EBA34C7503EF8413732307gDxEK"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908720"/>
            <a:ext cx="8458200" cy="2088232"/>
          </a:xfrm>
        </p:spPr>
        <p:txBody>
          <a:bodyPr>
            <a:noAutofit/>
          </a:bodyPr>
          <a:lstStyle/>
          <a:p>
            <a:pPr algn="ctr"/>
            <a:r>
              <a:rPr lang="ru-RU" sz="4000" b="1" dirty="0" smtClean="0">
                <a:latin typeface="Times New Roman" pitchFamily="18" charset="0"/>
                <a:cs typeface="Times New Roman" pitchFamily="18" charset="0"/>
              </a:rPr>
              <a:t>Защита прав работников в сфере заработной платы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1500" b="1" dirty="0" smtClean="0">
                <a:latin typeface="Times New Roman" pitchFamily="18" charset="0"/>
                <a:cs typeface="Times New Roman" pitchFamily="18" charset="0"/>
              </a:rPr>
              <a:t>10 апреля 2019 года</a:t>
            </a:r>
            <a:endParaRPr lang="ru-RU" sz="1500" dirty="0">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457200" y="3899938"/>
            <a:ext cx="5770984" cy="1752600"/>
          </a:xfrm>
        </p:spPr>
        <p:txBody>
          <a:bodyPr>
            <a:normAutofit lnSpcReduction="10000"/>
          </a:bodyPr>
          <a:lstStyle/>
          <a:p>
            <a:r>
              <a:rPr lang="ru-RU" dirty="0" err="1" smtClean="0"/>
              <a:t>Косаковская</a:t>
            </a:r>
            <a:r>
              <a:rPr lang="ru-RU" dirty="0" smtClean="0"/>
              <a:t> Елена Ивановна – заместитель руководителя Департамента социально-трудовых отношений и социального партнерства Аппарата ФНПР</a:t>
            </a:r>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a:t>
            </a:fld>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132856"/>
            <a:ext cx="8358246" cy="3888432"/>
          </a:xfrm>
        </p:spPr>
        <p:txBody>
          <a:bodyPr>
            <a:noAutofit/>
          </a:bodyPr>
          <a:lstStyle/>
          <a:p>
            <a:r>
              <a:rPr lang="ru-RU" sz="2000" dirty="0" smtClean="0"/>
              <a:t/>
            </a:r>
            <a:br>
              <a:rPr lang="ru-RU" sz="2000" dirty="0" smtClean="0"/>
            </a:br>
            <a:r>
              <a:rPr lang="ru-RU" sz="2000" dirty="0"/>
              <a:t/>
            </a:r>
            <a:br>
              <a:rPr lang="ru-RU" sz="2000" dirty="0"/>
            </a:br>
            <a:r>
              <a:rPr lang="ru-RU" sz="2000" dirty="0" smtClean="0"/>
              <a:t>	</a:t>
            </a:r>
            <a:br>
              <a:rPr lang="ru-RU" sz="2000" dirty="0" smtClean="0"/>
            </a:br>
            <a:r>
              <a:rPr lang="ru-RU" sz="2000" dirty="0" smtClean="0"/>
              <a:t/>
            </a:r>
            <a:br>
              <a:rPr lang="ru-RU" sz="2000" dirty="0" smtClean="0"/>
            </a:br>
            <a:r>
              <a:rPr lang="ru-RU" sz="2000" dirty="0"/>
              <a:t/>
            </a:r>
            <a:br>
              <a:rPr lang="ru-RU" sz="2000" dirty="0"/>
            </a:br>
            <a:r>
              <a:rPr lang="ru-RU" sz="3000" dirty="0"/>
              <a:t>Следовательно, </a:t>
            </a:r>
            <a:r>
              <a:rPr lang="ru-RU" sz="3000" dirty="0" smtClean="0"/>
              <a:t/>
            </a:r>
            <a:br>
              <a:rPr lang="ru-RU" sz="3000" dirty="0" smtClean="0"/>
            </a:br>
            <a:r>
              <a:rPr lang="ru-RU" sz="2700" dirty="0" smtClean="0"/>
              <a:t>1) степень сложности (ответственности) работы, </a:t>
            </a:r>
            <a:br>
              <a:rPr lang="ru-RU" sz="2700" dirty="0" smtClean="0"/>
            </a:br>
            <a:r>
              <a:rPr lang="ru-RU" sz="2700" dirty="0" smtClean="0"/>
              <a:t>2) количество работы,</a:t>
            </a:r>
            <a:br>
              <a:rPr lang="ru-RU" sz="2700" dirty="0" smtClean="0"/>
            </a:br>
            <a:r>
              <a:rPr lang="ru-RU" sz="2700" dirty="0" smtClean="0"/>
              <a:t>3) качество работы, </a:t>
            </a:r>
            <a:r>
              <a:rPr lang="ru-RU" sz="3000" dirty="0" smtClean="0"/>
              <a:t/>
            </a:r>
            <a:br>
              <a:rPr lang="ru-RU" sz="3000" dirty="0" smtClean="0"/>
            </a:br>
            <a:r>
              <a:rPr lang="ru-RU" sz="3000" dirty="0" smtClean="0"/>
              <a:t>которую способен выполнить работник</a:t>
            </a:r>
            <a:br>
              <a:rPr lang="ru-RU" sz="3000" dirty="0" smtClean="0"/>
            </a:br>
            <a:r>
              <a:rPr lang="ru-RU" sz="3000" dirty="0" smtClean="0">
                <a:solidFill>
                  <a:srgbClr val="FF0000"/>
                </a:solidFill>
              </a:rPr>
              <a:t>зависят от его</a:t>
            </a:r>
            <a:r>
              <a:rPr lang="ru-RU" sz="3000" u="sng" dirty="0" smtClean="0">
                <a:solidFill>
                  <a:srgbClr val="FF0000"/>
                </a:solidFill>
              </a:rPr>
              <a:t/>
            </a:r>
            <a:br>
              <a:rPr lang="ru-RU" sz="3000" u="sng" dirty="0" smtClean="0">
                <a:solidFill>
                  <a:srgbClr val="FF0000"/>
                </a:solidFill>
              </a:rPr>
            </a:br>
            <a:r>
              <a:rPr lang="ru-RU" sz="3000" u="sng" dirty="0" smtClean="0">
                <a:solidFill>
                  <a:srgbClr val="FF0000"/>
                </a:solidFill>
              </a:rPr>
              <a:t>4) квалификации </a:t>
            </a:r>
            <a:r>
              <a:rPr lang="ru-RU" sz="3000" u="sng" dirty="0" smtClean="0"/>
              <a:t>!</a:t>
            </a:r>
            <a:r>
              <a:rPr lang="ru-RU" sz="3000" dirty="0"/>
              <a:t/>
            </a:r>
            <a:br>
              <a:rPr lang="ru-RU" sz="3000" dirty="0"/>
            </a:br>
            <a:r>
              <a:rPr lang="ru-RU" sz="2000" dirty="0" smtClean="0"/>
              <a:t/>
            </a:r>
            <a:br>
              <a:rPr lang="ru-RU" sz="2000" dirty="0" smtClean="0"/>
            </a:br>
            <a:r>
              <a:rPr lang="ru-RU" sz="2000" dirty="0"/>
              <a:t/>
            </a:r>
            <a:br>
              <a:rPr lang="ru-RU" sz="2000" dirty="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10</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500" dirty="0" smtClean="0">
                <a:latin typeface="Arial Black" pitchFamily="34" charset="0"/>
              </a:rPr>
              <a:t>Факторы, от которых зависит </a:t>
            </a:r>
            <a:r>
              <a:rPr lang="ru-RU" sz="2800" dirty="0" smtClean="0">
                <a:latin typeface="Arial Black" pitchFamily="34" charset="0"/>
              </a:rPr>
              <a:t>вознаграждение за труд</a:t>
            </a:r>
          </a:p>
          <a:p>
            <a:pPr algn="ctr"/>
            <a:r>
              <a:rPr lang="ru-RU" sz="2000" dirty="0" smtClean="0">
                <a:latin typeface="Arial Black" pitchFamily="34" charset="0"/>
              </a:rPr>
              <a:t>(ст. 129 ТК РФ)</a:t>
            </a:r>
            <a:endParaRPr lang="ru-RU" sz="2000" dirty="0">
              <a:latin typeface="Arial Black" pitchFamily="34" charset="0"/>
            </a:endParaRPr>
          </a:p>
        </p:txBody>
      </p:sp>
    </p:spTree>
    <p:extLst>
      <p:ext uri="{BB962C8B-B14F-4D97-AF65-F5344CB8AC3E}">
        <p14:creationId xmlns:p14="http://schemas.microsoft.com/office/powerpoint/2010/main" val="3541216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000" dirty="0" smtClean="0"/>
              <a:t/>
            </a:r>
            <a:br>
              <a:rPr lang="ru-RU" sz="2000" dirty="0" smtClean="0"/>
            </a:br>
            <a:r>
              <a:rPr lang="ru-RU" sz="2000" dirty="0"/>
              <a:t/>
            </a:r>
            <a:br>
              <a:rPr lang="ru-RU" sz="2000" dirty="0"/>
            </a:br>
            <a:r>
              <a:rPr lang="ru-RU" sz="2000" dirty="0" smtClean="0"/>
              <a:t/>
            </a:r>
            <a:br>
              <a:rPr lang="ru-RU" sz="2000" dirty="0" smtClean="0"/>
            </a:br>
            <a:r>
              <a:rPr lang="ru-RU" sz="2000" u="sng" dirty="0" smtClean="0">
                <a:solidFill>
                  <a:srgbClr val="FF0000"/>
                </a:solidFill>
              </a:rPr>
              <a:t>Тарифная ставка</a:t>
            </a:r>
            <a:r>
              <a:rPr lang="ru-RU" sz="2000" dirty="0" smtClean="0">
                <a:solidFill>
                  <a:schemeClr val="tx1"/>
                </a:solidFill>
              </a:rPr>
              <a:t> – </a:t>
            </a:r>
            <a:r>
              <a:rPr lang="ru-RU" sz="2000" b="1" dirty="0" smtClean="0">
                <a:solidFill>
                  <a:schemeClr val="tx1"/>
                </a:solidFill>
              </a:rPr>
              <a:t>фиксированный размер оплаты труда </a:t>
            </a:r>
            <a:r>
              <a:rPr lang="ru-RU" sz="2000" dirty="0" smtClean="0">
                <a:solidFill>
                  <a:schemeClr val="tx1"/>
                </a:solidFill>
              </a:rPr>
              <a:t>работника </a:t>
            </a:r>
            <a:r>
              <a:rPr lang="ru-RU" sz="2000" b="1" dirty="0" smtClean="0">
                <a:solidFill>
                  <a:schemeClr val="tx1"/>
                </a:solidFill>
              </a:rPr>
              <a:t>за выполнение нормы труда </a:t>
            </a:r>
            <a:r>
              <a:rPr lang="ru-RU" sz="2000" dirty="0" smtClean="0">
                <a:solidFill>
                  <a:schemeClr val="tx1"/>
                </a:solidFill>
              </a:rPr>
              <a:t>определенной сложности (квалификации) </a:t>
            </a:r>
            <a:r>
              <a:rPr lang="ru-RU" sz="2000" b="1" dirty="0" smtClean="0">
                <a:solidFill>
                  <a:schemeClr val="tx1"/>
                </a:solidFill>
              </a:rPr>
              <a:t>за единицу времени </a:t>
            </a:r>
            <a:r>
              <a:rPr lang="ru-RU" sz="2000" dirty="0" smtClean="0">
                <a:solidFill>
                  <a:schemeClr val="tx1"/>
                </a:solidFill>
              </a:rPr>
              <a:t>без учета компенсационных, стимулирующих и социальных выплат.</a:t>
            </a:r>
            <a:br>
              <a:rPr lang="ru-RU" sz="2000" dirty="0" smtClean="0">
                <a:solidFill>
                  <a:schemeClr val="tx1"/>
                </a:solidFill>
              </a:rPr>
            </a:br>
            <a:r>
              <a:rPr lang="ru-RU" sz="2000" dirty="0">
                <a:solidFill>
                  <a:schemeClr val="tx1"/>
                </a:solidFill>
              </a:rPr>
              <a:t/>
            </a:r>
            <a:br>
              <a:rPr lang="ru-RU" sz="2000" dirty="0">
                <a:solidFill>
                  <a:schemeClr val="tx1"/>
                </a:solidFill>
              </a:rPr>
            </a:br>
            <a:r>
              <a:rPr lang="ru-RU" sz="2000" u="sng" dirty="0" smtClean="0">
                <a:solidFill>
                  <a:srgbClr val="FF0000"/>
                </a:solidFill>
              </a:rPr>
              <a:t>Оклад (должностной оклад)</a:t>
            </a:r>
            <a:r>
              <a:rPr lang="ru-RU" sz="2000" dirty="0" smtClean="0">
                <a:solidFill>
                  <a:schemeClr val="tx1"/>
                </a:solidFill>
              </a:rPr>
              <a:t> - </a:t>
            </a:r>
            <a:r>
              <a:rPr lang="ru-RU" sz="2000" b="1" dirty="0">
                <a:solidFill>
                  <a:schemeClr val="tx1"/>
                </a:solidFill>
              </a:rPr>
              <a:t>фиксированный размер оплаты труда работника за </a:t>
            </a:r>
            <a:r>
              <a:rPr lang="ru-RU" sz="2000" b="1" dirty="0" smtClean="0">
                <a:solidFill>
                  <a:schemeClr val="tx1"/>
                </a:solidFill>
              </a:rPr>
              <a:t>исполнение трудовых (должностных) </a:t>
            </a:r>
            <a:r>
              <a:rPr lang="ru-RU" sz="2000" dirty="0" smtClean="0">
                <a:solidFill>
                  <a:schemeClr val="tx1"/>
                </a:solidFill>
              </a:rPr>
              <a:t>обязанностей определенной сложности </a:t>
            </a:r>
            <a:r>
              <a:rPr lang="ru-RU" sz="2000" dirty="0">
                <a:solidFill>
                  <a:schemeClr val="tx1"/>
                </a:solidFill>
              </a:rPr>
              <a:t>за единицу времени без учета компенсационных, стимулирующих и социальных </a:t>
            </a:r>
            <a:r>
              <a:rPr lang="ru-RU" sz="2000" dirty="0" smtClean="0">
                <a:solidFill>
                  <a:schemeClr val="tx1"/>
                </a:solidFill>
              </a:rPr>
              <a:t>выплат.</a:t>
            </a:r>
            <a:r>
              <a:rPr lang="ru-RU" sz="2000" dirty="0"/>
              <a:t/>
            </a:r>
            <a:br>
              <a:rPr lang="ru-RU" sz="2000" dirty="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11</a:t>
            </a:fld>
            <a:endParaRPr lang="ru-RU"/>
          </a:p>
        </p:txBody>
      </p:sp>
      <p:sp>
        <p:nvSpPr>
          <p:cNvPr id="4" name="Скругленный прямоугольник 3"/>
          <p:cNvSpPr/>
          <p:nvPr/>
        </p:nvSpPr>
        <p:spPr>
          <a:xfrm>
            <a:off x="323528" y="260648"/>
            <a:ext cx="8496944" cy="23762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800" dirty="0" smtClean="0">
                <a:latin typeface="Arial Black" pitchFamily="34" charset="0"/>
              </a:rPr>
              <a:t>Тарифная ставка, </a:t>
            </a:r>
          </a:p>
          <a:p>
            <a:pPr algn="ctr"/>
            <a:r>
              <a:rPr lang="ru-RU" sz="2800" dirty="0" smtClean="0">
                <a:latin typeface="Arial Black" pitchFamily="34" charset="0"/>
              </a:rPr>
              <a:t>оклад (должностной оклад) – </a:t>
            </a:r>
          </a:p>
          <a:p>
            <a:pPr algn="ctr"/>
            <a:r>
              <a:rPr lang="ru-RU" sz="2800" dirty="0" smtClean="0">
                <a:latin typeface="Arial Black" pitchFamily="34" charset="0"/>
              </a:rPr>
              <a:t>виды </a:t>
            </a:r>
          </a:p>
          <a:p>
            <a:pPr algn="ctr"/>
            <a:r>
              <a:rPr lang="ru-RU" sz="2800" dirty="0" smtClean="0">
                <a:latin typeface="Arial Black" pitchFamily="34" charset="0"/>
              </a:rPr>
              <a:t>вознаграждения за труд</a:t>
            </a:r>
          </a:p>
          <a:p>
            <a:pPr algn="ctr"/>
            <a:endParaRPr lang="ru-RU" sz="1500" dirty="0" smtClean="0">
              <a:latin typeface="Arial Black" pitchFamily="34" charset="0"/>
            </a:endParaRPr>
          </a:p>
          <a:p>
            <a:pPr algn="ctr"/>
            <a:r>
              <a:rPr lang="ru-RU" sz="1700" dirty="0" smtClean="0">
                <a:latin typeface="Arial Black" pitchFamily="34" charset="0"/>
              </a:rPr>
              <a:t>(ч. 2 и ч.3 ст. 129 ТК РФ)</a:t>
            </a:r>
            <a:endParaRPr lang="ru-RU" sz="1700" dirty="0">
              <a:latin typeface="Arial Black" pitchFamily="34" charset="0"/>
            </a:endParaRPr>
          </a:p>
        </p:txBody>
      </p:sp>
    </p:spTree>
    <p:extLst>
      <p:ext uri="{BB962C8B-B14F-4D97-AF65-F5344CB8AC3E}">
        <p14:creationId xmlns:p14="http://schemas.microsoft.com/office/powerpoint/2010/main" val="2151600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pPr lvl="0">
              <a:spcBef>
                <a:spcPts val="600"/>
              </a:spcBef>
              <a:spcAft>
                <a:spcPts val="600"/>
              </a:spcAft>
            </a:pPr>
            <a:r>
              <a:rPr lang="ru-RU" sz="2000" dirty="0" smtClean="0"/>
              <a:t/>
            </a:r>
            <a:br>
              <a:rPr lang="ru-RU" sz="2000" dirty="0" smtClean="0"/>
            </a:br>
            <a:r>
              <a:rPr lang="ru-RU" sz="2000" dirty="0" smtClean="0"/>
              <a:t>Вознаграждение за труд:</a:t>
            </a:r>
            <a:br>
              <a:rPr lang="ru-RU" sz="2000" dirty="0" smtClean="0"/>
            </a:br>
            <a:r>
              <a:rPr lang="ru-RU" sz="2000" dirty="0" smtClean="0"/>
              <a:t>	1. Устанавливается </a:t>
            </a:r>
            <a:r>
              <a:rPr lang="ru-RU" sz="2000" u="sng" dirty="0"/>
              <a:t>непосредственно</a:t>
            </a:r>
            <a:r>
              <a:rPr lang="ru-RU" sz="2000" dirty="0"/>
              <a:t> </a:t>
            </a:r>
            <a:r>
              <a:rPr lang="ru-RU" sz="2000" u="sng" dirty="0"/>
              <a:t>за</a:t>
            </a:r>
            <a:r>
              <a:rPr lang="ru-RU" sz="2000" dirty="0"/>
              <a:t> выполняемую работником </a:t>
            </a:r>
            <a:r>
              <a:rPr lang="ru-RU" sz="2000" u="sng" dirty="0" smtClean="0"/>
              <a:t>РАБОТУ</a:t>
            </a:r>
            <a:r>
              <a:rPr lang="ru-RU" sz="2000" dirty="0" smtClean="0"/>
              <a:t>;</a:t>
            </a:r>
            <a:br>
              <a:rPr lang="ru-RU" sz="2000" dirty="0" smtClean="0"/>
            </a:br>
            <a:r>
              <a:rPr lang="ru-RU" sz="2000" dirty="0" smtClean="0"/>
              <a:t>	2. Зависит </a:t>
            </a:r>
            <a:r>
              <a:rPr lang="ru-RU" sz="2000" dirty="0"/>
              <a:t>от </a:t>
            </a:r>
            <a:r>
              <a:rPr lang="ru-RU" sz="2000" dirty="0">
                <a:solidFill>
                  <a:srgbClr val="FF0000"/>
                </a:solidFill>
              </a:rPr>
              <a:t>четырёх факторов</a:t>
            </a:r>
            <a:r>
              <a:rPr lang="ru-RU" sz="2000" dirty="0"/>
              <a:t>, имеющих </a:t>
            </a:r>
            <a:r>
              <a:rPr lang="ru-RU" sz="2000" u="sng" dirty="0"/>
              <a:t>непосредственное отношение к труду</a:t>
            </a:r>
            <a:r>
              <a:rPr lang="ru-RU" sz="2000" dirty="0"/>
              <a:t>, – квалификации работника, сложности, количества, качества РАБОТЫ</a:t>
            </a:r>
            <a:r>
              <a:rPr lang="ru-RU" sz="2000" dirty="0" smtClean="0"/>
              <a:t>;</a:t>
            </a:r>
            <a:r>
              <a:rPr lang="ru-RU" sz="2000" dirty="0"/>
              <a:t/>
            </a:r>
            <a:br>
              <a:rPr lang="ru-RU" sz="2000" dirty="0"/>
            </a:br>
            <a:r>
              <a:rPr lang="ru-RU" sz="2000" dirty="0" smtClean="0"/>
              <a:t>	3. </a:t>
            </a:r>
            <a:r>
              <a:rPr lang="ru-RU" sz="2000" u="sng" dirty="0" smtClean="0"/>
              <a:t>Является </a:t>
            </a:r>
            <a:r>
              <a:rPr lang="ru-RU" sz="2000" u="sng" dirty="0"/>
              <a:t>фиксированным размером оплаты ТРУДА</a:t>
            </a:r>
            <a:r>
              <a:rPr lang="ru-RU" sz="2000" dirty="0"/>
              <a:t> в виде оклада, должностного оклада, тарифной ставки</a:t>
            </a:r>
            <a:r>
              <a:rPr lang="ru-RU" sz="2000" dirty="0" smtClean="0"/>
              <a:t>;</a:t>
            </a:r>
            <a:r>
              <a:rPr lang="ru-RU" sz="2000" dirty="0"/>
              <a:t/>
            </a:r>
            <a:br>
              <a:rPr lang="ru-RU" sz="2000" dirty="0"/>
            </a:br>
            <a:r>
              <a:rPr lang="ru-RU" sz="2000" dirty="0" smtClean="0"/>
              <a:t>	4. </a:t>
            </a:r>
            <a:r>
              <a:rPr lang="ru-RU" sz="2000" u="sng" dirty="0" smtClean="0"/>
              <a:t>Должно </a:t>
            </a:r>
            <a:r>
              <a:rPr lang="ru-RU" sz="2000" u="sng" dirty="0"/>
              <a:t>увеличиваться</a:t>
            </a:r>
            <a:r>
              <a:rPr lang="ru-RU" sz="2000" dirty="0"/>
              <a:t> в размере по мере </a:t>
            </a:r>
            <a:r>
              <a:rPr lang="ru-RU" sz="2000" u="sng" dirty="0"/>
              <a:t>повышения уровня квалификации</a:t>
            </a:r>
            <a:r>
              <a:rPr lang="ru-RU" sz="2000" dirty="0"/>
              <a:t> работника, а также </a:t>
            </a:r>
            <a:r>
              <a:rPr lang="ru-RU" sz="2000" u="sng" dirty="0"/>
              <a:t>роста сложности, количества и качества работы. </a:t>
            </a:r>
            <a:r>
              <a:rPr lang="ru-RU" sz="2000" u="sng" dirty="0" smtClean="0"/>
              <a:t/>
            </a:r>
            <a:br>
              <a:rPr lang="ru-RU" sz="2000" u="sng" dirty="0" smtClean="0"/>
            </a:br>
            <a:r>
              <a:rPr lang="ru-RU" sz="2000" dirty="0" smtClean="0"/>
              <a:t>	</a:t>
            </a:r>
            <a:r>
              <a:rPr lang="ru-RU" sz="2000" dirty="0"/>
              <a:t/>
            </a:r>
            <a:br>
              <a:rPr lang="ru-RU" sz="2000" dirty="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12</a:t>
            </a:fld>
            <a:endParaRPr lang="ru-RU"/>
          </a:p>
        </p:txBody>
      </p:sp>
      <p:sp>
        <p:nvSpPr>
          <p:cNvPr id="4" name="Скругленный прямоугольник 3"/>
          <p:cNvSpPr/>
          <p:nvPr/>
        </p:nvSpPr>
        <p:spPr>
          <a:xfrm>
            <a:off x="323528" y="260648"/>
            <a:ext cx="8496944" cy="115212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2800" dirty="0" smtClean="0">
                <a:latin typeface="Arial Black" pitchFamily="34" charset="0"/>
              </a:rPr>
              <a:t>Выводы по вознаграждению за труд</a:t>
            </a:r>
            <a:endParaRPr lang="ru-RU" sz="2000" dirty="0">
              <a:latin typeface="Arial Black" pitchFamily="34" charset="0"/>
            </a:endParaRPr>
          </a:p>
        </p:txBody>
      </p:sp>
    </p:spTree>
    <p:extLst>
      <p:ext uri="{BB962C8B-B14F-4D97-AF65-F5344CB8AC3E}">
        <p14:creationId xmlns:p14="http://schemas.microsoft.com/office/powerpoint/2010/main" val="91694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916832"/>
            <a:ext cx="8568952" cy="4680520"/>
          </a:xfrm>
        </p:spPr>
        <p:txBody>
          <a:bodyPr>
            <a:noAutofit/>
          </a:bodyPr>
          <a:lstStyle/>
          <a:p>
            <a:r>
              <a:rPr lang="ru-RU" sz="1800" dirty="0" smtClean="0"/>
              <a:t>	Компенсационными  </a:t>
            </a:r>
            <a:r>
              <a:rPr lang="ru-RU" sz="1800" dirty="0"/>
              <a:t>выплатами являются доплаты и надбавки компенсационного характера, </a:t>
            </a:r>
            <a:r>
              <a:rPr lang="ru-RU" sz="1800" u="sng" dirty="0"/>
              <a:t>в том числе за работу в условиях, отклоняющихся от нормальных</a:t>
            </a:r>
            <a:r>
              <a:rPr lang="ru-RU" sz="1800" dirty="0"/>
              <a:t>, работу в особых климатических условиях и на территориях, подвергшихся радиоактивному загрязнению, и иные выплаты компенсационного </a:t>
            </a:r>
            <a:r>
              <a:rPr lang="ru-RU" sz="1800" dirty="0" smtClean="0"/>
              <a:t>характера.</a:t>
            </a:r>
            <a:br>
              <a:rPr lang="ru-RU" sz="1800" dirty="0" smtClean="0"/>
            </a:br>
            <a:r>
              <a:rPr lang="ru-RU" sz="1800" dirty="0" smtClean="0"/>
              <a:t/>
            </a:r>
            <a:br>
              <a:rPr lang="ru-RU" sz="1800" dirty="0" smtClean="0"/>
            </a:br>
            <a:r>
              <a:rPr lang="ru-RU" sz="1800" dirty="0" smtClean="0"/>
              <a:t>	Основаниями </a:t>
            </a:r>
            <a:r>
              <a:rPr lang="ru-RU" sz="1800" dirty="0"/>
              <a:t>для установления </a:t>
            </a:r>
            <a:r>
              <a:rPr lang="ru-RU" sz="1800" u="sng" dirty="0"/>
              <a:t>второй составной части</a:t>
            </a:r>
            <a:r>
              <a:rPr lang="ru-RU" sz="1800" dirty="0"/>
              <a:t> заработной платы – компенсационных выплат – </a:t>
            </a:r>
            <a:r>
              <a:rPr lang="ru-RU" sz="1800" u="sng" dirty="0"/>
              <a:t>являются </a:t>
            </a:r>
            <a:r>
              <a:rPr lang="ru-RU" sz="1800" b="1" u="sng" dirty="0"/>
              <a:t>условия</a:t>
            </a:r>
            <a:r>
              <a:rPr lang="ru-RU" sz="1800" dirty="0"/>
              <a:t>, в которых работником выполняется работа. В частности, </a:t>
            </a:r>
            <a:r>
              <a:rPr lang="ru-RU" sz="1800" u="sng" dirty="0"/>
              <a:t>климатические условия, радиационное загрязнение территорий, а также работа в ночное время, выполнение сверхурочных работ</a:t>
            </a:r>
            <a:r>
              <a:rPr lang="ru-RU" sz="1800" dirty="0"/>
              <a:t> и другие условия</a:t>
            </a:r>
            <a:br>
              <a:rPr lang="ru-RU" sz="1800" dirty="0"/>
            </a:br>
            <a:endParaRPr lang="ru-RU" sz="18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13</a:t>
            </a:fld>
            <a:endParaRPr lang="ru-RU"/>
          </a:p>
        </p:txBody>
      </p:sp>
      <p:sp>
        <p:nvSpPr>
          <p:cNvPr id="4" name="Скругленный прямоугольник 3"/>
          <p:cNvSpPr/>
          <p:nvPr/>
        </p:nvSpPr>
        <p:spPr>
          <a:xfrm>
            <a:off x="755576" y="260648"/>
            <a:ext cx="7704856" cy="12961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sz="2400" dirty="0" smtClean="0">
                <a:latin typeface="Arial Black" pitchFamily="34" charset="0"/>
              </a:rPr>
              <a:t>Вторая составная часть заработной платы – компенсационные выплаты</a:t>
            </a:r>
          </a:p>
          <a:p>
            <a:pPr algn="ctr"/>
            <a:endParaRPr lang="ru-RU" sz="1000" dirty="0" smtClean="0">
              <a:latin typeface="Arial Black" pitchFamily="34" charset="0"/>
            </a:endParaRPr>
          </a:p>
          <a:p>
            <a:pPr algn="ctr"/>
            <a:r>
              <a:rPr lang="ru-RU" dirty="0" smtClean="0">
                <a:latin typeface="Arial Black" pitchFamily="34" charset="0"/>
              </a:rPr>
              <a:t>(ст. 129 ТК РФ)</a:t>
            </a:r>
            <a:endParaRPr lang="ru-RU" dirty="0">
              <a:latin typeface="Arial Black" pitchFamily="34" charset="0"/>
            </a:endParaRPr>
          </a:p>
        </p:txBody>
      </p:sp>
    </p:spTree>
    <p:extLst>
      <p:ext uri="{BB962C8B-B14F-4D97-AF65-F5344CB8AC3E}">
        <p14:creationId xmlns:p14="http://schemas.microsoft.com/office/powerpoint/2010/main" val="20208747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916832"/>
            <a:ext cx="8568952" cy="4680520"/>
          </a:xfrm>
        </p:spPr>
        <p:txBody>
          <a:bodyPr>
            <a:noAutofit/>
          </a:bodyPr>
          <a:lstStyle/>
          <a:p>
            <a:r>
              <a:rPr lang="ru-RU" sz="1800" dirty="0" smtClean="0"/>
              <a:t>	</a:t>
            </a:r>
            <a:r>
              <a:rPr lang="ru-RU" sz="1800" dirty="0"/>
              <a:t>В ст. 146 и ст. 149 ТК РФ установлены следующие основания повышенной оплаты труда за особые условия работы:</a:t>
            </a:r>
            <a:br>
              <a:rPr lang="ru-RU" sz="1800" dirty="0"/>
            </a:br>
            <a:r>
              <a:rPr lang="ru-RU" sz="1800" dirty="0" smtClean="0"/>
              <a:t>	- </a:t>
            </a:r>
            <a:r>
              <a:rPr lang="ru-RU" sz="1800" dirty="0"/>
              <a:t>оплата труда работников, занятых на работах с вредными и (или) опасными условиями труда;</a:t>
            </a:r>
            <a:br>
              <a:rPr lang="ru-RU" sz="1800" dirty="0"/>
            </a:br>
            <a:r>
              <a:rPr lang="ru-RU" sz="1800" dirty="0" smtClean="0"/>
              <a:t>	- </a:t>
            </a:r>
            <a:r>
              <a:rPr lang="ru-RU" sz="1800" dirty="0"/>
              <a:t>оплата труда работников, занятых на работах в местностях с особыми климатическими условиями;</a:t>
            </a:r>
            <a:br>
              <a:rPr lang="ru-RU" sz="1800" dirty="0"/>
            </a:br>
            <a:r>
              <a:rPr lang="ru-RU" sz="1800" dirty="0" smtClean="0"/>
              <a:t>	- </a:t>
            </a:r>
            <a:r>
              <a:rPr lang="ru-RU" sz="1800" dirty="0"/>
              <a:t>оплата труда в других случаях, отклоняющихся от нормальных.</a:t>
            </a:r>
            <a:br>
              <a:rPr lang="ru-RU" sz="1800" dirty="0"/>
            </a:br>
            <a:r>
              <a:rPr lang="ru-RU" sz="1800" dirty="0"/>
              <a:t/>
            </a:r>
            <a:br>
              <a:rPr lang="ru-RU" sz="1800" dirty="0"/>
            </a:br>
            <a:endParaRPr lang="ru-RU" sz="18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14</a:t>
            </a:fld>
            <a:endParaRPr lang="ru-RU"/>
          </a:p>
        </p:txBody>
      </p:sp>
      <p:sp>
        <p:nvSpPr>
          <p:cNvPr id="4" name="Скругленный прямоугольник 3"/>
          <p:cNvSpPr/>
          <p:nvPr/>
        </p:nvSpPr>
        <p:spPr>
          <a:xfrm>
            <a:off x="755576" y="260648"/>
            <a:ext cx="7704856" cy="12961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sz="2400" dirty="0" smtClean="0">
                <a:latin typeface="Arial Black" pitchFamily="34" charset="0"/>
              </a:rPr>
              <a:t>Вторая составная часть заработной платы – компенсационные выплаты</a:t>
            </a:r>
          </a:p>
          <a:p>
            <a:pPr algn="ctr"/>
            <a:endParaRPr lang="ru-RU" sz="1000" dirty="0" smtClean="0">
              <a:latin typeface="Arial Black" pitchFamily="34" charset="0"/>
            </a:endParaRPr>
          </a:p>
        </p:txBody>
      </p:sp>
    </p:spTree>
    <p:extLst>
      <p:ext uri="{BB962C8B-B14F-4D97-AF65-F5344CB8AC3E}">
        <p14:creationId xmlns:p14="http://schemas.microsoft.com/office/powerpoint/2010/main" val="280087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916832"/>
            <a:ext cx="8568952" cy="4680520"/>
          </a:xfrm>
        </p:spPr>
        <p:txBody>
          <a:bodyPr>
            <a:noAutofit/>
          </a:bodyPr>
          <a:lstStyle/>
          <a:p>
            <a:r>
              <a:rPr lang="ru-RU" sz="1800" dirty="0" smtClean="0"/>
              <a:t>	</a:t>
            </a:r>
            <a:r>
              <a:rPr lang="ru-RU" sz="1800" dirty="0"/>
              <a:t>В соответствии со ст. 148 ТК РФ оплата труда на работах в местностях с особыми климатическими условиями производится в порядке и размерах не ниже установленных трудовым законодательством и иными нормативными правовыми актами, содержащими нормы трудового права.</a:t>
            </a:r>
            <a:br>
              <a:rPr lang="ru-RU" sz="1800" dirty="0"/>
            </a:br>
            <a:r>
              <a:rPr lang="ru-RU" sz="1800" dirty="0"/>
              <a:t>	</a:t>
            </a:r>
            <a:r>
              <a:rPr lang="ru-RU" sz="1800" u="sng" dirty="0">
                <a:solidFill>
                  <a:srgbClr val="FF0000"/>
                </a:solidFill>
              </a:rPr>
              <a:t>В первую очередь, к территориям с особыми климатическими условиями относятся районы Крайнего Севера и приравненные к ним местности. </a:t>
            </a:r>
            <a:r>
              <a:rPr lang="ru-RU" sz="1800" u="sng" dirty="0" smtClean="0">
                <a:solidFill>
                  <a:srgbClr val="FF0000"/>
                </a:solidFill>
              </a:rPr>
              <a:t/>
            </a:r>
            <a:br>
              <a:rPr lang="ru-RU" sz="1800" u="sng" dirty="0" smtClean="0">
                <a:solidFill>
                  <a:srgbClr val="FF0000"/>
                </a:solidFill>
              </a:rPr>
            </a:br>
            <a:r>
              <a:rPr lang="ru-RU" sz="1800" dirty="0"/>
              <a:t/>
            </a:r>
            <a:br>
              <a:rPr lang="ru-RU" sz="1800" dirty="0"/>
            </a:br>
            <a:r>
              <a:rPr lang="ru-RU" sz="1800" dirty="0" smtClean="0"/>
              <a:t>	</a:t>
            </a:r>
            <a:endParaRPr lang="ru-RU" sz="18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15</a:t>
            </a:fld>
            <a:endParaRPr lang="ru-RU"/>
          </a:p>
        </p:txBody>
      </p:sp>
      <p:sp>
        <p:nvSpPr>
          <p:cNvPr id="4" name="Скругленный прямоугольник 3"/>
          <p:cNvSpPr/>
          <p:nvPr/>
        </p:nvSpPr>
        <p:spPr>
          <a:xfrm>
            <a:off x="755576" y="260648"/>
            <a:ext cx="7704856" cy="12961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sz="2400" i="1" u="sng" dirty="0">
                <a:latin typeface="Arial Black" pitchFamily="34" charset="0"/>
              </a:rPr>
              <a:t>Оплата труда на работах в местностях с особыми климатическими условиями</a:t>
            </a:r>
            <a:endParaRPr lang="ru-RU" sz="2400" dirty="0">
              <a:latin typeface="Arial Black" pitchFamily="34" charset="0"/>
            </a:endParaRPr>
          </a:p>
          <a:p>
            <a:pPr algn="ctr"/>
            <a:endParaRPr lang="ru-RU" sz="1000" dirty="0" smtClean="0">
              <a:latin typeface="Arial Black" pitchFamily="34" charset="0"/>
            </a:endParaRPr>
          </a:p>
        </p:txBody>
      </p:sp>
    </p:spTree>
    <p:extLst>
      <p:ext uri="{BB962C8B-B14F-4D97-AF65-F5344CB8AC3E}">
        <p14:creationId xmlns:p14="http://schemas.microsoft.com/office/powerpoint/2010/main" val="2180836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916832"/>
            <a:ext cx="8568952" cy="4680520"/>
          </a:xfrm>
        </p:spPr>
        <p:txBody>
          <a:bodyPr>
            <a:noAutofit/>
          </a:bodyPr>
          <a:lstStyle/>
          <a:p>
            <a:r>
              <a:rPr lang="ru-RU" sz="1800" dirty="0" smtClean="0"/>
              <a:t>	</a:t>
            </a:r>
            <a:r>
              <a:rPr lang="ru-RU" sz="1800" dirty="0"/>
              <a:t>На основании ст. 315 ТК РФ оплата труда в районах Крайнего Севера и приравненных к ним местностях осуществляется </a:t>
            </a:r>
            <a:r>
              <a:rPr lang="ru-RU" sz="1800" u="sng" dirty="0"/>
              <a:t>с применением районных коэффициентов и процентных надбавок к заработной плате</a:t>
            </a:r>
            <a:r>
              <a:rPr lang="ru-RU" sz="1800" dirty="0" smtClean="0"/>
              <a:t>.</a:t>
            </a:r>
            <a:br>
              <a:rPr lang="ru-RU" sz="1800" dirty="0" smtClean="0"/>
            </a:br>
            <a:r>
              <a:rPr lang="ru-RU" sz="1800" dirty="0"/>
              <a:t/>
            </a:r>
            <a:br>
              <a:rPr lang="ru-RU" sz="1800" dirty="0"/>
            </a:br>
            <a:r>
              <a:rPr lang="ru-RU" sz="1800" dirty="0"/>
              <a:t>	Размер районного коэффициента и процентной надбавки к заработной плате, а также порядок их применения для расчёта заработной платы работников организаций, расположенных в районах Крайнего Севера и приравненных к ним местностях, устанавливаются Правительством Российской Федерации (ст. 316, ст. 317 ТК РФ</a:t>
            </a:r>
            <a:r>
              <a:rPr lang="ru-RU" sz="1800" dirty="0" smtClean="0"/>
              <a:t>).</a:t>
            </a:r>
            <a:br>
              <a:rPr lang="ru-RU" sz="1800" dirty="0" smtClean="0"/>
            </a:br>
            <a:r>
              <a:rPr lang="ru-RU" sz="1800" dirty="0"/>
              <a:t/>
            </a:r>
            <a:br>
              <a:rPr lang="ru-RU" sz="1800" dirty="0"/>
            </a:br>
            <a:r>
              <a:rPr lang="ru-RU" sz="1800" dirty="0" smtClean="0"/>
              <a:t>	</a:t>
            </a:r>
            <a:r>
              <a:rPr lang="ru-RU" sz="1800" dirty="0" smtClean="0">
                <a:solidFill>
                  <a:srgbClr val="FF0000"/>
                </a:solidFill>
              </a:rPr>
              <a:t>Размеры </a:t>
            </a:r>
            <a:r>
              <a:rPr lang="ru-RU" sz="1800" dirty="0">
                <a:solidFill>
                  <a:srgbClr val="FF0000"/>
                </a:solidFill>
              </a:rPr>
              <a:t>районных коэффициентов к заработной плате колеблются в зависимости от территории от 1,1 до 2,0. Процентные надбавки устанавливаются в размере не ниже 10</a:t>
            </a:r>
            <a:r>
              <a:rPr lang="ru-RU" sz="1800" dirty="0" smtClean="0">
                <a:solidFill>
                  <a:srgbClr val="FF0000"/>
                </a:solidFill>
              </a:rPr>
              <a:t>% (до 100%)  </a:t>
            </a:r>
            <a:r>
              <a:rPr lang="ru-RU" sz="1800" dirty="0">
                <a:solidFill>
                  <a:srgbClr val="FF0000"/>
                </a:solidFill>
              </a:rPr>
              <a:t>и </a:t>
            </a:r>
            <a:r>
              <a:rPr lang="ru-RU" sz="1800" b="1" u="sng" dirty="0">
                <a:solidFill>
                  <a:srgbClr val="FF0000"/>
                </a:solidFill>
              </a:rPr>
              <a:t>повышаются по мере увеличения стажа работы</a:t>
            </a:r>
            <a:r>
              <a:rPr lang="ru-RU" sz="1800" dirty="0">
                <a:solidFill>
                  <a:srgbClr val="FF0000"/>
                </a:solidFill>
              </a:rPr>
              <a:t> работников в соответствующих климатических условиях.</a:t>
            </a:r>
            <a:br>
              <a:rPr lang="ru-RU" sz="1800" dirty="0">
                <a:solidFill>
                  <a:srgbClr val="FF0000"/>
                </a:solidFill>
              </a:rPr>
            </a:br>
            <a:endParaRPr lang="ru-RU" sz="1800" dirty="0">
              <a:solidFill>
                <a:srgbClr val="FF0000"/>
              </a:solidFill>
            </a:endParaRPr>
          </a:p>
        </p:txBody>
      </p:sp>
      <p:sp>
        <p:nvSpPr>
          <p:cNvPr id="17" name="Номер слайда 16"/>
          <p:cNvSpPr>
            <a:spLocks noGrp="1"/>
          </p:cNvSpPr>
          <p:nvPr>
            <p:ph type="sldNum" sz="quarter" idx="12"/>
          </p:nvPr>
        </p:nvSpPr>
        <p:spPr/>
        <p:txBody>
          <a:bodyPr/>
          <a:lstStyle/>
          <a:p>
            <a:fld id="{725C68B6-61C2-468F-89AB-4B9F7531AA68}" type="slidenum">
              <a:rPr lang="ru-RU" smtClean="0"/>
              <a:pPr/>
              <a:t>16</a:t>
            </a:fld>
            <a:endParaRPr lang="ru-RU"/>
          </a:p>
        </p:txBody>
      </p:sp>
      <p:sp>
        <p:nvSpPr>
          <p:cNvPr id="4" name="Скругленный прямоугольник 3"/>
          <p:cNvSpPr/>
          <p:nvPr/>
        </p:nvSpPr>
        <p:spPr>
          <a:xfrm>
            <a:off x="755576" y="260648"/>
            <a:ext cx="7704856" cy="12961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sz="2400" i="1" u="sng" dirty="0">
                <a:latin typeface="Arial Black" pitchFamily="34" charset="0"/>
              </a:rPr>
              <a:t>Оплата труда на работах в местностях с особыми климатическими условиями</a:t>
            </a:r>
            <a:endParaRPr lang="ru-RU" sz="2400" dirty="0">
              <a:latin typeface="Arial Black" pitchFamily="34" charset="0"/>
            </a:endParaRPr>
          </a:p>
          <a:p>
            <a:pPr algn="ctr"/>
            <a:endParaRPr lang="ru-RU" sz="1000" dirty="0" smtClean="0">
              <a:latin typeface="Arial Black" pitchFamily="34" charset="0"/>
            </a:endParaRPr>
          </a:p>
        </p:txBody>
      </p:sp>
    </p:spTree>
    <p:extLst>
      <p:ext uri="{BB962C8B-B14F-4D97-AF65-F5344CB8AC3E}">
        <p14:creationId xmlns:p14="http://schemas.microsoft.com/office/powerpoint/2010/main" val="18169954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700808"/>
            <a:ext cx="8568952" cy="4896544"/>
          </a:xfrm>
        </p:spPr>
        <p:txBody>
          <a:bodyPr>
            <a:noAutofit/>
          </a:bodyPr>
          <a:lstStyle/>
          <a:p>
            <a:r>
              <a:rPr lang="ru-RU" sz="1800" dirty="0" smtClean="0"/>
              <a:t>	</a:t>
            </a:r>
            <a:br>
              <a:rPr lang="ru-RU" sz="1800" dirty="0" smtClean="0"/>
            </a:br>
            <a:r>
              <a:rPr lang="ru-RU" sz="1700" dirty="0" smtClean="0"/>
              <a:t>Признать взаимосвязанные </a:t>
            </a:r>
            <a:r>
              <a:rPr lang="ru-RU" sz="1700" dirty="0" smtClean="0">
                <a:solidFill>
                  <a:srgbClr val="FF0000"/>
                </a:solidFill>
              </a:rPr>
              <a:t>положения</a:t>
            </a:r>
            <a:r>
              <a:rPr lang="ru-RU" sz="1700" dirty="0" smtClean="0"/>
              <a:t> </a:t>
            </a:r>
            <a:r>
              <a:rPr lang="ru-RU" sz="1700" dirty="0" smtClean="0">
                <a:hlinkClick r:id="rId2"/>
              </a:rPr>
              <a:t>статей 129</a:t>
            </a:r>
            <a:r>
              <a:rPr lang="ru-RU" sz="1700" dirty="0" smtClean="0"/>
              <a:t>, </a:t>
            </a:r>
            <a:r>
              <a:rPr lang="ru-RU" sz="1700" dirty="0" smtClean="0">
                <a:hlinkClick r:id="rId3"/>
              </a:rPr>
              <a:t>133</a:t>
            </a:r>
            <a:r>
              <a:rPr lang="ru-RU" sz="1700" dirty="0" smtClean="0"/>
              <a:t>, </a:t>
            </a:r>
            <a:r>
              <a:rPr lang="ru-RU" sz="1700" dirty="0" smtClean="0">
                <a:hlinkClick r:id="rId4"/>
              </a:rPr>
              <a:t>133.1</a:t>
            </a:r>
            <a:r>
              <a:rPr lang="ru-RU" sz="1700" dirty="0" smtClean="0"/>
              <a:t> Трудового кодекса Российской Федерации не противоречащими Конституции Российской Федерации, поскольку по своему конституционно-правовому смыслу в системе действующего правового регулирования </a:t>
            </a:r>
            <a:r>
              <a:rPr lang="ru-RU" sz="1700" dirty="0" smtClean="0">
                <a:solidFill>
                  <a:schemeClr val="tx1"/>
                </a:solidFill>
              </a:rPr>
              <a:t>они</a:t>
            </a:r>
            <a:r>
              <a:rPr lang="ru-RU" sz="1700" b="1" dirty="0" smtClean="0">
                <a:solidFill>
                  <a:srgbClr val="FF0000"/>
                </a:solidFill>
              </a:rPr>
              <a:t> не предполагают включения в состав минимального размера оплаты труда </a:t>
            </a:r>
            <a:r>
              <a:rPr lang="ru-RU" sz="1700" b="1" u="sng" dirty="0" smtClean="0">
                <a:solidFill>
                  <a:srgbClr val="FF0000"/>
                </a:solidFill>
              </a:rPr>
              <a:t>(минимальной заработной платы в субъекте Российской Федерации)</a:t>
            </a:r>
            <a:r>
              <a:rPr lang="ru-RU" sz="1700" b="1" dirty="0" smtClean="0">
                <a:solidFill>
                  <a:srgbClr val="FF0000"/>
                </a:solidFill>
              </a:rPr>
              <a:t> районных коэффициентов (</a:t>
            </a:r>
            <a:r>
              <a:rPr lang="ru-RU" sz="1700" b="1" dirty="0" err="1" smtClean="0">
                <a:solidFill>
                  <a:srgbClr val="FF0000"/>
                </a:solidFill>
              </a:rPr>
              <a:t>коэффициентов</a:t>
            </a:r>
            <a:r>
              <a:rPr lang="ru-RU" sz="1700" b="1" dirty="0" smtClean="0">
                <a:solidFill>
                  <a:srgbClr val="FF0000"/>
                </a:solidFill>
              </a:rPr>
              <a:t>) и процентных надбавок, начисляемых в связи с работой в местностях с особыми климатическими условиями</a:t>
            </a:r>
            <a:r>
              <a:rPr lang="ru-RU" sz="1700" dirty="0" smtClean="0"/>
              <a:t>, в том числе в районах Крайнего Севера и приравненных к ним местностях.</a:t>
            </a:r>
            <a:br>
              <a:rPr lang="ru-RU" sz="1700" dirty="0" smtClean="0"/>
            </a:br>
            <a:r>
              <a:rPr lang="ru-RU" sz="1700" dirty="0" smtClean="0"/>
              <a:t>	</a:t>
            </a:r>
            <a:br>
              <a:rPr lang="ru-RU" sz="1700" dirty="0" smtClean="0"/>
            </a:br>
            <a:r>
              <a:rPr lang="ru-RU" sz="1700" dirty="0" smtClean="0"/>
              <a:t>Федеральный законодатель правомочен при совершенствовании законодательства в сфере оплаты труда, в том числе </a:t>
            </a:r>
            <a:r>
              <a:rPr lang="ru-RU" sz="1700" b="1" dirty="0" smtClean="0">
                <a:solidFill>
                  <a:srgbClr val="FF0000"/>
                </a:solidFill>
              </a:rPr>
              <a:t>на основе выраженных в настоящем Постановлении правовых позиций Конституционного Суда Российской Федерации, учесть сложившуюся в системе социального партнерства практику определения тарифной ставки (оклада) первого разряда не ниже величины минимального размера оплаты труда, установленного федеральным законом</a:t>
            </a:r>
            <a:r>
              <a:rPr lang="ru-RU" sz="1700" dirty="0" smtClean="0"/>
              <a:t>.</a:t>
            </a:r>
            <a:r>
              <a:rPr lang="ru-RU" sz="1800" dirty="0" smtClean="0"/>
              <a:t/>
            </a:r>
            <a:br>
              <a:rPr lang="ru-RU" sz="1800" dirty="0" smtClean="0"/>
            </a:br>
            <a:r>
              <a:rPr lang="ru-RU" sz="1800" dirty="0">
                <a:solidFill>
                  <a:srgbClr val="FF0000"/>
                </a:solidFill>
              </a:rPr>
              <a:t/>
            </a:r>
            <a:br>
              <a:rPr lang="ru-RU" sz="1800" dirty="0">
                <a:solidFill>
                  <a:srgbClr val="FF0000"/>
                </a:solidFill>
              </a:rPr>
            </a:br>
            <a:endParaRPr lang="ru-RU" sz="1800" dirty="0">
              <a:solidFill>
                <a:srgbClr val="FF0000"/>
              </a:solidFill>
            </a:endParaRPr>
          </a:p>
        </p:txBody>
      </p:sp>
      <p:sp>
        <p:nvSpPr>
          <p:cNvPr id="17" name="Номер слайда 16"/>
          <p:cNvSpPr>
            <a:spLocks noGrp="1"/>
          </p:cNvSpPr>
          <p:nvPr>
            <p:ph type="sldNum" sz="quarter" idx="12"/>
          </p:nvPr>
        </p:nvSpPr>
        <p:spPr/>
        <p:txBody>
          <a:bodyPr/>
          <a:lstStyle/>
          <a:p>
            <a:fld id="{725C68B6-61C2-468F-89AB-4B9F7531AA68}" type="slidenum">
              <a:rPr lang="ru-RU" smtClean="0"/>
              <a:pPr/>
              <a:t>17</a:t>
            </a:fld>
            <a:endParaRPr lang="ru-RU"/>
          </a:p>
        </p:txBody>
      </p:sp>
      <p:sp>
        <p:nvSpPr>
          <p:cNvPr id="4" name="Скругленный прямоугольник 3"/>
          <p:cNvSpPr/>
          <p:nvPr/>
        </p:nvSpPr>
        <p:spPr>
          <a:xfrm>
            <a:off x="755576" y="260648"/>
            <a:ext cx="7704856" cy="12961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sz="2400" i="1" u="sng" dirty="0" smtClean="0">
                <a:latin typeface="Arial Black" pitchFamily="34" charset="0"/>
              </a:rPr>
              <a:t>Постановление Конституционного Суда РФ от 07.12.2017 № 38-П</a:t>
            </a:r>
            <a:endParaRPr lang="ru-RU" sz="2400" dirty="0">
              <a:latin typeface="Arial Black" pitchFamily="34" charset="0"/>
            </a:endParaRPr>
          </a:p>
          <a:p>
            <a:pPr algn="ctr"/>
            <a:endParaRPr lang="ru-RU" sz="1000" dirty="0" smtClean="0">
              <a:latin typeface="Arial Black" pitchFamily="34" charset="0"/>
            </a:endParaRPr>
          </a:p>
        </p:txBody>
      </p:sp>
    </p:spTree>
    <p:extLst>
      <p:ext uri="{BB962C8B-B14F-4D97-AF65-F5344CB8AC3E}">
        <p14:creationId xmlns:p14="http://schemas.microsoft.com/office/powerpoint/2010/main" val="18169954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96752"/>
            <a:ext cx="8496944" cy="5328592"/>
          </a:xfrm>
        </p:spPr>
        <p:txBody>
          <a:bodyPr>
            <a:noAutofit/>
          </a:bodyPr>
          <a:lstStyle/>
          <a:p>
            <a:pPr lvl="0"/>
            <a:r>
              <a:rPr lang="ru-RU" sz="1700" dirty="0" smtClean="0"/>
              <a:t/>
            </a:r>
            <a:br>
              <a:rPr lang="ru-RU" sz="1700" dirty="0" smtClean="0"/>
            </a:br>
            <a:r>
              <a:rPr lang="ru-RU" sz="1700" dirty="0"/>
              <a:t/>
            </a:r>
            <a:br>
              <a:rPr lang="ru-RU" sz="1700" dirty="0"/>
            </a:br>
            <a:r>
              <a:rPr lang="ru-RU" sz="1700" dirty="0" smtClean="0"/>
              <a:t>1) </a:t>
            </a:r>
            <a:r>
              <a:rPr lang="ru-RU" sz="1700" dirty="0"/>
              <a:t>Повышенная оплата труда в районах Крайнего Севера и приравненных к ним местностях обеспечивается за счёт </a:t>
            </a:r>
            <a:r>
              <a:rPr lang="ru-RU" sz="1700" b="1" dirty="0" smtClean="0"/>
              <a:t>2-х </a:t>
            </a:r>
            <a:r>
              <a:rPr lang="ru-RU" sz="1700" b="1" dirty="0"/>
              <a:t>видов выплат </a:t>
            </a:r>
            <a:r>
              <a:rPr lang="ru-RU" sz="1700" dirty="0"/>
              <a:t>– </a:t>
            </a:r>
            <a:r>
              <a:rPr lang="ru-RU" sz="1700" dirty="0" smtClean="0"/>
              <a:t/>
            </a:r>
            <a:br>
              <a:rPr lang="ru-RU" sz="1700" dirty="0" smtClean="0"/>
            </a:br>
            <a:r>
              <a:rPr lang="ru-RU" sz="1700" b="1" u="sng" dirty="0" smtClean="0">
                <a:solidFill>
                  <a:srgbClr val="FF0000"/>
                </a:solidFill>
              </a:rPr>
              <a:t>районного </a:t>
            </a:r>
            <a:r>
              <a:rPr lang="ru-RU" sz="1700" b="1" u="sng" dirty="0">
                <a:solidFill>
                  <a:srgbClr val="FF0000"/>
                </a:solidFill>
              </a:rPr>
              <a:t>коэффициента</a:t>
            </a:r>
            <a:r>
              <a:rPr lang="ru-RU" sz="1700" b="1" dirty="0">
                <a:solidFill>
                  <a:srgbClr val="FF0000"/>
                </a:solidFill>
              </a:rPr>
              <a:t> и </a:t>
            </a:r>
            <a:r>
              <a:rPr lang="ru-RU" sz="1700" b="1" u="sng" dirty="0">
                <a:solidFill>
                  <a:srgbClr val="FF0000"/>
                </a:solidFill>
              </a:rPr>
              <a:t>процентной надбавки</a:t>
            </a:r>
            <a:r>
              <a:rPr lang="ru-RU" sz="1700" dirty="0" smtClean="0"/>
              <a:t>.</a:t>
            </a:r>
            <a:br>
              <a:rPr lang="ru-RU" sz="1700" dirty="0" smtClean="0"/>
            </a:br>
            <a:r>
              <a:rPr lang="ru-RU" sz="1700" dirty="0"/>
              <a:t/>
            </a:r>
            <a:br>
              <a:rPr lang="ru-RU" sz="1700" dirty="0"/>
            </a:br>
            <a:r>
              <a:rPr lang="ru-RU" sz="1700" dirty="0" smtClean="0"/>
              <a:t>2) </a:t>
            </a:r>
            <a:r>
              <a:rPr lang="ru-RU" sz="1700" b="1" u="sng" dirty="0" smtClean="0"/>
              <a:t>Районный </a:t>
            </a:r>
            <a:r>
              <a:rPr lang="ru-RU" sz="1700" b="1" u="sng" dirty="0"/>
              <a:t>коэффициент</a:t>
            </a:r>
            <a:r>
              <a:rPr lang="ru-RU" sz="1700" b="1" dirty="0"/>
              <a:t> </a:t>
            </a:r>
            <a:r>
              <a:rPr lang="ru-RU" sz="1700" dirty="0"/>
              <a:t>к заработной плате устанавливается </a:t>
            </a:r>
            <a:r>
              <a:rPr lang="ru-RU" sz="1700" b="1" dirty="0"/>
              <a:t>всем работникам</a:t>
            </a:r>
            <a:r>
              <a:rPr lang="ru-RU" sz="1700" dirty="0"/>
              <a:t>, проживающим и работающим в организациях, расположенных в северных территориях, т.е. за работу в условиях Крайнего Севера и приравненных к нему местностей</a:t>
            </a:r>
            <a:r>
              <a:rPr lang="ru-RU" sz="1700" dirty="0" smtClean="0"/>
              <a:t>.</a:t>
            </a:r>
            <a:br>
              <a:rPr lang="ru-RU" sz="1700" dirty="0" smtClean="0"/>
            </a:br>
            <a:r>
              <a:rPr lang="ru-RU" sz="1700" dirty="0"/>
              <a:t/>
            </a:r>
            <a:br>
              <a:rPr lang="ru-RU" sz="1700" dirty="0"/>
            </a:br>
            <a:r>
              <a:rPr lang="ru-RU" sz="1700" dirty="0" smtClean="0"/>
              <a:t>3) </a:t>
            </a:r>
            <a:r>
              <a:rPr lang="ru-RU" sz="1700" b="1" u="sng" dirty="0" smtClean="0"/>
              <a:t>Процентная </a:t>
            </a:r>
            <a:r>
              <a:rPr lang="ru-RU" sz="1700" b="1" u="sng" dirty="0"/>
              <a:t>надбавка</a:t>
            </a:r>
            <a:r>
              <a:rPr lang="ru-RU" sz="1700" b="1" dirty="0"/>
              <a:t> </a:t>
            </a:r>
            <a:r>
              <a:rPr lang="ru-RU" sz="1700" dirty="0"/>
              <a:t>к заработной плате устанавливается работникам </a:t>
            </a:r>
            <a:r>
              <a:rPr lang="ru-RU" sz="1700" b="1" dirty="0"/>
              <a:t>за длительность работы в условиях</a:t>
            </a:r>
            <a:r>
              <a:rPr lang="ru-RU" sz="1700" dirty="0"/>
              <a:t> Крайнего Севера и приравненных к нему местностей, то есть за СТАЖ работы</a:t>
            </a:r>
            <a:r>
              <a:rPr lang="ru-RU" sz="1700" dirty="0" smtClean="0"/>
              <a:t>.</a:t>
            </a:r>
            <a:br>
              <a:rPr lang="ru-RU" sz="1700" dirty="0" smtClean="0"/>
            </a:br>
            <a:r>
              <a:rPr lang="ru-RU" sz="1700" dirty="0"/>
              <a:t/>
            </a:r>
            <a:br>
              <a:rPr lang="ru-RU" sz="1700" dirty="0"/>
            </a:br>
            <a:r>
              <a:rPr lang="ru-RU" sz="1700" dirty="0" smtClean="0"/>
              <a:t>4) </a:t>
            </a:r>
            <a:r>
              <a:rPr lang="ru-RU" sz="1700" u="sng" dirty="0" smtClean="0"/>
              <a:t>Районные </a:t>
            </a:r>
            <a:r>
              <a:rPr lang="ru-RU" sz="1700" u="sng" dirty="0"/>
              <a:t>коэффициенты</a:t>
            </a:r>
            <a:r>
              <a:rPr lang="ru-RU" sz="1700" dirty="0"/>
              <a:t> и </a:t>
            </a:r>
            <a:r>
              <a:rPr lang="ru-RU" sz="1700" u="sng" dirty="0"/>
              <a:t>процентные надбавки</a:t>
            </a:r>
            <a:r>
              <a:rPr lang="ru-RU" sz="1700" dirty="0"/>
              <a:t> устанавливаются </a:t>
            </a:r>
            <a:r>
              <a:rPr lang="ru-RU" sz="1700" dirty="0" smtClean="0"/>
              <a:t>к заработной плате работников. То </a:t>
            </a:r>
            <a:r>
              <a:rPr lang="ru-RU" sz="1700" dirty="0"/>
              <a:t>есть, </a:t>
            </a:r>
            <a:r>
              <a:rPr lang="ru-RU" sz="1700" b="1" dirty="0" smtClean="0">
                <a:solidFill>
                  <a:srgbClr val="FF0000"/>
                </a:solidFill>
              </a:rPr>
              <a:t>все </a:t>
            </a:r>
            <a:r>
              <a:rPr lang="ru-RU" sz="1700" b="1" dirty="0">
                <a:solidFill>
                  <a:srgbClr val="FF0000"/>
                </a:solidFill>
              </a:rPr>
              <a:t>составные части заработной платы</a:t>
            </a:r>
            <a:r>
              <a:rPr lang="ru-RU" sz="1700" dirty="0">
                <a:solidFill>
                  <a:srgbClr val="FF0000"/>
                </a:solidFill>
              </a:rPr>
              <a:t>, которые выплачиваются </a:t>
            </a:r>
            <a:r>
              <a:rPr lang="ru-RU" sz="1700" dirty="0" smtClean="0">
                <a:solidFill>
                  <a:srgbClr val="FF0000"/>
                </a:solidFill>
              </a:rPr>
              <a:t>работникам, </a:t>
            </a:r>
            <a:r>
              <a:rPr lang="ru-RU" sz="1700" b="1" dirty="0" smtClean="0">
                <a:solidFill>
                  <a:srgbClr val="FF0000"/>
                </a:solidFill>
              </a:rPr>
              <a:t>увеличиваются на РК и ПН</a:t>
            </a:r>
            <a:r>
              <a:rPr lang="ru-RU" sz="1700" dirty="0" smtClean="0">
                <a:solidFill>
                  <a:srgbClr val="FF0000"/>
                </a:solidFill>
              </a:rPr>
              <a:t>.</a:t>
            </a:r>
            <a:r>
              <a:rPr lang="ru-RU" sz="1700" dirty="0"/>
              <a:t/>
            </a:r>
            <a:br>
              <a:rPr lang="ru-RU" sz="1700" dirty="0"/>
            </a:br>
            <a:r>
              <a:rPr lang="ru-RU" sz="1700" dirty="0" smtClean="0"/>
              <a:t/>
            </a:r>
            <a:br>
              <a:rPr lang="ru-RU" sz="1700" dirty="0" smtClean="0"/>
            </a:br>
            <a:r>
              <a:rPr lang="ru-RU" sz="1700" dirty="0" smtClean="0"/>
              <a:t>5) </a:t>
            </a:r>
            <a:r>
              <a:rPr lang="ru-RU" sz="1700" u="sng" dirty="0" smtClean="0"/>
              <a:t>Все </a:t>
            </a:r>
            <a:r>
              <a:rPr lang="ru-RU" sz="1700" u="sng" dirty="0"/>
              <a:t>составные части заработной платы</a:t>
            </a:r>
            <a:r>
              <a:rPr lang="ru-RU" sz="1700" dirty="0"/>
              <a:t> надо умножить </a:t>
            </a:r>
            <a:r>
              <a:rPr lang="ru-RU" sz="1700" u="sng" dirty="0"/>
              <a:t>на районный коэффициент к заработной плате и на процентную надбавку к заработной плате</a:t>
            </a:r>
            <a:r>
              <a:rPr lang="ru-RU" sz="1700" dirty="0"/>
              <a:t>.</a:t>
            </a:r>
            <a:br>
              <a:rPr lang="ru-RU" sz="1700" dirty="0"/>
            </a:br>
            <a:r>
              <a:rPr lang="ru-RU" sz="1700" dirty="0"/>
              <a:t/>
            </a:r>
            <a:br>
              <a:rPr lang="ru-RU" sz="1700" dirty="0"/>
            </a:br>
            <a:endParaRPr lang="ru-RU" sz="17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18</a:t>
            </a:fld>
            <a:endParaRPr lang="ru-RU"/>
          </a:p>
        </p:txBody>
      </p:sp>
      <p:sp>
        <p:nvSpPr>
          <p:cNvPr id="4" name="Скругленный прямоугольник 3"/>
          <p:cNvSpPr/>
          <p:nvPr/>
        </p:nvSpPr>
        <p:spPr>
          <a:xfrm>
            <a:off x="755576" y="260648"/>
            <a:ext cx="7704856" cy="79208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700" dirty="0" smtClean="0">
                <a:latin typeface="Arial Black" pitchFamily="34" charset="0"/>
              </a:rPr>
              <a:t>Выводы по «северным» компенсационным выплатам</a:t>
            </a:r>
            <a:endParaRPr lang="ru-RU" sz="2700" dirty="0">
              <a:latin typeface="Arial Black" pitchFamily="34" charset="0"/>
            </a:endParaRPr>
          </a:p>
        </p:txBody>
      </p:sp>
    </p:spTree>
    <p:extLst>
      <p:ext uri="{BB962C8B-B14F-4D97-AF65-F5344CB8AC3E}">
        <p14:creationId xmlns:p14="http://schemas.microsoft.com/office/powerpoint/2010/main" val="1464312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916832"/>
            <a:ext cx="8568952" cy="4680520"/>
          </a:xfrm>
        </p:spPr>
        <p:txBody>
          <a:bodyPr>
            <a:noAutofit/>
          </a:bodyPr>
          <a:lstStyle/>
          <a:p>
            <a:r>
              <a:rPr lang="ru-RU" sz="1800" dirty="0"/>
              <a:t>	</a:t>
            </a:r>
            <a:r>
              <a:rPr lang="ru-RU" sz="1800" dirty="0" smtClean="0"/>
              <a:t>К </a:t>
            </a:r>
            <a:r>
              <a:rPr lang="ru-RU" sz="1800" dirty="0"/>
              <a:t>работе в условиях, отклоняющихся от нормальных, относится работа, которая осуществляется </a:t>
            </a:r>
            <a:r>
              <a:rPr lang="ru-RU" sz="1800" b="1" u="sng" dirty="0">
                <a:solidFill>
                  <a:srgbClr val="FF0000"/>
                </a:solidFill>
              </a:rPr>
              <a:t>в условиях повышенной интенсификации труда</a:t>
            </a:r>
            <a:r>
              <a:rPr lang="ru-RU" sz="1800" dirty="0" smtClean="0"/>
              <a:t>:</a:t>
            </a:r>
            <a:br>
              <a:rPr lang="ru-RU" sz="1800" dirty="0" smtClean="0"/>
            </a:br>
            <a:r>
              <a:rPr lang="ru-RU" sz="1800" dirty="0"/>
              <a:t/>
            </a:r>
            <a:br>
              <a:rPr lang="ru-RU" sz="1800" dirty="0"/>
            </a:br>
            <a:r>
              <a:rPr lang="ru-RU" sz="1800" u="sng" dirty="0" smtClean="0"/>
              <a:t>выполнение работ различной квалификации;</a:t>
            </a:r>
            <a:br>
              <a:rPr lang="ru-RU" sz="1800" u="sng" dirty="0" smtClean="0"/>
            </a:br>
            <a:r>
              <a:rPr lang="ru-RU" sz="1800" dirty="0" smtClean="0"/>
              <a:t/>
            </a:r>
            <a:br>
              <a:rPr lang="ru-RU" sz="1800" dirty="0" smtClean="0"/>
            </a:br>
            <a:r>
              <a:rPr lang="ru-RU" sz="1800" u="sng" dirty="0" smtClean="0"/>
              <a:t>совмещение профессий (должностей); </a:t>
            </a:r>
            <a:br>
              <a:rPr lang="ru-RU" sz="1800" u="sng" dirty="0" smtClean="0"/>
            </a:br>
            <a:r>
              <a:rPr lang="ru-RU" sz="1800" dirty="0" smtClean="0"/>
              <a:t/>
            </a:r>
            <a:br>
              <a:rPr lang="ru-RU" sz="1800" dirty="0" smtClean="0"/>
            </a:br>
            <a:r>
              <a:rPr lang="ru-RU" sz="1800" u="sng" dirty="0" smtClean="0"/>
              <a:t>расширение зон обслуживания;</a:t>
            </a:r>
            <a:br>
              <a:rPr lang="ru-RU" sz="1800" u="sng" dirty="0" smtClean="0"/>
            </a:br>
            <a:r>
              <a:rPr lang="ru-RU" sz="1800" u="sng" dirty="0" smtClean="0"/>
              <a:t> </a:t>
            </a:r>
            <a:r>
              <a:rPr lang="ru-RU" sz="1800" dirty="0" smtClean="0"/>
              <a:t/>
            </a:r>
            <a:br>
              <a:rPr lang="ru-RU" sz="1800" dirty="0" smtClean="0"/>
            </a:br>
            <a:r>
              <a:rPr lang="ru-RU" sz="1800" u="sng" dirty="0" smtClean="0"/>
              <a:t>увеличение объёма работ; </a:t>
            </a:r>
            <a:br>
              <a:rPr lang="ru-RU" sz="1800" u="sng" dirty="0" smtClean="0"/>
            </a:br>
            <a:r>
              <a:rPr lang="ru-RU" sz="1800" dirty="0" smtClean="0"/>
              <a:t/>
            </a:r>
            <a:br>
              <a:rPr lang="ru-RU" sz="1800" dirty="0" smtClean="0"/>
            </a:br>
            <a:r>
              <a:rPr lang="ru-RU" sz="1800" u="sng" dirty="0" smtClean="0"/>
              <a:t>сверхурочная работа;</a:t>
            </a:r>
            <a:br>
              <a:rPr lang="ru-RU" sz="1800" u="sng" dirty="0" smtClean="0"/>
            </a:br>
            <a:r>
              <a:rPr lang="ru-RU" sz="1800" dirty="0" smtClean="0"/>
              <a:t/>
            </a:r>
            <a:br>
              <a:rPr lang="ru-RU" sz="1800" dirty="0" smtClean="0"/>
            </a:br>
            <a:r>
              <a:rPr lang="ru-RU" sz="1800" u="sng" dirty="0" smtClean="0"/>
              <a:t>работа в ночное время, выходные и </a:t>
            </a:r>
            <a:r>
              <a:rPr lang="ru-RU" sz="1800" u="sng" dirty="0"/>
              <a:t>нерабочие праздничные дни.</a:t>
            </a:r>
            <a:endParaRPr lang="ru-RU" sz="18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19</a:t>
            </a:fld>
            <a:endParaRPr lang="ru-RU"/>
          </a:p>
        </p:txBody>
      </p:sp>
      <p:sp>
        <p:nvSpPr>
          <p:cNvPr id="4" name="Скругленный прямоугольник 3"/>
          <p:cNvSpPr/>
          <p:nvPr/>
        </p:nvSpPr>
        <p:spPr>
          <a:xfrm>
            <a:off x="755576" y="260648"/>
            <a:ext cx="7704856" cy="12961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sz="2400" i="1" u="sng" dirty="0">
                <a:latin typeface="Arial Black" pitchFamily="34" charset="0"/>
              </a:rPr>
              <a:t>Оплата труда в других случаях выполнения работ в условиях, отклоняющихся от нормальных</a:t>
            </a:r>
            <a:endParaRPr lang="ru-RU" sz="2400" dirty="0">
              <a:latin typeface="Arial Black" pitchFamily="34" charset="0"/>
            </a:endParaRPr>
          </a:p>
        </p:txBody>
      </p:sp>
    </p:spTree>
    <p:extLst>
      <p:ext uri="{BB962C8B-B14F-4D97-AF65-F5344CB8AC3E}">
        <p14:creationId xmlns:p14="http://schemas.microsoft.com/office/powerpoint/2010/main" val="1219880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000" dirty="0" smtClean="0"/>
              <a:t>Российская Федерация – социальное государство, политика которого направлена на создание условий, обеспечивающих достойную жизнь и свободное развитие человека.</a:t>
            </a:r>
            <a:br>
              <a:rPr lang="ru-RU" sz="2000" dirty="0" smtClean="0"/>
            </a:br>
            <a:r>
              <a:rPr lang="ru-RU" sz="2000" dirty="0" smtClean="0"/>
              <a:t/>
            </a:r>
            <a:br>
              <a:rPr lang="ru-RU" sz="2000" dirty="0" smtClean="0"/>
            </a:br>
            <a:r>
              <a:rPr lang="ru-RU" sz="2000" dirty="0" smtClean="0"/>
              <a:t>В соответствии с ч. 2 ст. 7 Конституции РФ «в Российской Федерации… устанавливается гарантированный минимальный размер оплаты труда…».</a:t>
            </a:r>
            <a:br>
              <a:rPr lang="ru-RU" sz="2000" dirty="0" smtClean="0"/>
            </a:br>
            <a:r>
              <a:rPr lang="ru-RU" sz="2000" dirty="0" smtClean="0"/>
              <a:t/>
            </a:r>
            <a:br>
              <a:rPr lang="ru-RU" sz="2000" dirty="0" smtClean="0"/>
            </a:br>
            <a:r>
              <a:rPr lang="ru-RU" sz="2000" dirty="0" smtClean="0"/>
              <a:t>В </a:t>
            </a:r>
            <a:r>
              <a:rPr lang="ru-RU" sz="2000" dirty="0"/>
              <a:t>соответствии с частью 3 ст. 37 Конституции РФ «каждый имеет право… на </a:t>
            </a:r>
            <a:r>
              <a:rPr lang="ru-RU" sz="2000" u="sng" dirty="0"/>
              <a:t>вознаграждение за труд</a:t>
            </a:r>
            <a:r>
              <a:rPr lang="ru-RU" sz="2000" dirty="0"/>
              <a:t> без какой бы то ни было дискриминации и не ниже установленного федеральным законом минимального размера оплаты труда...». </a:t>
            </a:r>
            <a:r>
              <a:rPr lang="ru-RU" sz="2000" dirty="0" smtClean="0"/>
              <a:t/>
            </a:r>
            <a:br>
              <a:rPr lang="ru-RU" sz="2000" dirty="0" smtClean="0"/>
            </a:br>
            <a:r>
              <a:rPr lang="ru-RU" sz="2000" dirty="0"/>
              <a:t/>
            </a:r>
            <a:br>
              <a:rPr lang="ru-RU" sz="2000" dirty="0"/>
            </a:br>
            <a:r>
              <a:rPr lang="ru-RU" sz="2000" u="sng" dirty="0"/>
              <a:t/>
            </a:r>
            <a:br>
              <a:rPr lang="ru-RU" sz="2000" u="sng" dirty="0"/>
            </a:br>
            <a:endParaRPr lang="ru-RU" sz="2000" u="sng"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2</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800" dirty="0" smtClean="0">
                <a:latin typeface="Arial Black" pitchFamily="34" charset="0"/>
              </a:rPr>
              <a:t>Заработная плата в Конституции РФ</a:t>
            </a:r>
          </a:p>
        </p:txBody>
      </p:sp>
    </p:spTree>
    <p:extLst>
      <p:ext uri="{BB962C8B-B14F-4D97-AF65-F5344CB8AC3E}">
        <p14:creationId xmlns:p14="http://schemas.microsoft.com/office/powerpoint/2010/main" val="775087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916832"/>
            <a:ext cx="8568952" cy="4680520"/>
          </a:xfrm>
        </p:spPr>
        <p:txBody>
          <a:bodyPr>
            <a:noAutofit/>
          </a:bodyPr>
          <a:lstStyle/>
          <a:p>
            <a:r>
              <a:rPr lang="ru-RU" sz="1800" dirty="0"/>
              <a:t>	</a:t>
            </a:r>
            <a:r>
              <a:rPr lang="ru-RU" sz="1800" dirty="0" smtClean="0"/>
              <a:t>При </a:t>
            </a:r>
            <a:r>
              <a:rPr lang="ru-RU" sz="1800" dirty="0"/>
              <a:t>выполнении работ в условиях, отклоняющихся от нормальных, работнику производятся соответствующие выплаты, которые могут устанавливаться:</a:t>
            </a:r>
            <a:br>
              <a:rPr lang="ru-RU" sz="1800" dirty="0"/>
            </a:br>
            <a:r>
              <a:rPr lang="ru-RU" sz="1800" dirty="0" smtClean="0"/>
              <a:t>	- </a:t>
            </a:r>
            <a:r>
              <a:rPr lang="ru-RU" sz="1800" dirty="0"/>
              <a:t>трудовым законодательством и иными нормативными правовыми актами, содержащими нормы трудового права, </a:t>
            </a:r>
            <a:br>
              <a:rPr lang="ru-RU" sz="1800" dirty="0"/>
            </a:br>
            <a:r>
              <a:rPr lang="ru-RU" sz="1800" dirty="0" smtClean="0"/>
              <a:t>	</a:t>
            </a:r>
            <a:r>
              <a:rPr lang="ru-RU" sz="2000" b="1" dirty="0" smtClean="0">
                <a:solidFill>
                  <a:srgbClr val="FF0000"/>
                </a:solidFill>
              </a:rPr>
              <a:t>- </a:t>
            </a:r>
            <a:r>
              <a:rPr lang="ru-RU" sz="2000" b="1" dirty="0">
                <a:solidFill>
                  <a:srgbClr val="FF0000"/>
                </a:solidFill>
              </a:rPr>
              <a:t>коллективным договором, </a:t>
            </a:r>
            <a:br>
              <a:rPr lang="ru-RU" sz="2000" b="1" dirty="0">
                <a:solidFill>
                  <a:srgbClr val="FF0000"/>
                </a:solidFill>
              </a:rPr>
            </a:br>
            <a:r>
              <a:rPr lang="ru-RU" sz="2000" b="1" dirty="0" smtClean="0">
                <a:solidFill>
                  <a:srgbClr val="FF0000"/>
                </a:solidFill>
              </a:rPr>
              <a:t>	- </a:t>
            </a:r>
            <a:r>
              <a:rPr lang="ru-RU" sz="2000" b="1" dirty="0">
                <a:solidFill>
                  <a:srgbClr val="FF0000"/>
                </a:solidFill>
              </a:rPr>
              <a:t>соглашениями, </a:t>
            </a:r>
            <a:r>
              <a:rPr lang="ru-RU" sz="1800" b="1" dirty="0"/>
              <a:t/>
            </a:r>
            <a:br>
              <a:rPr lang="ru-RU" sz="1800" b="1" dirty="0"/>
            </a:br>
            <a:r>
              <a:rPr lang="ru-RU" sz="1800" dirty="0" smtClean="0"/>
              <a:t>	- </a:t>
            </a:r>
            <a:r>
              <a:rPr lang="ru-RU" sz="1800" dirty="0"/>
              <a:t>локальными нормативными актами, </a:t>
            </a:r>
            <a:br>
              <a:rPr lang="ru-RU" sz="1800" dirty="0"/>
            </a:br>
            <a:r>
              <a:rPr lang="ru-RU" sz="1800" dirty="0" smtClean="0"/>
              <a:t>	- </a:t>
            </a:r>
            <a:r>
              <a:rPr lang="ru-RU" sz="1800" dirty="0"/>
              <a:t>трудовым договором. </a:t>
            </a:r>
            <a:br>
              <a:rPr lang="ru-RU" sz="1800" dirty="0"/>
            </a:br>
            <a:endParaRPr lang="ru-RU" sz="18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20</a:t>
            </a:fld>
            <a:endParaRPr lang="ru-RU"/>
          </a:p>
        </p:txBody>
      </p:sp>
      <p:sp>
        <p:nvSpPr>
          <p:cNvPr id="4" name="Скругленный прямоугольник 3"/>
          <p:cNvSpPr/>
          <p:nvPr/>
        </p:nvSpPr>
        <p:spPr>
          <a:xfrm>
            <a:off x="755576" y="260648"/>
            <a:ext cx="7704856" cy="129614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sz="2400" i="1" u="sng" dirty="0">
                <a:latin typeface="Arial Black" pitchFamily="34" charset="0"/>
              </a:rPr>
              <a:t>Оплата труда в других случаях выполнения работ в условиях, отклоняющихся от нормальных</a:t>
            </a:r>
            <a:endParaRPr lang="ru-RU" sz="2400" dirty="0">
              <a:latin typeface="Arial Black" pitchFamily="34" charset="0"/>
            </a:endParaRPr>
          </a:p>
        </p:txBody>
      </p:sp>
    </p:spTree>
    <p:extLst>
      <p:ext uri="{BB962C8B-B14F-4D97-AF65-F5344CB8AC3E}">
        <p14:creationId xmlns:p14="http://schemas.microsoft.com/office/powerpoint/2010/main" val="2842852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96752"/>
            <a:ext cx="8496944" cy="5328592"/>
          </a:xfrm>
        </p:spPr>
        <p:txBody>
          <a:bodyPr>
            <a:noAutofit/>
          </a:bodyPr>
          <a:lstStyle/>
          <a:p>
            <a:r>
              <a:rPr lang="ru-RU" sz="1800" i="1" u="sng" dirty="0" smtClean="0"/>
              <a:t/>
            </a:r>
            <a:br>
              <a:rPr lang="ru-RU" sz="1800" i="1" u="sng" dirty="0" smtClean="0"/>
            </a:br>
            <a:r>
              <a:rPr lang="ru-RU" sz="1800" i="1" u="sng" dirty="0" smtClean="0"/>
              <a:t>Компенсационные </a:t>
            </a:r>
            <a:r>
              <a:rPr lang="ru-RU" sz="1800" i="1" u="sng" dirty="0"/>
              <a:t>выплаты</a:t>
            </a:r>
            <a:r>
              <a:rPr lang="ru-RU" sz="1800" dirty="0"/>
              <a:t>:</a:t>
            </a:r>
            <a:br>
              <a:rPr lang="ru-RU" sz="1800" dirty="0"/>
            </a:br>
            <a:r>
              <a:rPr lang="ru-RU" sz="1800" dirty="0" smtClean="0"/>
              <a:t/>
            </a:r>
            <a:br>
              <a:rPr lang="ru-RU" sz="1800" dirty="0" smtClean="0"/>
            </a:br>
            <a:r>
              <a:rPr lang="ru-RU" sz="1800" dirty="0" smtClean="0"/>
              <a:t>1) </a:t>
            </a:r>
            <a:r>
              <a:rPr lang="ru-RU" sz="1800" dirty="0"/>
              <a:t>устанавливаются за </a:t>
            </a:r>
            <a:r>
              <a:rPr lang="ru-RU" sz="1800" u="sng" dirty="0"/>
              <a:t>условия</a:t>
            </a:r>
            <a:r>
              <a:rPr lang="ru-RU" sz="1800" dirty="0"/>
              <a:t>, в которых осуществляется труд</a:t>
            </a:r>
            <a:r>
              <a:rPr lang="ru-RU" sz="1800" dirty="0" smtClean="0"/>
              <a:t>;</a:t>
            </a:r>
            <a:br>
              <a:rPr lang="ru-RU" sz="1800" dirty="0" smtClean="0"/>
            </a:br>
            <a:r>
              <a:rPr lang="ru-RU" sz="1800" dirty="0"/>
              <a:t/>
            </a:r>
            <a:br>
              <a:rPr lang="ru-RU" sz="1800" dirty="0"/>
            </a:br>
            <a:r>
              <a:rPr lang="ru-RU" sz="1800" dirty="0"/>
              <a:t>2) устанавливаются в связи с </a:t>
            </a:r>
            <a:r>
              <a:rPr lang="ru-RU" sz="1800" u="sng" dirty="0"/>
              <a:t>дополнительными физиологическими и материальными затратами</a:t>
            </a:r>
            <a:r>
              <a:rPr lang="ru-RU" sz="1800" dirty="0"/>
              <a:t> работников вследствие особых, </a:t>
            </a:r>
            <a:r>
              <a:rPr lang="ru-RU" sz="1800" u="sng" dirty="0"/>
              <a:t>отклоняющихся от нормальных УСЛОВИЙ</a:t>
            </a:r>
            <a:r>
              <a:rPr lang="ru-RU" sz="1800" dirty="0"/>
              <a:t>, в которых они осуществляют свой труд</a:t>
            </a:r>
            <a:r>
              <a:rPr lang="ru-RU" sz="1800" dirty="0" smtClean="0"/>
              <a:t>;</a:t>
            </a:r>
            <a:br>
              <a:rPr lang="ru-RU" sz="1800" dirty="0" smtClean="0"/>
            </a:br>
            <a:r>
              <a:rPr lang="ru-RU" sz="1800" dirty="0"/>
              <a:t/>
            </a:r>
            <a:br>
              <a:rPr lang="ru-RU" sz="1800" dirty="0"/>
            </a:br>
            <a:r>
              <a:rPr lang="ru-RU" sz="1800" dirty="0"/>
              <a:t>3) </a:t>
            </a:r>
            <a:r>
              <a:rPr lang="ru-RU" sz="1800" u="sng" dirty="0"/>
              <a:t>могут устанавливаться</a:t>
            </a:r>
            <a:r>
              <a:rPr lang="ru-RU" sz="1800" dirty="0"/>
              <a:t> нормативными правовыми актами </a:t>
            </a:r>
            <a:r>
              <a:rPr lang="ru-RU" sz="1800" u="sng" dirty="0"/>
              <a:t>Правительства</a:t>
            </a:r>
            <a:r>
              <a:rPr lang="ru-RU" sz="1800" dirty="0"/>
              <a:t> Российской Федерации, органов государственной власти </a:t>
            </a:r>
            <a:r>
              <a:rPr lang="ru-RU" sz="1800" u="sng" dirty="0"/>
              <a:t>субъектов Российской Федерации</a:t>
            </a:r>
            <a:r>
              <a:rPr lang="ru-RU" sz="1800" dirty="0"/>
              <a:t> и органов </a:t>
            </a:r>
            <a:r>
              <a:rPr lang="ru-RU" sz="1800" u="sng" dirty="0"/>
              <a:t>местного</a:t>
            </a:r>
            <a:r>
              <a:rPr lang="ru-RU" sz="1800" dirty="0"/>
              <a:t> самоуправления,</a:t>
            </a:r>
            <a:r>
              <a:rPr lang="ru-RU" sz="1800" u="sng" dirty="0"/>
              <a:t> свыше размеров, установленных законодательством РФ</a:t>
            </a:r>
            <a:r>
              <a:rPr lang="ru-RU" sz="1800" dirty="0" smtClean="0"/>
              <a:t>;</a:t>
            </a:r>
            <a:br>
              <a:rPr lang="ru-RU" sz="1800" dirty="0" smtClean="0"/>
            </a:br>
            <a:r>
              <a:rPr lang="ru-RU" sz="1800" dirty="0"/>
              <a:t/>
            </a:r>
            <a:br>
              <a:rPr lang="ru-RU" sz="1800" dirty="0"/>
            </a:br>
            <a:r>
              <a:rPr lang="ru-RU" sz="1800" dirty="0"/>
              <a:t>4)  </a:t>
            </a:r>
            <a:r>
              <a:rPr lang="ru-RU" sz="1800" u="sng" dirty="0"/>
              <a:t>могут</a:t>
            </a:r>
            <a:r>
              <a:rPr lang="ru-RU" sz="1800" dirty="0"/>
              <a:t> устанавливаться </a:t>
            </a:r>
            <a:r>
              <a:rPr lang="ru-RU" sz="1800" u="sng" dirty="0"/>
              <a:t>соглашениями, коллективными договорами</a:t>
            </a:r>
            <a:r>
              <a:rPr lang="ru-RU" sz="1800" dirty="0"/>
              <a:t>, локальными нормативными актами или непосредственно трудовым договором в конкретных организациях </a:t>
            </a:r>
            <a:r>
              <a:rPr lang="ru-RU" sz="1800" u="sng" dirty="0"/>
              <a:t>свыше размеров, гарантированных государством</a:t>
            </a:r>
            <a:r>
              <a:rPr lang="ru-RU" sz="1800" dirty="0"/>
              <a:t>. В случаях, если государством конкретные размеры компенсационных выплат не установлены, следует установить минимальные размеры таких выплат в коллективных договорах, соглашениях.</a:t>
            </a:r>
            <a:br>
              <a:rPr lang="ru-RU" sz="1800" dirty="0"/>
            </a:br>
            <a:endParaRPr lang="ru-RU" sz="18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21</a:t>
            </a:fld>
            <a:endParaRPr lang="ru-RU"/>
          </a:p>
        </p:txBody>
      </p:sp>
      <p:sp>
        <p:nvSpPr>
          <p:cNvPr id="4" name="Скругленный прямоугольник 3"/>
          <p:cNvSpPr/>
          <p:nvPr/>
        </p:nvSpPr>
        <p:spPr>
          <a:xfrm>
            <a:off x="755576" y="260648"/>
            <a:ext cx="7704856" cy="79208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700" dirty="0" smtClean="0">
                <a:latin typeface="Arial Black" pitchFamily="34" charset="0"/>
              </a:rPr>
              <a:t>Выводы по компенсационным выплатам  </a:t>
            </a:r>
            <a:endParaRPr lang="ru-RU" sz="2700" dirty="0">
              <a:latin typeface="Arial Black" pitchFamily="34" charset="0"/>
            </a:endParaRPr>
          </a:p>
        </p:txBody>
      </p:sp>
    </p:spTree>
    <p:extLst>
      <p:ext uri="{BB962C8B-B14F-4D97-AF65-F5344CB8AC3E}">
        <p14:creationId xmlns:p14="http://schemas.microsoft.com/office/powerpoint/2010/main" val="1584137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44824"/>
            <a:ext cx="8568952" cy="4536504"/>
          </a:xfrm>
        </p:spPr>
        <p:txBody>
          <a:bodyPr>
            <a:noAutofit/>
          </a:bodyPr>
          <a:lstStyle/>
          <a:p>
            <a:r>
              <a:rPr lang="ru-RU" sz="2000" dirty="0"/>
              <a:t>	</a:t>
            </a:r>
            <a:r>
              <a:rPr lang="ru-RU" sz="2000" dirty="0" smtClean="0"/>
              <a:t/>
            </a:r>
            <a:br>
              <a:rPr lang="ru-RU" sz="2000" dirty="0" smtClean="0"/>
            </a:br>
            <a:r>
              <a:rPr lang="ru-RU" sz="2000" dirty="0"/>
              <a:t>	</a:t>
            </a:r>
            <a:r>
              <a:rPr lang="ru-RU" sz="2000" dirty="0" smtClean="0"/>
              <a:t/>
            </a:r>
            <a:br>
              <a:rPr lang="ru-RU" sz="2000" dirty="0" smtClean="0"/>
            </a:br>
            <a:r>
              <a:rPr lang="ru-RU" sz="2000" dirty="0" smtClean="0"/>
              <a:t>	</a:t>
            </a:r>
            <a:r>
              <a:rPr lang="ru-RU" sz="2000" b="1" u="sng" dirty="0" smtClean="0"/>
              <a:t>Стимулирующие </a:t>
            </a:r>
            <a:r>
              <a:rPr lang="ru-RU" sz="2000" b="1" u="sng" dirty="0"/>
              <a:t>выплаты </a:t>
            </a:r>
            <a:r>
              <a:rPr lang="ru-RU" sz="2000" dirty="0"/>
              <a:t>стимулируют  к заинтересованности работника в эффективности работы всей организации или </a:t>
            </a:r>
            <a:r>
              <a:rPr lang="ru-RU" sz="2000" dirty="0" smtClean="0"/>
              <a:t>предприятия (подразделения). </a:t>
            </a:r>
            <a:r>
              <a:rPr lang="ru-RU" sz="2000" dirty="0"/>
              <a:t/>
            </a:r>
            <a:br>
              <a:rPr lang="ru-RU" sz="2000" dirty="0"/>
            </a:br>
            <a:r>
              <a:rPr lang="ru-RU" sz="2000" dirty="0" smtClean="0"/>
              <a:t>	</a:t>
            </a:r>
            <a:r>
              <a:rPr lang="ru-RU" sz="2000" b="1" u="sng" dirty="0" smtClean="0"/>
              <a:t>Поощрительные </a:t>
            </a:r>
            <a:r>
              <a:rPr lang="ru-RU" sz="2000" b="1" u="sng" dirty="0"/>
              <a:t>выплаты</a:t>
            </a:r>
            <a:r>
              <a:rPr lang="ru-RU" sz="2000" dirty="0"/>
              <a:t> поощряют работников за эффективность работы всей организации или </a:t>
            </a:r>
            <a:r>
              <a:rPr lang="ru-RU" sz="2000" dirty="0" smtClean="0"/>
              <a:t>предприятия (подразделения) </a:t>
            </a:r>
            <a:r>
              <a:rPr lang="ru-RU" sz="2000" dirty="0"/>
              <a:t>по итогам месяца, квартала, года</a:t>
            </a:r>
            <a:r>
              <a:rPr lang="ru-RU" sz="2000" dirty="0" smtClean="0"/>
              <a:t>.</a:t>
            </a:r>
            <a:br>
              <a:rPr lang="ru-RU" sz="2000" dirty="0" smtClean="0"/>
            </a:br>
            <a:r>
              <a:rPr lang="ru-RU" sz="2000" dirty="0" smtClean="0"/>
              <a:t/>
            </a:r>
            <a:br>
              <a:rPr lang="ru-RU" sz="2000" dirty="0" smtClean="0"/>
            </a:br>
            <a:r>
              <a:rPr lang="ru-RU" sz="2000" dirty="0" smtClean="0"/>
              <a:t>	Стимулирующие выплаты и поощрительные выплаты связаны с процессом труда, но устанавливаются в дополнение к вознаграждению за труд как меры повышения мотивации работника к заинтересованности в работе всей организации, предприятия или подразделения.</a:t>
            </a:r>
            <a:br>
              <a:rPr lang="ru-RU" sz="2000" dirty="0" smtClean="0"/>
            </a:br>
            <a:r>
              <a:rPr lang="ru-RU" sz="2000" dirty="0" smtClean="0"/>
              <a:t> </a:t>
            </a:r>
            <a:br>
              <a:rPr lang="ru-RU" sz="2000" dirty="0" smtClean="0"/>
            </a:br>
            <a:r>
              <a:rPr lang="ru-RU" sz="2000" dirty="0"/>
              <a:t/>
            </a:r>
            <a:br>
              <a:rPr lang="ru-RU" sz="2000" dirty="0"/>
            </a:br>
            <a:r>
              <a:rPr lang="ru-RU" sz="2000" dirty="0" smtClean="0"/>
              <a:t>	</a:t>
            </a:r>
            <a:r>
              <a:rPr lang="ru-RU" sz="2000" dirty="0"/>
              <a:t/>
            </a:r>
            <a:br>
              <a:rPr lang="ru-RU" sz="2000" dirty="0"/>
            </a:b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22</a:t>
            </a:fld>
            <a:endParaRPr lang="ru-RU"/>
          </a:p>
        </p:txBody>
      </p:sp>
      <p:sp>
        <p:nvSpPr>
          <p:cNvPr id="4" name="Скругленный прямоугольник 3"/>
          <p:cNvSpPr/>
          <p:nvPr/>
        </p:nvSpPr>
        <p:spPr>
          <a:xfrm>
            <a:off x="395536" y="260648"/>
            <a:ext cx="8496944" cy="158417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ru-RU" sz="2200" b="1" dirty="0" smtClean="0">
                <a:latin typeface="Arial Black" pitchFamily="34" charset="0"/>
              </a:rPr>
              <a:t>Третья составная часть заработной платы – стимулирующие </a:t>
            </a:r>
            <a:r>
              <a:rPr lang="ru-RU" sz="2200" b="1" dirty="0">
                <a:latin typeface="Arial Black" pitchFamily="34" charset="0"/>
              </a:rPr>
              <a:t>выплаты (доплаты и надбавки стимулирующего характера, премии и иные поощрительные выплаты</a:t>
            </a:r>
            <a:r>
              <a:rPr lang="ru-RU" sz="2200" b="1" dirty="0" smtClean="0">
                <a:latin typeface="Arial Black" pitchFamily="34" charset="0"/>
              </a:rPr>
              <a:t>)</a:t>
            </a:r>
            <a:endParaRPr lang="ru-RU" sz="2200" dirty="0">
              <a:latin typeface="Arial Black" pitchFamily="34" charset="0"/>
            </a:endParaRPr>
          </a:p>
        </p:txBody>
      </p:sp>
    </p:spTree>
    <p:extLst>
      <p:ext uri="{BB962C8B-B14F-4D97-AF65-F5344CB8AC3E}">
        <p14:creationId xmlns:p14="http://schemas.microsoft.com/office/powerpoint/2010/main" val="12373781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24744"/>
            <a:ext cx="8496944" cy="5472608"/>
          </a:xfrm>
        </p:spPr>
        <p:txBody>
          <a:bodyPr>
            <a:noAutofit/>
          </a:bodyPr>
          <a:lstStyle/>
          <a:p>
            <a:pPr lvl="0"/>
            <a:r>
              <a:rPr lang="ru-RU" sz="1800" dirty="0" smtClean="0"/>
              <a:t>1) Вознаграждение </a:t>
            </a:r>
            <a:r>
              <a:rPr lang="ru-RU" sz="1800" dirty="0"/>
              <a:t>за труд устанавливается непосредственно за выполняемую работником работу в зависимости от его квалификации, а также сложности, количества и качества такой работы</a:t>
            </a:r>
            <a:r>
              <a:rPr lang="ru-RU" sz="1800" dirty="0" smtClean="0"/>
              <a:t>.</a:t>
            </a:r>
            <a:br>
              <a:rPr lang="ru-RU" sz="1800" dirty="0" smtClean="0"/>
            </a:br>
            <a:r>
              <a:rPr lang="ru-RU" sz="1800" dirty="0"/>
              <a:t/>
            </a:r>
            <a:br>
              <a:rPr lang="ru-RU" sz="1800" dirty="0"/>
            </a:br>
            <a:r>
              <a:rPr lang="ru-RU" sz="1800" dirty="0" smtClean="0"/>
              <a:t>2) Тарифные </a:t>
            </a:r>
            <a:r>
              <a:rPr lang="ru-RU" sz="1800" dirty="0"/>
              <a:t>ставки и оклады (должностные оклады) являются видами вознаграждения за труд</a:t>
            </a:r>
            <a:r>
              <a:rPr lang="ru-RU" sz="1800" dirty="0" smtClean="0"/>
              <a:t>.</a:t>
            </a:r>
            <a:br>
              <a:rPr lang="ru-RU" sz="1800" dirty="0" smtClean="0"/>
            </a:br>
            <a:r>
              <a:rPr lang="ru-RU" sz="1800" dirty="0"/>
              <a:t/>
            </a:r>
            <a:br>
              <a:rPr lang="ru-RU" sz="1800" dirty="0"/>
            </a:br>
            <a:r>
              <a:rPr lang="ru-RU" sz="1800" dirty="0" smtClean="0"/>
              <a:t>3) Вознаграждение </a:t>
            </a:r>
            <a:r>
              <a:rPr lang="ru-RU" sz="1800" dirty="0"/>
              <a:t>за труд </a:t>
            </a:r>
            <a:r>
              <a:rPr lang="ru-RU" sz="1800" dirty="0" smtClean="0"/>
              <a:t>должно устанавливаться не </a:t>
            </a:r>
            <a:r>
              <a:rPr lang="ru-RU" sz="1800" dirty="0"/>
              <a:t>ниже МРОТ без учета компенсационных, стимулирующих и социальных выплат</a:t>
            </a:r>
            <a:r>
              <a:rPr lang="ru-RU" sz="1800" dirty="0" smtClean="0"/>
              <a:t>.</a:t>
            </a:r>
            <a:br>
              <a:rPr lang="ru-RU" sz="1800" dirty="0" smtClean="0"/>
            </a:br>
            <a:r>
              <a:rPr lang="ru-RU" sz="1800" dirty="0"/>
              <a:t/>
            </a:r>
            <a:br>
              <a:rPr lang="ru-RU" sz="1800" dirty="0"/>
            </a:br>
            <a:r>
              <a:rPr lang="ru-RU" sz="1800" dirty="0" smtClean="0"/>
              <a:t>4) Компенсационные </a:t>
            </a:r>
            <a:r>
              <a:rPr lang="ru-RU" sz="1800" dirty="0"/>
              <a:t>выплаты устанавливаются за выполнение работы в </a:t>
            </a:r>
            <a:r>
              <a:rPr lang="ru-RU" sz="1800" dirty="0" smtClean="0"/>
              <a:t> особых условиях</a:t>
            </a:r>
            <a:r>
              <a:rPr lang="ru-RU" sz="1800" dirty="0"/>
              <a:t>, отклоняющихся от </a:t>
            </a:r>
            <a:r>
              <a:rPr lang="ru-RU" sz="1800" dirty="0" smtClean="0"/>
              <a:t>нормальных.</a:t>
            </a:r>
            <a:br>
              <a:rPr lang="ru-RU" sz="1800" dirty="0" smtClean="0"/>
            </a:br>
            <a:r>
              <a:rPr lang="ru-RU" sz="1800" dirty="0"/>
              <a:t/>
            </a:r>
            <a:br>
              <a:rPr lang="ru-RU" sz="1800" dirty="0"/>
            </a:br>
            <a:r>
              <a:rPr lang="ru-RU" sz="1800" dirty="0" smtClean="0"/>
              <a:t>5) Стимулирующие </a:t>
            </a:r>
            <a:r>
              <a:rPr lang="ru-RU" sz="1800" dirty="0"/>
              <a:t>выплаты устанавливаются для стимулирования работника к деятельности подразделения или всей организации (предприятия</a:t>
            </a:r>
            <a:r>
              <a:rPr lang="ru-RU" sz="1800" dirty="0" smtClean="0"/>
              <a:t>).</a:t>
            </a:r>
            <a:br>
              <a:rPr lang="ru-RU" sz="1800" dirty="0" smtClean="0"/>
            </a:br>
            <a:r>
              <a:rPr lang="ru-RU" sz="1800" dirty="0"/>
              <a:t/>
            </a:r>
            <a:br>
              <a:rPr lang="ru-RU" sz="1800" dirty="0"/>
            </a:br>
            <a:r>
              <a:rPr lang="ru-RU" sz="1800" dirty="0" smtClean="0"/>
              <a:t>6) Поощрительные </a:t>
            </a:r>
            <a:r>
              <a:rPr lang="ru-RU" sz="1800" dirty="0"/>
              <a:t>выплаты устанавливаются по результатам деятельности отдельного подразделения или всей организации (предприятия).</a:t>
            </a:r>
          </a:p>
        </p:txBody>
      </p:sp>
      <p:sp>
        <p:nvSpPr>
          <p:cNvPr id="17" name="Номер слайда 16"/>
          <p:cNvSpPr>
            <a:spLocks noGrp="1"/>
          </p:cNvSpPr>
          <p:nvPr>
            <p:ph type="sldNum" sz="quarter" idx="12"/>
          </p:nvPr>
        </p:nvSpPr>
        <p:spPr/>
        <p:txBody>
          <a:bodyPr/>
          <a:lstStyle/>
          <a:p>
            <a:fld id="{725C68B6-61C2-468F-89AB-4B9F7531AA68}" type="slidenum">
              <a:rPr lang="ru-RU" smtClean="0"/>
              <a:pPr/>
              <a:t>23</a:t>
            </a:fld>
            <a:endParaRPr lang="ru-RU"/>
          </a:p>
        </p:txBody>
      </p:sp>
      <p:sp>
        <p:nvSpPr>
          <p:cNvPr id="4" name="Скругленный прямоугольник 3"/>
          <p:cNvSpPr/>
          <p:nvPr/>
        </p:nvSpPr>
        <p:spPr>
          <a:xfrm>
            <a:off x="755576" y="116632"/>
            <a:ext cx="7704856" cy="7920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2700" dirty="0" smtClean="0">
                <a:latin typeface="Arial Black" pitchFamily="34" charset="0"/>
              </a:rPr>
              <a:t>Выводы по трем составным частям заработной платы </a:t>
            </a:r>
            <a:endParaRPr lang="ru-RU" sz="2700" dirty="0">
              <a:latin typeface="Arial Black" pitchFamily="34" charset="0"/>
            </a:endParaRPr>
          </a:p>
        </p:txBody>
      </p:sp>
    </p:spTree>
    <p:extLst>
      <p:ext uri="{BB962C8B-B14F-4D97-AF65-F5344CB8AC3E}">
        <p14:creationId xmlns:p14="http://schemas.microsoft.com/office/powerpoint/2010/main" val="15241489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000" dirty="0" smtClean="0"/>
              <a:t/>
            </a:r>
            <a:br>
              <a:rPr lang="ru-RU" sz="2000" dirty="0" smtClean="0"/>
            </a:br>
            <a:r>
              <a:rPr lang="ru-RU" sz="2000" dirty="0"/>
              <a:t>В 2007 году Федеральным законом № 54-ФЗ из статьи 129 и статьи 133 ТК РФ были исключены положения, которые прямо указывали на то, что:</a:t>
            </a:r>
            <a:br>
              <a:rPr lang="ru-RU" sz="2000" dirty="0"/>
            </a:br>
            <a:r>
              <a:rPr lang="ru-RU" sz="2000" dirty="0"/>
              <a:t>- в МРОТ не включаются компенсационные, стимулирующие и социальные выплаты;</a:t>
            </a:r>
            <a:br>
              <a:rPr lang="ru-RU" sz="2000" dirty="0"/>
            </a:br>
            <a:r>
              <a:rPr lang="ru-RU" sz="2000" dirty="0"/>
              <a:t>- размеры тарифных ставок и окладов не могут быть ниже МРОТ;</a:t>
            </a:r>
            <a:br>
              <a:rPr lang="ru-RU" sz="2000" dirty="0"/>
            </a:br>
            <a:r>
              <a:rPr lang="ru-RU" sz="2000" dirty="0"/>
              <a:t>- МРОТ должен был выплачен работнику за неквалифицированный труд в простых условиях труда.</a:t>
            </a:r>
            <a:br>
              <a:rPr lang="ru-RU" sz="2000" dirty="0"/>
            </a:br>
            <a:r>
              <a:rPr lang="ru-RU" sz="2000" dirty="0"/>
              <a:t>Однако исключение ряда норм из ТК РФ не изменили сущность МРОТ, в который по-прежнему не должны включаться никакие выплаты, кроме вознаграждения за труд.</a:t>
            </a:r>
            <a:br>
              <a:rPr lang="ru-RU" sz="2000" dirty="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24</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800" dirty="0" smtClean="0">
                <a:latin typeface="Arial Black" pitchFamily="34" charset="0"/>
              </a:rPr>
              <a:t>Состав МРОТ</a:t>
            </a:r>
          </a:p>
        </p:txBody>
      </p:sp>
    </p:spTree>
    <p:extLst>
      <p:ext uri="{BB962C8B-B14F-4D97-AF65-F5344CB8AC3E}">
        <p14:creationId xmlns:p14="http://schemas.microsoft.com/office/powerpoint/2010/main" val="622875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chor="t">
            <a:noAutofit/>
          </a:bodyPr>
          <a:lstStyle/>
          <a:p>
            <a:r>
              <a:rPr lang="ru-RU" sz="2000" dirty="0" smtClean="0"/>
              <a:t>В </a:t>
            </a:r>
            <a:r>
              <a:rPr lang="ru-RU" sz="2000" dirty="0"/>
              <a:t>соответствии с определением заработной платы в ст. 129 ТК РФ </a:t>
            </a:r>
            <a:r>
              <a:rPr lang="ru-RU" sz="2000" u="sng" dirty="0"/>
              <a:t>заработная плата состоит из трёх частей</a:t>
            </a:r>
            <a:r>
              <a:rPr lang="ru-RU" sz="2000" dirty="0"/>
              <a:t>, и в соответствии со ст.135 ТК РФ </a:t>
            </a:r>
            <a:r>
              <a:rPr lang="ru-RU" sz="2000" u="sng" dirty="0"/>
              <a:t>системы оплаты труда</a:t>
            </a:r>
            <a:r>
              <a:rPr lang="ru-RU" sz="2000" dirty="0"/>
              <a:t> также </a:t>
            </a:r>
            <a:r>
              <a:rPr lang="ru-RU" sz="2000" u="sng" dirty="0"/>
              <a:t>состоят из трёх </a:t>
            </a:r>
            <a:r>
              <a:rPr lang="ru-RU" sz="2000" u="sng" dirty="0" smtClean="0"/>
              <a:t>частей: </a:t>
            </a:r>
            <a:r>
              <a:rPr lang="ru-RU" sz="2000" dirty="0"/>
              <a:t/>
            </a:r>
            <a:br>
              <a:rPr lang="ru-RU" sz="2000" dirty="0"/>
            </a:br>
            <a:r>
              <a:rPr lang="ru-RU" sz="2000" dirty="0" smtClean="0"/>
              <a:t/>
            </a:r>
            <a:br>
              <a:rPr lang="ru-RU" sz="2000" dirty="0" smtClean="0"/>
            </a:b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25</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800" dirty="0" smtClean="0">
                <a:latin typeface="Arial Black" pitchFamily="34" charset="0"/>
              </a:rPr>
              <a:t>Состав МРОТ</a:t>
            </a:r>
          </a:p>
        </p:txBody>
      </p:sp>
      <p:graphicFrame>
        <p:nvGraphicFramePr>
          <p:cNvPr id="8" name="Таблица 7"/>
          <p:cNvGraphicFramePr>
            <a:graphicFrameLocks noGrp="1"/>
          </p:cNvGraphicFramePr>
          <p:nvPr>
            <p:extLst>
              <p:ext uri="{D42A27DB-BD31-4B8C-83A1-F6EECF244321}">
                <p14:modId xmlns:p14="http://schemas.microsoft.com/office/powerpoint/2010/main" val="2784854423"/>
              </p:ext>
            </p:extLst>
          </p:nvPr>
        </p:nvGraphicFramePr>
        <p:xfrm>
          <a:off x="323528" y="3068962"/>
          <a:ext cx="8496944" cy="3202452"/>
        </p:xfrm>
        <a:graphic>
          <a:graphicData uri="http://schemas.openxmlformats.org/drawingml/2006/table">
            <a:tbl>
              <a:tblPr firstRow="1" firstCol="1" bandRow="1">
                <a:tableStyleId>{5C22544A-7EE6-4342-B048-85BDC9FD1C3A}</a:tableStyleId>
              </a:tblPr>
              <a:tblGrid>
                <a:gridCol w="4286746">
                  <a:extLst>
                    <a:ext uri="{9D8B030D-6E8A-4147-A177-3AD203B41FA5}">
                      <a16:colId xmlns:a16="http://schemas.microsoft.com/office/drawing/2014/main" val="20000"/>
                    </a:ext>
                  </a:extLst>
                </a:gridCol>
                <a:gridCol w="4210198">
                  <a:extLst>
                    <a:ext uri="{9D8B030D-6E8A-4147-A177-3AD203B41FA5}">
                      <a16:colId xmlns:a16="http://schemas.microsoft.com/office/drawing/2014/main" val="20001"/>
                    </a:ext>
                  </a:extLst>
                </a:gridCol>
              </a:tblGrid>
              <a:tr h="411474">
                <a:tc>
                  <a:txBody>
                    <a:bodyPr/>
                    <a:lstStyle/>
                    <a:p>
                      <a:pPr algn="just">
                        <a:lnSpc>
                          <a:spcPct val="115000"/>
                        </a:lnSpc>
                        <a:spcAft>
                          <a:spcPts val="0"/>
                        </a:spcAft>
                      </a:pPr>
                      <a:r>
                        <a:rPr lang="ru-RU" sz="1700" dirty="0">
                          <a:effectLst/>
                          <a:latin typeface="Arial" pitchFamily="34" charset="0"/>
                          <a:cs typeface="Arial" pitchFamily="34" charset="0"/>
                        </a:rPr>
                        <a:t>Статья 129 ТК РФ</a:t>
                      </a:r>
                      <a:endParaRPr lang="ru-RU" sz="1700" dirty="0">
                        <a:effectLst/>
                        <a:latin typeface="Arial" pitchFamily="34" charset="0"/>
                        <a:ea typeface="Calibri"/>
                        <a:cs typeface="Arial" pitchFamily="34" charset="0"/>
                      </a:endParaRPr>
                    </a:p>
                  </a:txBody>
                  <a:tcPr marL="68580" marR="68580" marT="0" marB="0"/>
                </a:tc>
                <a:tc>
                  <a:txBody>
                    <a:bodyPr/>
                    <a:lstStyle/>
                    <a:p>
                      <a:pPr algn="just">
                        <a:lnSpc>
                          <a:spcPct val="115000"/>
                        </a:lnSpc>
                        <a:spcAft>
                          <a:spcPts val="0"/>
                        </a:spcAft>
                      </a:pPr>
                      <a:r>
                        <a:rPr lang="ru-RU" sz="1700">
                          <a:effectLst/>
                          <a:latin typeface="Arial" pitchFamily="34" charset="0"/>
                          <a:cs typeface="Arial" pitchFamily="34" charset="0"/>
                        </a:rPr>
                        <a:t>Статья 135 ТК РФ</a:t>
                      </a:r>
                      <a:endParaRPr lang="ru-RU" sz="170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0"/>
                  </a:ext>
                </a:extLst>
              </a:tr>
              <a:tr h="705384">
                <a:tc>
                  <a:txBody>
                    <a:bodyPr/>
                    <a:lstStyle/>
                    <a:p>
                      <a:pPr algn="just">
                        <a:lnSpc>
                          <a:spcPct val="115000"/>
                        </a:lnSpc>
                        <a:spcAft>
                          <a:spcPts val="0"/>
                        </a:spcAft>
                      </a:pPr>
                      <a:r>
                        <a:rPr lang="ru-RU" sz="1700" dirty="0">
                          <a:effectLst/>
                          <a:latin typeface="Arial" pitchFamily="34" charset="0"/>
                          <a:cs typeface="Arial" pitchFamily="34" charset="0"/>
                        </a:rPr>
                        <a:t>Вознаграждение за труд                     </a:t>
                      </a:r>
                      <a:endParaRPr lang="ru-RU" sz="1700" dirty="0">
                        <a:effectLst/>
                        <a:latin typeface="Arial" pitchFamily="34" charset="0"/>
                        <a:ea typeface="Calibri"/>
                        <a:cs typeface="Arial" pitchFamily="34" charset="0"/>
                      </a:endParaRPr>
                    </a:p>
                  </a:txBody>
                  <a:tcPr marL="68580" marR="68580" marT="0" marB="0"/>
                </a:tc>
                <a:tc>
                  <a:txBody>
                    <a:bodyPr/>
                    <a:lstStyle/>
                    <a:p>
                      <a:pPr algn="just">
                        <a:lnSpc>
                          <a:spcPct val="115000"/>
                        </a:lnSpc>
                        <a:spcAft>
                          <a:spcPts val="0"/>
                        </a:spcAft>
                      </a:pPr>
                      <a:r>
                        <a:rPr lang="ru-RU" sz="1700">
                          <a:effectLst/>
                          <a:latin typeface="Arial" pitchFamily="34" charset="0"/>
                          <a:cs typeface="Arial" pitchFamily="34" charset="0"/>
                        </a:rPr>
                        <a:t>Размеры тарифных ставок, окладов (должностных окладов)</a:t>
                      </a:r>
                      <a:endParaRPr lang="ru-RU" sz="170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1"/>
                  </a:ext>
                </a:extLst>
              </a:tr>
              <a:tr h="705384">
                <a:tc>
                  <a:txBody>
                    <a:bodyPr/>
                    <a:lstStyle/>
                    <a:p>
                      <a:pPr algn="just">
                        <a:lnSpc>
                          <a:spcPct val="115000"/>
                        </a:lnSpc>
                        <a:spcAft>
                          <a:spcPts val="0"/>
                        </a:spcAft>
                      </a:pPr>
                      <a:r>
                        <a:rPr lang="ru-RU" sz="1700" dirty="0">
                          <a:effectLst/>
                          <a:latin typeface="Arial" pitchFamily="34" charset="0"/>
                          <a:cs typeface="Arial" pitchFamily="34" charset="0"/>
                        </a:rPr>
                        <a:t>Компенсационные выплаты (доплаты и надбавки компенсационного характера)</a:t>
                      </a:r>
                      <a:endParaRPr lang="ru-RU" sz="1700" dirty="0">
                        <a:effectLst/>
                        <a:latin typeface="Arial" pitchFamily="34" charset="0"/>
                        <a:ea typeface="Calibri"/>
                        <a:cs typeface="Arial" pitchFamily="34" charset="0"/>
                      </a:endParaRPr>
                    </a:p>
                  </a:txBody>
                  <a:tcPr marL="68580" marR="68580" marT="0" marB="0"/>
                </a:tc>
                <a:tc>
                  <a:txBody>
                    <a:bodyPr/>
                    <a:lstStyle/>
                    <a:p>
                      <a:pPr algn="just">
                        <a:lnSpc>
                          <a:spcPct val="115000"/>
                        </a:lnSpc>
                        <a:spcAft>
                          <a:spcPts val="0"/>
                        </a:spcAft>
                      </a:pPr>
                      <a:r>
                        <a:rPr lang="ru-RU" sz="1700" dirty="0">
                          <a:effectLst/>
                          <a:latin typeface="Arial" pitchFamily="34" charset="0"/>
                          <a:cs typeface="Arial" pitchFamily="34" charset="0"/>
                        </a:rPr>
                        <a:t>Доплаты и надбавки компенсационного характера</a:t>
                      </a:r>
                      <a:endParaRPr lang="ru-RU" sz="17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2"/>
                  </a:ext>
                </a:extLst>
              </a:tr>
              <a:tr h="1058076">
                <a:tc>
                  <a:txBody>
                    <a:bodyPr/>
                    <a:lstStyle/>
                    <a:p>
                      <a:pPr algn="just">
                        <a:lnSpc>
                          <a:spcPct val="115000"/>
                        </a:lnSpc>
                        <a:spcAft>
                          <a:spcPts val="0"/>
                        </a:spcAft>
                      </a:pPr>
                      <a:r>
                        <a:rPr lang="ru-RU" sz="1700">
                          <a:effectLst/>
                          <a:latin typeface="Arial" pitchFamily="34" charset="0"/>
                          <a:cs typeface="Arial" pitchFamily="34" charset="0"/>
                        </a:rPr>
                        <a:t>Стимулирующие выплаты (доплаты и надбавки стимулирующего характера, премии и иные поощрительные выплаты)</a:t>
                      </a:r>
                      <a:endParaRPr lang="ru-RU" sz="1700">
                        <a:effectLst/>
                        <a:latin typeface="Arial" pitchFamily="34" charset="0"/>
                        <a:ea typeface="Calibri"/>
                        <a:cs typeface="Arial" pitchFamily="34" charset="0"/>
                      </a:endParaRPr>
                    </a:p>
                  </a:txBody>
                  <a:tcPr marL="68580" marR="68580" marT="0" marB="0"/>
                </a:tc>
                <a:tc>
                  <a:txBody>
                    <a:bodyPr/>
                    <a:lstStyle/>
                    <a:p>
                      <a:pPr algn="just">
                        <a:lnSpc>
                          <a:spcPct val="115000"/>
                        </a:lnSpc>
                        <a:spcAft>
                          <a:spcPts val="0"/>
                        </a:spcAft>
                      </a:pPr>
                      <a:r>
                        <a:rPr lang="ru-RU" sz="1700" dirty="0">
                          <a:effectLst/>
                          <a:latin typeface="Arial" pitchFamily="34" charset="0"/>
                          <a:cs typeface="Arial" pitchFamily="34" charset="0"/>
                        </a:rPr>
                        <a:t>Системы доплат и надбавок стимулирующего характера и системы премирования</a:t>
                      </a:r>
                      <a:endParaRPr lang="ru-RU" sz="17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39711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000" dirty="0" smtClean="0"/>
              <a:t>В </a:t>
            </a:r>
            <a:r>
              <a:rPr lang="ru-RU" sz="2000" dirty="0"/>
              <a:t>соответствии с частью 3 ст. 37 Конституции РФ «каждый имеет право… на </a:t>
            </a:r>
            <a:r>
              <a:rPr lang="ru-RU" sz="2000" u="sng" dirty="0"/>
              <a:t>вознаграждение за труд</a:t>
            </a:r>
            <a:r>
              <a:rPr lang="ru-RU" sz="2000" dirty="0"/>
              <a:t> без какой бы то ни было дискриминации и не ниже установленного федеральным законом минимального размера оплаты труда...». </a:t>
            </a:r>
            <a:r>
              <a:rPr lang="ru-RU" sz="2000" dirty="0" smtClean="0"/>
              <a:t/>
            </a:r>
            <a:br>
              <a:rPr lang="ru-RU" sz="2000" dirty="0" smtClean="0"/>
            </a:br>
            <a:r>
              <a:rPr lang="ru-RU" sz="2000" dirty="0"/>
              <a:t/>
            </a:r>
            <a:br>
              <a:rPr lang="ru-RU" sz="2000" dirty="0"/>
            </a:br>
            <a:r>
              <a:rPr lang="ru-RU" sz="2000" u="sng" dirty="0" smtClean="0">
                <a:solidFill>
                  <a:srgbClr val="FF0000"/>
                </a:solidFill>
              </a:rPr>
              <a:t>Никаких </a:t>
            </a:r>
            <a:r>
              <a:rPr lang="ru-RU" sz="2000" u="sng" dirty="0">
                <a:solidFill>
                  <a:srgbClr val="FF0000"/>
                </a:solidFill>
              </a:rPr>
              <a:t>компенсационных или стимулирующих выплат в вознаграждении за труд Конституцией РФ также не </a:t>
            </a:r>
            <a:r>
              <a:rPr lang="ru-RU" sz="2000" u="sng" dirty="0" smtClean="0">
                <a:solidFill>
                  <a:srgbClr val="FF0000"/>
                </a:solidFill>
              </a:rPr>
              <a:t>предусмотрено</a:t>
            </a:r>
            <a:br>
              <a:rPr lang="ru-RU" sz="2000" u="sng" dirty="0" smtClean="0">
                <a:solidFill>
                  <a:srgbClr val="FF0000"/>
                </a:solidFill>
              </a:rPr>
            </a:br>
            <a:r>
              <a:rPr lang="ru-RU" sz="2000" dirty="0"/>
              <a:t/>
            </a:r>
            <a:br>
              <a:rPr lang="ru-RU" sz="2000" dirty="0"/>
            </a:br>
            <a:r>
              <a:rPr lang="ru-RU" sz="2000" b="1" dirty="0"/>
              <a:t>Т</a:t>
            </a:r>
            <a:r>
              <a:rPr lang="ru-RU" sz="2000" b="1" dirty="0" smtClean="0"/>
              <a:t>арифная </a:t>
            </a:r>
            <a:r>
              <a:rPr lang="ru-RU" sz="2000" b="1" dirty="0"/>
              <a:t>ставка, оклад (должностной оклад) являются видами вознаграждения за труд. </a:t>
            </a:r>
            <a:r>
              <a:rPr lang="ru-RU" sz="2000" b="1" dirty="0" smtClean="0"/>
              <a:t/>
            </a:r>
            <a:br>
              <a:rPr lang="ru-RU" sz="2000" b="1" dirty="0" smtClean="0"/>
            </a:br>
            <a:r>
              <a:rPr lang="ru-RU" sz="2000" b="1" dirty="0"/>
              <a:t/>
            </a:r>
            <a:br>
              <a:rPr lang="ru-RU" sz="2000" b="1" dirty="0"/>
            </a:br>
            <a:r>
              <a:rPr lang="ru-RU" sz="2000" b="1" dirty="0"/>
              <a:t>В</a:t>
            </a:r>
            <a:r>
              <a:rPr lang="ru-RU" sz="2000" b="1" dirty="0" smtClean="0"/>
              <a:t>ознаграждение </a:t>
            </a:r>
            <a:r>
              <a:rPr lang="ru-RU" sz="2000" b="1" dirty="0"/>
              <a:t>за труд не может быть ниже </a:t>
            </a:r>
            <a:r>
              <a:rPr lang="ru-RU" sz="2000" b="1" dirty="0" smtClean="0"/>
              <a:t>МРОТ (ст. 37 Конституции РФ).  </a:t>
            </a:r>
            <a:br>
              <a:rPr lang="ru-RU" sz="2000" b="1" dirty="0" smtClean="0"/>
            </a:br>
            <a:r>
              <a:rPr lang="ru-RU" sz="2000" dirty="0"/>
              <a:t/>
            </a:r>
            <a:br>
              <a:rPr lang="ru-RU" sz="2000" dirty="0"/>
            </a:br>
            <a:r>
              <a:rPr lang="ru-RU" sz="2000" u="sng" dirty="0" smtClean="0"/>
              <a:t>Следовательно</a:t>
            </a:r>
            <a:r>
              <a:rPr lang="ru-RU" sz="2000" u="sng" dirty="0"/>
              <a:t>, размеры окладов (должностных окладов) или тарифных ставок также не могут быть ниже МРОТ. </a:t>
            </a:r>
            <a:br>
              <a:rPr lang="ru-RU" sz="2000" u="sng" dirty="0"/>
            </a:br>
            <a:endParaRPr lang="ru-RU" sz="2000" u="sng"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26</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800" dirty="0" smtClean="0">
                <a:latin typeface="Arial Black" pitchFamily="34" charset="0"/>
              </a:rPr>
              <a:t>Состав МРОТ</a:t>
            </a:r>
          </a:p>
        </p:txBody>
      </p:sp>
    </p:spTree>
    <p:extLst>
      <p:ext uri="{BB962C8B-B14F-4D97-AF65-F5344CB8AC3E}">
        <p14:creationId xmlns:p14="http://schemas.microsoft.com/office/powerpoint/2010/main" val="775087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000" dirty="0" smtClean="0"/>
              <a:t>	Месячная </a:t>
            </a:r>
            <a:r>
              <a:rPr lang="ru-RU" sz="2000" dirty="0"/>
              <a:t>заработная плата работника, </a:t>
            </a:r>
            <a:r>
              <a:rPr lang="ru-RU" sz="2000" dirty="0">
                <a:solidFill>
                  <a:srgbClr val="FF0000"/>
                </a:solidFill>
              </a:rPr>
              <a:t>полностью отработавшего за этот период норму рабочего времени и выполнившего нормы труда (трудовые обязанности)</a:t>
            </a:r>
            <a:r>
              <a:rPr lang="ru-RU" sz="2000" dirty="0"/>
              <a:t>, не может быть ниже минимального размера оплаты труда. </a:t>
            </a:r>
            <a:r>
              <a:rPr lang="ru-RU" sz="2000" dirty="0" smtClean="0"/>
              <a:t/>
            </a:r>
            <a:br>
              <a:rPr lang="ru-RU" sz="2000" dirty="0" smtClean="0"/>
            </a:br>
            <a:r>
              <a:rPr lang="ru-RU" sz="2000" dirty="0"/>
              <a:t>	</a:t>
            </a:r>
            <a:r>
              <a:rPr lang="ru-RU" sz="2000" dirty="0" smtClean="0"/>
              <a:t>Непосредственно </a:t>
            </a:r>
            <a:r>
              <a:rPr lang="ru-RU" sz="2000" b="1" dirty="0"/>
              <a:t>за выполненную работу устанавливается вознаграждение за труд </a:t>
            </a:r>
            <a:r>
              <a:rPr lang="ru-RU" sz="2000" dirty="0"/>
              <a:t>в виде конкретного размера тарифной ставки или оклада (должностного оклада</a:t>
            </a:r>
            <a:r>
              <a:rPr lang="ru-RU" sz="2000" dirty="0" smtClean="0"/>
              <a:t>) (ст. 133 ТК РФ). </a:t>
            </a:r>
            <a:br>
              <a:rPr lang="ru-RU" sz="2000" dirty="0" smtClean="0"/>
            </a:br>
            <a:r>
              <a:rPr lang="ru-RU" sz="2000" dirty="0"/>
              <a:t/>
            </a:r>
            <a:br>
              <a:rPr lang="ru-RU" sz="2000" dirty="0"/>
            </a:br>
            <a:r>
              <a:rPr lang="ru-RU" sz="2000" dirty="0" smtClean="0"/>
              <a:t>Поэтому </a:t>
            </a:r>
            <a:r>
              <a:rPr lang="ru-RU" sz="2000" dirty="0"/>
              <a:t>размер тарифной ставки или оклада (должностного оклада) не может быть ниже МРОТ, как на основании ч. 3 ст. 37 Конституции РФ, так и на основании ч. 3 ст. 133 ТК РФ.</a:t>
            </a:r>
            <a:endParaRPr lang="ru-RU" sz="2000" u="sng"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27</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800" dirty="0" smtClean="0">
                <a:latin typeface="Arial Black" pitchFamily="34" charset="0"/>
              </a:rPr>
              <a:t>Состав МРОТ</a:t>
            </a:r>
          </a:p>
        </p:txBody>
      </p:sp>
    </p:spTree>
    <p:extLst>
      <p:ext uri="{BB962C8B-B14F-4D97-AF65-F5344CB8AC3E}">
        <p14:creationId xmlns:p14="http://schemas.microsoft.com/office/powerpoint/2010/main" val="18097397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000" dirty="0" smtClean="0"/>
              <a:t>	В </a:t>
            </a:r>
            <a:r>
              <a:rPr lang="ru-RU" sz="2000" dirty="0"/>
              <a:t>отличие от МРОТ, устанавливаемого федеральным законом, компенсационные и стимулирующие выплаты </a:t>
            </a:r>
            <a:r>
              <a:rPr lang="ru-RU" sz="2000" u="sng" dirty="0"/>
              <a:t>могут</a:t>
            </a:r>
            <a:r>
              <a:rPr lang="ru-RU" sz="2000" dirty="0"/>
              <a:t> </a:t>
            </a:r>
            <a:r>
              <a:rPr lang="ru-RU" sz="2000" dirty="0" smtClean="0"/>
              <a:t>устанавливаться </a:t>
            </a:r>
            <a:r>
              <a:rPr lang="ru-RU" sz="2000" u="sng" dirty="0"/>
              <a:t>иными нормативными правовыми </a:t>
            </a:r>
            <a:r>
              <a:rPr lang="ru-RU" sz="2000" u="sng" dirty="0" smtClean="0"/>
              <a:t>актами:</a:t>
            </a:r>
            <a:br>
              <a:rPr lang="ru-RU" sz="2000" u="sng" dirty="0" smtClean="0"/>
            </a:br>
            <a:r>
              <a:rPr lang="ru-RU" sz="2000" u="sng" dirty="0" smtClean="0"/>
              <a:t/>
            </a:r>
            <a:br>
              <a:rPr lang="ru-RU" sz="2000" u="sng" dirty="0" smtClean="0"/>
            </a:br>
            <a:r>
              <a:rPr lang="ru-RU" sz="2000" dirty="0" smtClean="0"/>
              <a:t>- указами </a:t>
            </a:r>
            <a:r>
              <a:rPr lang="ru-RU" sz="2000" dirty="0"/>
              <a:t>Президента РФ, </a:t>
            </a:r>
            <a:r>
              <a:rPr lang="ru-RU" sz="2000" dirty="0" smtClean="0"/>
              <a:t/>
            </a:r>
            <a:br>
              <a:rPr lang="ru-RU" sz="2000" dirty="0" smtClean="0"/>
            </a:br>
            <a:r>
              <a:rPr lang="ru-RU" sz="2000" dirty="0" smtClean="0"/>
              <a:t>- постановлениями </a:t>
            </a:r>
            <a:r>
              <a:rPr lang="ru-RU" sz="2000" dirty="0"/>
              <a:t>Правительства РФ, </a:t>
            </a:r>
            <a:r>
              <a:rPr lang="ru-RU" sz="2000" dirty="0" smtClean="0"/>
              <a:t/>
            </a:r>
            <a:br>
              <a:rPr lang="ru-RU" sz="2000" dirty="0" smtClean="0"/>
            </a:br>
            <a:r>
              <a:rPr lang="ru-RU" sz="2000" dirty="0" smtClean="0"/>
              <a:t>- приказами </a:t>
            </a:r>
            <a:r>
              <a:rPr lang="ru-RU" sz="2000" dirty="0"/>
              <a:t>Минтруда РФ и других федеральных органов исполнительной власти, </a:t>
            </a:r>
            <a:r>
              <a:rPr lang="ru-RU" sz="2000" dirty="0" smtClean="0"/>
              <a:t/>
            </a:r>
            <a:br>
              <a:rPr lang="ru-RU" sz="2000" dirty="0" smtClean="0"/>
            </a:br>
            <a:r>
              <a:rPr lang="ru-RU" sz="2000" dirty="0" smtClean="0"/>
              <a:t>- нормативными </a:t>
            </a:r>
            <a:r>
              <a:rPr lang="ru-RU" sz="2000" dirty="0"/>
              <a:t>правовыми актами субъектов </a:t>
            </a:r>
            <a:r>
              <a:rPr lang="ru-RU" sz="2000" dirty="0" smtClean="0"/>
              <a:t>РФ, </a:t>
            </a:r>
            <a:br>
              <a:rPr lang="ru-RU" sz="2000" dirty="0" smtClean="0"/>
            </a:br>
            <a:r>
              <a:rPr lang="ru-RU" sz="2000" dirty="0" smtClean="0"/>
              <a:t>- актами </a:t>
            </a:r>
            <a:r>
              <a:rPr lang="ru-RU" sz="2000" dirty="0"/>
              <a:t>органов местного самоуправления), а также  </a:t>
            </a:r>
            <a:br>
              <a:rPr lang="ru-RU" sz="2000" dirty="0"/>
            </a:br>
            <a:r>
              <a:rPr lang="ru-RU" sz="2000" dirty="0" smtClean="0"/>
              <a:t>- соглашениями</a:t>
            </a:r>
            <a:r>
              <a:rPr lang="ru-RU" sz="2000" dirty="0"/>
              <a:t>, коллективными договорами, </a:t>
            </a:r>
            <a:r>
              <a:rPr lang="ru-RU" sz="2000" dirty="0" smtClean="0"/>
              <a:t/>
            </a:r>
            <a:br>
              <a:rPr lang="ru-RU" sz="2000" dirty="0" smtClean="0"/>
            </a:br>
            <a:r>
              <a:rPr lang="ru-RU" sz="2000" dirty="0" smtClean="0"/>
              <a:t>- приказами </a:t>
            </a:r>
            <a:r>
              <a:rPr lang="ru-RU" sz="2000" dirty="0"/>
              <a:t>или распоряжениями руководителя конкретной организации. </a:t>
            </a:r>
            <a:endParaRPr lang="ru-RU" sz="2000" u="sng"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28</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800" dirty="0" smtClean="0">
                <a:latin typeface="Arial Black" pitchFamily="34" charset="0"/>
              </a:rPr>
              <a:t>Состав МРОТ</a:t>
            </a:r>
          </a:p>
        </p:txBody>
      </p:sp>
    </p:spTree>
    <p:extLst>
      <p:ext uri="{BB962C8B-B14F-4D97-AF65-F5344CB8AC3E}">
        <p14:creationId xmlns:p14="http://schemas.microsoft.com/office/powerpoint/2010/main" val="40535161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12776"/>
            <a:ext cx="8496944" cy="5112568"/>
          </a:xfrm>
        </p:spPr>
        <p:txBody>
          <a:bodyPr>
            <a:noAutofit/>
          </a:bodyPr>
          <a:lstStyle/>
          <a:p>
            <a:pPr lvl="0" algn="ctr"/>
            <a:r>
              <a:rPr lang="ru-RU" sz="2400" dirty="0" smtClean="0"/>
              <a:t/>
            </a:r>
            <a:br>
              <a:rPr lang="ru-RU" sz="2400" dirty="0" smtClean="0"/>
            </a:br>
            <a:r>
              <a:rPr lang="ru-RU" sz="2400" b="1" dirty="0" smtClean="0"/>
              <a:t>Вознаграждение </a:t>
            </a:r>
            <a:r>
              <a:rPr lang="ru-RU" sz="2400" b="1" dirty="0"/>
              <a:t>за труд в виде оклада (должностного оклада), тарифной ставки</a:t>
            </a:r>
            <a:r>
              <a:rPr lang="ru-RU" sz="2400" dirty="0"/>
              <a:t>, не могут быть ниже МРОТ, без учёта компенсационных, стимулирующих и иных выплат</a:t>
            </a:r>
          </a:p>
        </p:txBody>
      </p:sp>
      <p:sp>
        <p:nvSpPr>
          <p:cNvPr id="17" name="Номер слайда 16"/>
          <p:cNvSpPr>
            <a:spLocks noGrp="1"/>
          </p:cNvSpPr>
          <p:nvPr>
            <p:ph type="sldNum" sz="quarter" idx="12"/>
          </p:nvPr>
        </p:nvSpPr>
        <p:spPr/>
        <p:txBody>
          <a:bodyPr/>
          <a:lstStyle/>
          <a:p>
            <a:fld id="{725C68B6-61C2-468F-89AB-4B9F7531AA68}" type="slidenum">
              <a:rPr lang="ru-RU" smtClean="0"/>
              <a:pPr/>
              <a:t>29</a:t>
            </a:fld>
            <a:endParaRPr lang="ru-RU"/>
          </a:p>
        </p:txBody>
      </p:sp>
      <p:sp>
        <p:nvSpPr>
          <p:cNvPr id="4" name="Скругленный прямоугольник 3"/>
          <p:cNvSpPr/>
          <p:nvPr/>
        </p:nvSpPr>
        <p:spPr>
          <a:xfrm>
            <a:off x="755576" y="260648"/>
            <a:ext cx="7704856" cy="7920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2700" dirty="0" smtClean="0">
                <a:latin typeface="Arial Black" pitchFamily="34" charset="0"/>
              </a:rPr>
              <a:t>Вывод </a:t>
            </a:r>
            <a:endParaRPr lang="ru-RU" sz="2700" dirty="0">
              <a:latin typeface="Arial Black" pitchFamily="34" charset="0"/>
            </a:endParaRPr>
          </a:p>
        </p:txBody>
      </p:sp>
    </p:spTree>
    <p:extLst>
      <p:ext uri="{BB962C8B-B14F-4D97-AF65-F5344CB8AC3E}">
        <p14:creationId xmlns:p14="http://schemas.microsoft.com/office/powerpoint/2010/main" val="1486859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060848"/>
            <a:ext cx="8358246" cy="4464496"/>
          </a:xfrm>
        </p:spPr>
        <p:txBody>
          <a:bodyPr>
            <a:noAutofit/>
          </a:bodyPr>
          <a:lstStyle/>
          <a:p>
            <a:r>
              <a:rPr lang="ru-RU" sz="2000" dirty="0"/>
              <a:t>Под  </a:t>
            </a:r>
            <a:r>
              <a:rPr lang="ru-RU" sz="2000" u="sng" dirty="0"/>
              <a:t>заработной платой</a:t>
            </a:r>
            <a:r>
              <a:rPr lang="ru-RU" sz="2000" dirty="0"/>
              <a:t> или </a:t>
            </a:r>
            <a:r>
              <a:rPr lang="ru-RU" sz="2000" u="sng" dirty="0"/>
              <a:t>оплатой труда</a:t>
            </a:r>
            <a:r>
              <a:rPr lang="ru-RU" sz="2000" dirty="0"/>
              <a:t> </a:t>
            </a:r>
            <a:r>
              <a:rPr lang="ru-RU" sz="2000" dirty="0" smtClean="0"/>
              <a:t>признаётся:</a:t>
            </a:r>
            <a:br>
              <a:rPr lang="ru-RU" sz="2000" dirty="0" smtClean="0"/>
            </a:br>
            <a:r>
              <a:rPr lang="ru-RU" sz="2000" dirty="0"/>
              <a:t/>
            </a:r>
            <a:br>
              <a:rPr lang="ru-RU" sz="2000" dirty="0"/>
            </a:br>
            <a:r>
              <a:rPr lang="ru-RU" sz="2000" dirty="0" smtClean="0"/>
              <a:t>	Первая </a:t>
            </a:r>
            <a:r>
              <a:rPr lang="ru-RU" sz="2000" dirty="0"/>
              <a:t>– ВОЗНАГРАЖДЕНИЕ ЗА ТРУД в зависимости </a:t>
            </a:r>
            <a:r>
              <a:rPr lang="ru-RU" sz="2000" u="sng" dirty="0"/>
              <a:t>от квалификации</a:t>
            </a:r>
            <a:r>
              <a:rPr lang="ru-RU" sz="2000" dirty="0"/>
              <a:t> </a:t>
            </a:r>
            <a:r>
              <a:rPr lang="ru-RU" sz="2000" u="sng" dirty="0"/>
              <a:t>работника,</a:t>
            </a:r>
            <a:r>
              <a:rPr lang="ru-RU" sz="2000" dirty="0"/>
              <a:t> </a:t>
            </a:r>
            <a:r>
              <a:rPr lang="ru-RU" sz="2000" u="sng" dirty="0"/>
              <a:t>сложности,</a:t>
            </a:r>
            <a:r>
              <a:rPr lang="ru-RU" sz="2000" dirty="0"/>
              <a:t> количества, качества и условий выполняемой работы</a:t>
            </a:r>
            <a:r>
              <a:rPr lang="ru-RU" sz="2000" b="1" dirty="0"/>
              <a:t>,</a:t>
            </a:r>
            <a:r>
              <a:rPr lang="ru-RU" sz="2000" dirty="0"/>
              <a:t> </a:t>
            </a:r>
            <a:r>
              <a:rPr lang="ru-RU" sz="2000" dirty="0" smtClean="0"/>
              <a:t/>
            </a:r>
            <a:br>
              <a:rPr lang="ru-RU" sz="2000" dirty="0" smtClean="0"/>
            </a:br>
            <a:r>
              <a:rPr lang="ru-RU" sz="1000" dirty="0" smtClean="0"/>
              <a:t/>
            </a:r>
            <a:br>
              <a:rPr lang="ru-RU" sz="1000" dirty="0" smtClean="0"/>
            </a:br>
            <a:r>
              <a:rPr lang="ru-RU" sz="2000" b="1" dirty="0" smtClean="0"/>
              <a:t>а</a:t>
            </a:r>
            <a:r>
              <a:rPr lang="ru-RU" sz="2000" dirty="0" smtClean="0"/>
              <a:t> </a:t>
            </a:r>
            <a:r>
              <a:rPr lang="ru-RU" sz="2000" b="1" dirty="0"/>
              <a:t>также</a:t>
            </a:r>
            <a:r>
              <a:rPr lang="ru-RU" sz="2000" dirty="0"/>
              <a:t> </a:t>
            </a:r>
            <a:r>
              <a:rPr lang="ru-RU" sz="2000" dirty="0" smtClean="0"/>
              <a:t/>
            </a:r>
            <a:br>
              <a:rPr lang="ru-RU" sz="2000" dirty="0" smtClean="0"/>
            </a:br>
            <a:r>
              <a:rPr lang="ru-RU" sz="1000" dirty="0"/>
              <a:t/>
            </a:r>
            <a:br>
              <a:rPr lang="ru-RU" sz="1000" dirty="0"/>
            </a:br>
            <a:r>
              <a:rPr lang="ru-RU" sz="2000" dirty="0" smtClean="0"/>
              <a:t>	Вторая </a:t>
            </a:r>
            <a:r>
              <a:rPr lang="ru-RU" sz="2000" dirty="0"/>
              <a:t>– </a:t>
            </a:r>
            <a:r>
              <a:rPr lang="ru-RU" sz="2000" u="sng" dirty="0"/>
              <a:t>КОМПЕНСАЦИОННЫЕ ВЫПЛАТЫ</a:t>
            </a:r>
            <a:r>
              <a:rPr lang="ru-RU" sz="2000" dirty="0"/>
              <a:t> (доплаты и надбавки компенсационного характера, в том числе за работу в условиях, отклоняющихся от нормальных, работу в особых климатических условиях и на территориях, подвергшихся радиоактивному загрязнению, и иные выплаты компенсационного характера) и </a:t>
            </a:r>
            <a:r>
              <a:rPr lang="ru-RU" sz="2000" dirty="0" smtClean="0"/>
              <a:t/>
            </a:r>
            <a:br>
              <a:rPr lang="ru-RU" sz="2000" dirty="0" smtClean="0"/>
            </a:br>
            <a:r>
              <a:rPr lang="ru-RU" sz="1000" dirty="0"/>
              <a:t/>
            </a:r>
            <a:br>
              <a:rPr lang="ru-RU" sz="1000" dirty="0"/>
            </a:br>
            <a:r>
              <a:rPr lang="ru-RU" sz="2000" dirty="0" smtClean="0"/>
              <a:t>	Третья </a:t>
            </a:r>
            <a:r>
              <a:rPr lang="ru-RU" sz="2000" dirty="0"/>
              <a:t>– </a:t>
            </a:r>
            <a:r>
              <a:rPr lang="ru-RU" sz="2000" u="sng" dirty="0"/>
              <a:t>СТИМУЛИРУЮЩИЕ ВЫПЛАТЫ</a:t>
            </a:r>
            <a:r>
              <a:rPr lang="ru-RU" sz="2000" dirty="0"/>
              <a:t> (доплаты и надбавки стимулирующего характера, премии и иные поощрительные выплаты).</a:t>
            </a:r>
            <a:br>
              <a:rPr lang="ru-RU" sz="2000" dirty="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3</a:t>
            </a:fld>
            <a:endParaRPr lang="ru-RU"/>
          </a:p>
        </p:txBody>
      </p:sp>
      <p:sp>
        <p:nvSpPr>
          <p:cNvPr id="4" name="Скругленный прямоугольник 3"/>
          <p:cNvSpPr/>
          <p:nvPr/>
        </p:nvSpPr>
        <p:spPr>
          <a:xfrm>
            <a:off x="323528" y="548680"/>
            <a:ext cx="8496944" cy="13681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500" dirty="0" smtClean="0">
                <a:latin typeface="Arial Black" pitchFamily="34" charset="0"/>
              </a:rPr>
              <a:t>Понятие «заработная плата» </a:t>
            </a:r>
          </a:p>
          <a:p>
            <a:pPr algn="ctr"/>
            <a:r>
              <a:rPr lang="ru-RU" sz="2500" dirty="0" smtClean="0">
                <a:latin typeface="Arial Black" pitchFamily="34" charset="0"/>
              </a:rPr>
              <a:t>и три составные части заработной платы</a:t>
            </a:r>
          </a:p>
          <a:p>
            <a:pPr algn="ctr"/>
            <a:r>
              <a:rPr lang="ru-RU" sz="2500" dirty="0" smtClean="0">
                <a:latin typeface="Arial Black" pitchFamily="34" charset="0"/>
              </a:rPr>
              <a:t>(ст. 129 ТК РФ)</a:t>
            </a:r>
            <a:endParaRPr lang="ru-RU" sz="2500" dirty="0">
              <a:latin typeface="Arial Black" pitchFamily="34" charset="0"/>
            </a:endParaRPr>
          </a:p>
        </p:txBody>
      </p:sp>
    </p:spTree>
    <p:extLst>
      <p:ext uri="{BB962C8B-B14F-4D97-AF65-F5344CB8AC3E}">
        <p14:creationId xmlns:p14="http://schemas.microsoft.com/office/powerpoint/2010/main" val="29622480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pPr algn="ctr"/>
            <a:r>
              <a:rPr lang="ru-RU" sz="2400" dirty="0" smtClean="0"/>
              <a:t>Российская Федерация – социальное государство, политика которого направлена на создание условий, обеспечивающих достойную жизнь и свободное развитие человека.</a:t>
            </a: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r>
              <a:rPr lang="ru-RU" sz="2000" dirty="0"/>
              <a:t/>
            </a:r>
            <a:br>
              <a:rPr lang="ru-RU" sz="2000" dirty="0"/>
            </a:br>
            <a:r>
              <a:rPr lang="ru-RU" sz="2000" u="sng" dirty="0"/>
              <a:t/>
            </a:r>
            <a:br>
              <a:rPr lang="ru-RU" sz="2000" u="sng" dirty="0"/>
            </a:br>
            <a:endParaRPr lang="ru-RU" sz="2000" u="sng"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30</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800" dirty="0" smtClean="0">
                <a:latin typeface="Arial Black" pitchFamily="34" charset="0"/>
              </a:rPr>
              <a:t>Достойная жизнь – </a:t>
            </a:r>
          </a:p>
          <a:p>
            <a:pPr algn="ctr"/>
            <a:r>
              <a:rPr lang="ru-RU" sz="2800" dirty="0" smtClean="0">
                <a:latin typeface="Arial Black" pitchFamily="34" charset="0"/>
              </a:rPr>
              <a:t>ст. 7 Конституции РФ</a:t>
            </a:r>
          </a:p>
        </p:txBody>
      </p:sp>
    </p:spTree>
    <p:extLst>
      <p:ext uri="{BB962C8B-B14F-4D97-AF65-F5344CB8AC3E}">
        <p14:creationId xmlns:p14="http://schemas.microsoft.com/office/powerpoint/2010/main" val="775087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400" dirty="0" smtClean="0"/>
              <a:t/>
            </a:r>
            <a:br>
              <a:rPr lang="ru-RU" sz="2400" dirty="0" smtClean="0"/>
            </a:br>
            <a:r>
              <a:rPr lang="ru-RU" sz="2400" dirty="0" smtClean="0"/>
              <a:t/>
            </a:r>
            <a:br>
              <a:rPr lang="ru-RU" sz="2400" dirty="0" smtClean="0"/>
            </a:br>
            <a:r>
              <a:rPr lang="ru-RU" sz="2400" dirty="0" smtClean="0"/>
              <a:t>Одним из основных принципов правового регулирования трудовых отношений и иных непосредственно связанных с ними отношений признаётся:</a:t>
            </a:r>
            <a:br>
              <a:rPr lang="ru-RU" sz="2400" dirty="0" smtClean="0"/>
            </a:br>
            <a:r>
              <a:rPr lang="ru-RU" sz="2400" dirty="0" smtClean="0"/>
              <a:t/>
            </a:r>
            <a:br>
              <a:rPr lang="ru-RU" sz="2400" dirty="0" smtClean="0"/>
            </a:br>
            <a:r>
              <a:rPr lang="ru-RU" sz="2400" dirty="0" smtClean="0"/>
              <a:t>«…обеспечение права каждого работника на своевременную и в полном размере выплату </a:t>
            </a:r>
            <a:r>
              <a:rPr lang="ru-RU" sz="2400" u="sng" dirty="0" smtClean="0"/>
              <a:t>справедливо</a:t>
            </a:r>
            <a:r>
              <a:rPr lang="ru-RU" sz="2400" dirty="0" smtClean="0"/>
              <a:t>й заработной платы, обеспечивающей </a:t>
            </a:r>
            <a:r>
              <a:rPr lang="ru-RU" sz="2400" u="sng" dirty="0" smtClean="0"/>
              <a:t>достойное человека существование для него самого и его семьи</a:t>
            </a:r>
            <a:r>
              <a:rPr lang="ru-RU" sz="2400" dirty="0" smtClean="0"/>
              <a:t>, </a:t>
            </a:r>
            <a:r>
              <a:rPr lang="ru-RU" sz="2400" b="1" dirty="0" smtClean="0"/>
              <a:t>и не ниже </a:t>
            </a:r>
            <a:r>
              <a:rPr lang="ru-RU" sz="2400" dirty="0" smtClean="0"/>
              <a:t>установленного федеральным законом </a:t>
            </a:r>
            <a:r>
              <a:rPr lang="ru-RU" sz="2400" b="1" dirty="0" smtClean="0"/>
              <a:t>минимального размера оплаты труда</a:t>
            </a:r>
            <a:r>
              <a:rPr lang="ru-RU" sz="2400" dirty="0" smtClean="0"/>
              <a:t>;»</a:t>
            </a:r>
            <a:r>
              <a:rPr lang="ru-RU" sz="2000" dirty="0" smtClean="0"/>
              <a:t/>
            </a:r>
            <a:br>
              <a:rPr lang="ru-RU" sz="2000" dirty="0" smtClean="0"/>
            </a:br>
            <a:r>
              <a:rPr lang="ru-RU" sz="2000" dirty="0" smtClean="0"/>
              <a:t/>
            </a:r>
            <a:br>
              <a:rPr lang="ru-RU" sz="2000" dirty="0" smtClean="0"/>
            </a:br>
            <a:r>
              <a:rPr lang="ru-RU" sz="2000" dirty="0" smtClean="0"/>
              <a:t/>
            </a:r>
            <a:br>
              <a:rPr lang="ru-RU" sz="2000" dirty="0" smtClean="0"/>
            </a:br>
            <a:r>
              <a:rPr lang="ru-RU" sz="2000" dirty="0"/>
              <a:t/>
            </a:r>
            <a:br>
              <a:rPr lang="ru-RU" sz="2000" dirty="0"/>
            </a:br>
            <a:r>
              <a:rPr lang="ru-RU" sz="2000" u="sng" dirty="0"/>
              <a:t/>
            </a:r>
            <a:br>
              <a:rPr lang="ru-RU" sz="2000" u="sng" dirty="0"/>
            </a:br>
            <a:endParaRPr lang="ru-RU" sz="2000" u="sng"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31</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800" dirty="0" smtClean="0">
                <a:latin typeface="Arial Black" pitchFamily="34" charset="0"/>
              </a:rPr>
              <a:t>Достойное существование – </a:t>
            </a:r>
          </a:p>
          <a:p>
            <a:pPr algn="ctr"/>
            <a:r>
              <a:rPr lang="ru-RU" sz="2800" dirty="0" smtClean="0">
                <a:latin typeface="Arial Black" pitchFamily="34" charset="0"/>
              </a:rPr>
              <a:t>ст. 2 Трудового кодекса РФ</a:t>
            </a:r>
          </a:p>
        </p:txBody>
      </p:sp>
    </p:spTree>
    <p:extLst>
      <p:ext uri="{BB962C8B-B14F-4D97-AF65-F5344CB8AC3E}">
        <p14:creationId xmlns:p14="http://schemas.microsoft.com/office/powerpoint/2010/main" val="775087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772816"/>
            <a:ext cx="8568952" cy="1584176"/>
          </a:xfrm>
        </p:spPr>
        <p:txBody>
          <a:bodyPr>
            <a:noAutofit/>
          </a:bodyPr>
          <a:lstStyle/>
          <a:p>
            <a:r>
              <a:rPr lang="ru-RU" sz="2000" dirty="0" smtClean="0"/>
              <a:t/>
            </a:r>
            <a:br>
              <a:rPr lang="ru-RU" sz="2000" dirty="0" smtClean="0"/>
            </a:br>
            <a:r>
              <a:rPr lang="ru-RU" sz="2000" dirty="0"/>
              <a:t/>
            </a:r>
            <a:br>
              <a:rPr lang="ru-RU" sz="2000" dirty="0"/>
            </a:br>
            <a:r>
              <a:rPr lang="ru-RU" sz="2000" dirty="0" smtClean="0"/>
              <a:t>	Статья </a:t>
            </a:r>
            <a:r>
              <a:rPr lang="ru-RU" sz="2000" dirty="0"/>
              <a:t>133 ТК РФ «привязывает» МРОТ к величине прожиточного минимума трудоспособного населения (ПМ ТН), который исчисляется из расчёта </a:t>
            </a:r>
            <a:r>
              <a:rPr lang="ru-RU" sz="2000" u="sng" dirty="0"/>
              <a:t>минимальных</a:t>
            </a:r>
            <a:r>
              <a:rPr lang="ru-RU" sz="2000" dirty="0"/>
              <a:t> потребностей одного работника, </a:t>
            </a:r>
            <a:r>
              <a:rPr lang="ru-RU" sz="2000" u="sng" dirty="0"/>
              <a:t>без учёта семейной нагрузки</a:t>
            </a:r>
            <a:r>
              <a:rPr lang="ru-RU" sz="2000" dirty="0"/>
              <a:t>. </a:t>
            </a:r>
            <a:r>
              <a:rPr lang="ru-RU" sz="2000" dirty="0" smtClean="0"/>
              <a:t/>
            </a:r>
            <a:br>
              <a:rPr lang="ru-RU" sz="2000" dirty="0" smtClean="0"/>
            </a:br>
            <a:r>
              <a:rPr lang="ru-RU" sz="2000" dirty="0"/>
              <a:t/>
            </a:r>
            <a:br>
              <a:rPr lang="ru-RU" sz="2000" dirty="0"/>
            </a:br>
            <a:r>
              <a:rPr lang="ru-RU" sz="2000" dirty="0"/>
              <a:t/>
            </a:r>
            <a:br>
              <a:rPr lang="ru-RU" sz="2000" dirty="0"/>
            </a:b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32</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a:latin typeface="Arial Black" pitchFamily="34" charset="0"/>
              </a:rPr>
              <a:t>Прожиточный минимум и минимальный потребительский бюджет</a:t>
            </a:r>
            <a:endParaRPr lang="ru-RU" sz="2200" dirty="0">
              <a:latin typeface="Arial Black"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874620769"/>
              </p:ext>
            </p:extLst>
          </p:nvPr>
        </p:nvGraphicFramePr>
        <p:xfrm>
          <a:off x="539552" y="3573016"/>
          <a:ext cx="7920880" cy="2808311"/>
        </p:xfrm>
        <a:graphic>
          <a:graphicData uri="http://schemas.openxmlformats.org/drawingml/2006/table">
            <a:tbl>
              <a:tblPr firstRow="1" firstCol="1" bandRow="1">
                <a:tableStyleId>{5C22544A-7EE6-4342-B048-85BDC9FD1C3A}</a:tableStyleId>
              </a:tblPr>
              <a:tblGrid>
                <a:gridCol w="7920880">
                  <a:extLst>
                    <a:ext uri="{9D8B030D-6E8A-4147-A177-3AD203B41FA5}">
                      <a16:colId xmlns:a16="http://schemas.microsoft.com/office/drawing/2014/main" val="20000"/>
                    </a:ext>
                  </a:extLst>
                </a:gridCol>
              </a:tblGrid>
              <a:tr h="2808311">
                <a:tc>
                  <a:txBody>
                    <a:bodyPr/>
                    <a:lstStyle/>
                    <a:p>
                      <a:pPr indent="449580" algn="just">
                        <a:lnSpc>
                          <a:spcPct val="115000"/>
                        </a:lnSpc>
                        <a:spcAft>
                          <a:spcPts val="0"/>
                        </a:spcAft>
                      </a:pPr>
                      <a:endParaRPr lang="ru-RU" sz="1700" dirty="0" smtClean="0">
                        <a:effectLst/>
                        <a:latin typeface="Arial" pitchFamily="34" charset="0"/>
                        <a:cs typeface="Arial" pitchFamily="34" charset="0"/>
                      </a:endParaRPr>
                    </a:p>
                    <a:p>
                      <a:pPr indent="449580" algn="just">
                        <a:lnSpc>
                          <a:spcPct val="115000"/>
                        </a:lnSpc>
                        <a:spcAft>
                          <a:spcPts val="0"/>
                        </a:spcAft>
                      </a:pPr>
                      <a:r>
                        <a:rPr lang="ru-RU" sz="1700" u="sng" dirty="0" smtClean="0">
                          <a:effectLst/>
                          <a:latin typeface="Arial" pitchFamily="34" charset="0"/>
                          <a:cs typeface="Arial" pitchFamily="34" charset="0"/>
                        </a:rPr>
                        <a:t>Справка</a:t>
                      </a:r>
                      <a:r>
                        <a:rPr lang="ru-RU" sz="1700" u="sng" dirty="0">
                          <a:effectLst/>
                          <a:latin typeface="Arial" pitchFamily="34" charset="0"/>
                          <a:cs typeface="Arial" pitchFamily="34" charset="0"/>
                        </a:rPr>
                        <a:t>:</a:t>
                      </a:r>
                      <a:r>
                        <a:rPr lang="ru-RU" sz="1700" u="none" dirty="0">
                          <a:effectLst/>
                          <a:latin typeface="Arial" pitchFamily="34" charset="0"/>
                          <a:cs typeface="Arial" pitchFamily="34" charset="0"/>
                        </a:rPr>
                        <a:t> </a:t>
                      </a:r>
                      <a:r>
                        <a:rPr lang="ru-RU" sz="1700" dirty="0">
                          <a:effectLst/>
                          <a:latin typeface="Arial" pitchFamily="34" charset="0"/>
                          <a:cs typeface="Arial" pitchFamily="34" charset="0"/>
                        </a:rPr>
                        <a:t>Прожиточный минимум вводился как показатель физиологического минимума на период преодоления кризисного состояния экономики Указом Президента Б.Н. Ельцина № 210 от 2 марта 1992 года </a:t>
                      </a:r>
                      <a:r>
                        <a:rPr lang="ru-RU" sz="1700" dirty="0" smtClean="0">
                          <a:effectLst/>
                          <a:latin typeface="Arial" pitchFamily="34" charset="0"/>
                          <a:cs typeface="Arial" pitchFamily="34" charset="0"/>
                        </a:rPr>
                        <a:t>«</a:t>
                      </a:r>
                      <a:r>
                        <a:rPr lang="ru-RU" sz="1700" dirty="0">
                          <a:effectLst/>
                          <a:latin typeface="Arial" pitchFamily="34" charset="0"/>
                          <a:cs typeface="Arial" pitchFamily="34" charset="0"/>
                        </a:rPr>
                        <a:t>О системе минимальных потребительских бюджетов» и характеризует </a:t>
                      </a:r>
                      <a:r>
                        <a:rPr lang="ru-RU" sz="1700" u="sng" dirty="0">
                          <a:effectLst/>
                          <a:latin typeface="Arial" pitchFamily="34" charset="0"/>
                          <a:cs typeface="Arial" pitchFamily="34" charset="0"/>
                        </a:rPr>
                        <a:t>минимально допустимые границы потребления важнейших материальных благ и услуг </a:t>
                      </a:r>
                      <a:r>
                        <a:rPr lang="ru-RU" sz="1700" dirty="0">
                          <a:effectLst/>
                          <a:latin typeface="Arial" pitchFamily="34" charset="0"/>
                          <a:cs typeface="Arial" pitchFamily="34" charset="0"/>
                        </a:rPr>
                        <a:t>(продукты питания, предметы санитарии и гигиены, лекарства, жилищно-коммунальные услуги).</a:t>
                      </a:r>
                      <a:endParaRPr lang="ru-RU" sz="17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433432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772816"/>
            <a:ext cx="8568952" cy="4752528"/>
          </a:xfrm>
        </p:spPr>
        <p:txBody>
          <a:bodyPr>
            <a:noAutofit/>
          </a:bodyPr>
          <a:lstStyle/>
          <a:p>
            <a:r>
              <a:rPr lang="ru-RU" sz="2000" dirty="0" smtClean="0"/>
              <a:t/>
            </a:r>
            <a:br>
              <a:rPr lang="ru-RU" sz="2000" dirty="0" smtClean="0"/>
            </a:br>
            <a:r>
              <a:rPr lang="ru-RU" sz="2000" dirty="0"/>
              <a:t/>
            </a:r>
            <a:br>
              <a:rPr lang="ru-RU" sz="2000" dirty="0"/>
            </a:br>
            <a:r>
              <a:rPr lang="ru-RU" sz="2000" dirty="0" smtClean="0"/>
              <a:t>	</a:t>
            </a:r>
            <a:r>
              <a:rPr lang="ru-RU" sz="2000" dirty="0"/>
              <a:t>Федерация Независимых Профсоюзов России считает, что необходимо перейти от величины прожиточного минимума к минимальному (восстановительному) потребительскому бюджету (МВПБ). </a:t>
            </a:r>
            <a:r>
              <a:rPr lang="ru-RU" sz="2000" dirty="0" smtClean="0"/>
              <a:t/>
            </a:r>
            <a:br>
              <a:rPr lang="ru-RU" sz="2000" dirty="0" smtClean="0"/>
            </a:br>
            <a:r>
              <a:rPr lang="ru-RU" sz="2000" dirty="0"/>
              <a:t/>
            </a:r>
            <a:br>
              <a:rPr lang="ru-RU" sz="2000" dirty="0"/>
            </a:br>
            <a:r>
              <a:rPr lang="ru-RU" sz="2000" dirty="0" smtClean="0"/>
              <a:t>	</a:t>
            </a:r>
            <a:r>
              <a:rPr lang="ru-RU" sz="2000" u="sng" dirty="0" smtClean="0"/>
              <a:t>МРОТ</a:t>
            </a:r>
            <a:r>
              <a:rPr lang="ru-RU" sz="2000" dirty="0" smtClean="0"/>
              <a:t> </a:t>
            </a:r>
            <a:r>
              <a:rPr lang="ru-RU" sz="2000" dirty="0"/>
              <a:t>должен быть установлен </a:t>
            </a:r>
            <a:r>
              <a:rPr lang="ru-RU" sz="2000" u="sng" dirty="0"/>
              <a:t>на уровне МВПБ</a:t>
            </a:r>
            <a:r>
              <a:rPr lang="ru-RU" sz="2000" dirty="0"/>
              <a:t> работающего населения, который будет обеспечивать </a:t>
            </a:r>
            <a:r>
              <a:rPr lang="ru-RU" sz="2000" u="sng" dirty="0"/>
              <a:t>простое</a:t>
            </a:r>
            <a:r>
              <a:rPr lang="ru-RU" sz="2000" dirty="0"/>
              <a:t> воспроизводство рабочей силы, то есть восстановление </a:t>
            </a:r>
            <a:r>
              <a:rPr lang="ru-RU" sz="2000" dirty="0" smtClean="0"/>
              <a:t>физических</a:t>
            </a:r>
            <a:r>
              <a:rPr lang="ru-RU" sz="2000" dirty="0"/>
              <a:t>, профессиональных и </a:t>
            </a:r>
            <a:r>
              <a:rPr lang="ru-RU" sz="2000" dirty="0" smtClean="0"/>
              <a:t>психологических </a:t>
            </a:r>
            <a:r>
              <a:rPr lang="ru-RU" sz="2000" dirty="0"/>
              <a:t>способностей человека к труду (без семейной нагрузки, расходов на образование и аренду жилья).  </a:t>
            </a:r>
            <a:r>
              <a:rPr lang="ru-RU" sz="2000" dirty="0" smtClean="0"/>
              <a:t/>
            </a:r>
            <a:br>
              <a:rPr lang="ru-RU" sz="2000" dirty="0" smtClean="0"/>
            </a:br>
            <a:r>
              <a:rPr lang="ru-RU" sz="2000" dirty="0"/>
              <a:t/>
            </a:r>
            <a:br>
              <a:rPr lang="ru-RU" sz="2000" dirty="0"/>
            </a:br>
            <a:r>
              <a:rPr lang="ru-RU" sz="2000" dirty="0" smtClean="0"/>
              <a:t>	</a:t>
            </a:r>
            <a:r>
              <a:rPr lang="ru-RU" sz="2000" u="sng" dirty="0" smtClean="0"/>
              <a:t>Прожиточный </a:t>
            </a:r>
            <a:r>
              <a:rPr lang="ru-RU" sz="2000" u="sng" dirty="0"/>
              <a:t>минимум</a:t>
            </a:r>
            <a:r>
              <a:rPr lang="ru-RU" sz="2000" dirty="0"/>
              <a:t> необходимо сохранить </a:t>
            </a:r>
            <a:r>
              <a:rPr lang="ru-RU" sz="2000" u="sng" dirty="0"/>
              <a:t>для</a:t>
            </a:r>
            <a:r>
              <a:rPr lang="ru-RU" sz="2000" dirty="0"/>
              <a:t> установления минимальных размеров </a:t>
            </a:r>
            <a:r>
              <a:rPr lang="ru-RU" sz="2000" u="sng" dirty="0"/>
              <a:t>социальных пособий</a:t>
            </a:r>
            <a:r>
              <a:rPr lang="ru-RU" sz="2000" dirty="0"/>
              <a:t>.</a:t>
            </a:r>
            <a:br>
              <a:rPr lang="ru-RU" sz="2000" dirty="0"/>
            </a:br>
            <a:r>
              <a:rPr lang="ru-RU" sz="2000" dirty="0"/>
              <a:t/>
            </a:r>
            <a:br>
              <a:rPr lang="ru-RU" sz="2000" dirty="0"/>
            </a:br>
            <a:r>
              <a:rPr lang="ru-RU" sz="2000" dirty="0"/>
              <a:t/>
            </a:r>
            <a:br>
              <a:rPr lang="ru-RU" sz="2000" dirty="0"/>
            </a:b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33</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a:latin typeface="Arial Black" pitchFamily="34" charset="0"/>
              </a:rPr>
              <a:t>Прожиточный минимум и минимальный потребительский бюджет</a:t>
            </a:r>
            <a:endParaRPr lang="ru-RU" sz="2200" dirty="0">
              <a:latin typeface="Arial Black" pitchFamily="34" charset="0"/>
            </a:endParaRPr>
          </a:p>
        </p:txBody>
      </p:sp>
    </p:spTree>
    <p:extLst>
      <p:ext uri="{BB962C8B-B14F-4D97-AF65-F5344CB8AC3E}">
        <p14:creationId xmlns:p14="http://schemas.microsoft.com/office/powerpoint/2010/main" val="36940056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772816"/>
            <a:ext cx="8568952" cy="2448272"/>
          </a:xfrm>
        </p:spPr>
        <p:txBody>
          <a:bodyPr>
            <a:noAutofit/>
          </a:bodyPr>
          <a:lstStyle/>
          <a:p>
            <a:r>
              <a:rPr lang="ru-RU" sz="2000" dirty="0" smtClean="0"/>
              <a:t/>
            </a:r>
            <a:br>
              <a:rPr lang="ru-RU" sz="2000" dirty="0" smtClean="0"/>
            </a:br>
            <a:r>
              <a:rPr lang="ru-RU" sz="2000" dirty="0"/>
              <a:t/>
            </a:r>
            <a:br>
              <a:rPr lang="ru-RU" sz="2000" dirty="0"/>
            </a:br>
            <a:r>
              <a:rPr lang="ru-RU" sz="2000" dirty="0" smtClean="0"/>
              <a:t>	</a:t>
            </a:r>
            <a:r>
              <a:rPr lang="ru-RU" sz="2000" dirty="0"/>
              <a:t>На сегодняшний день нормативного правового определения понятия и структуры МВПБ не установлено. </a:t>
            </a:r>
            <a:br>
              <a:rPr lang="ru-RU" sz="2000" dirty="0"/>
            </a:br>
            <a:r>
              <a:rPr lang="ru-RU" sz="2000" dirty="0" smtClean="0"/>
              <a:t>	Экспертами </a:t>
            </a:r>
            <a:r>
              <a:rPr lang="ru-RU" sz="2000" dirty="0"/>
              <a:t>ФНПР совместно с научным сообществом в конце 2011 года были разработаны минимальные (восстановительные) потребительские бюджеты для трудоспособного населения на основании потребительской корзины работающего населения, которая определялась на основе продуктов питания, непродовольственных товаров и услуг </a:t>
            </a:r>
            <a:r>
              <a:rPr lang="ru-RU" sz="2000" u="sng" dirty="0"/>
              <a:t>в натуральном выражении</a:t>
            </a:r>
            <a:r>
              <a:rPr lang="ru-RU" sz="2000" dirty="0"/>
              <a:t>.</a:t>
            </a:r>
            <a:br>
              <a:rPr lang="ru-RU" sz="2000" dirty="0"/>
            </a:br>
            <a:r>
              <a:rPr lang="ru-RU" sz="2000" dirty="0" smtClean="0"/>
              <a:t/>
            </a:r>
            <a:br>
              <a:rPr lang="ru-RU" sz="2000" dirty="0" smtClean="0"/>
            </a:br>
            <a:r>
              <a:rPr lang="ru-RU" sz="2000" dirty="0"/>
              <a:t/>
            </a:r>
            <a:br>
              <a:rPr lang="ru-RU" sz="2000" dirty="0"/>
            </a:br>
            <a:r>
              <a:rPr lang="ru-RU" sz="2000" dirty="0"/>
              <a:t/>
            </a:r>
            <a:br>
              <a:rPr lang="ru-RU" sz="2000" dirty="0"/>
            </a:b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34</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a:latin typeface="Arial Black" pitchFamily="34" charset="0"/>
              </a:rPr>
              <a:t>Прожиточный минимум и минимальный потребительский бюджет</a:t>
            </a:r>
            <a:endParaRPr lang="ru-RU" sz="2200" dirty="0">
              <a:latin typeface="Arial Black"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524108299"/>
              </p:ext>
            </p:extLst>
          </p:nvPr>
        </p:nvGraphicFramePr>
        <p:xfrm>
          <a:off x="395536" y="4290020"/>
          <a:ext cx="8208912" cy="2091308"/>
        </p:xfrm>
        <a:graphic>
          <a:graphicData uri="http://schemas.openxmlformats.org/drawingml/2006/table">
            <a:tbl>
              <a:tblPr firstRow="1" firstCol="1" bandRow="1">
                <a:tableStyleId>{5C22544A-7EE6-4342-B048-85BDC9FD1C3A}</a:tableStyleId>
              </a:tblPr>
              <a:tblGrid>
                <a:gridCol w="8208912">
                  <a:extLst>
                    <a:ext uri="{9D8B030D-6E8A-4147-A177-3AD203B41FA5}">
                      <a16:colId xmlns:a16="http://schemas.microsoft.com/office/drawing/2014/main" val="20000"/>
                    </a:ext>
                  </a:extLst>
                </a:gridCol>
              </a:tblGrid>
              <a:tr h="2091308">
                <a:tc>
                  <a:txBody>
                    <a:bodyPr/>
                    <a:lstStyle/>
                    <a:p>
                      <a:pPr indent="450215" algn="just">
                        <a:lnSpc>
                          <a:spcPct val="115000"/>
                        </a:lnSpc>
                        <a:spcAft>
                          <a:spcPts val="0"/>
                        </a:spcAft>
                      </a:pPr>
                      <a:r>
                        <a:rPr lang="ru-RU" sz="1600" dirty="0">
                          <a:effectLst/>
                          <a:latin typeface="Arial" pitchFamily="34" charset="0"/>
                          <a:cs typeface="Arial" pitchFamily="34" charset="0"/>
                        </a:rPr>
                        <a:t>Справка: до 1 января 2013 года структура потребительской корзины, на основании которой рассчитывался прожиточный минимум, представляла собой набор продуктов питания, набор непродовольственных товаров и набор услуг </a:t>
                      </a:r>
                      <a:r>
                        <a:rPr lang="ru-RU" sz="1600" u="sng" dirty="0">
                          <a:effectLst/>
                          <a:latin typeface="Arial" pitchFamily="34" charset="0"/>
                          <a:cs typeface="Arial" pitchFamily="34" charset="0"/>
                        </a:rPr>
                        <a:t>в натуральном выражении</a:t>
                      </a:r>
                      <a:r>
                        <a:rPr lang="ru-RU" sz="1600" dirty="0">
                          <a:effectLst/>
                          <a:latin typeface="Arial" pitchFamily="34" charset="0"/>
                          <a:cs typeface="Arial" pitchFamily="34" charset="0"/>
                        </a:rPr>
                        <a:t>. С 1 января 2013 года в натуральном выражении оцениваются продукты питания, а непродовольственные товары и услуги устанавливаются в прожиточном минимуме в соотношении к продуктам питания. </a:t>
                      </a:r>
                      <a:endParaRPr lang="ru-RU" sz="1600" dirty="0">
                        <a:effectLst/>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308115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916832"/>
            <a:ext cx="8568952" cy="3600400"/>
          </a:xfrm>
        </p:spPr>
        <p:txBody>
          <a:bodyPr>
            <a:noAutofit/>
          </a:bodyPr>
          <a:lstStyle/>
          <a:p>
            <a:r>
              <a:rPr lang="ru-RU" sz="2000" dirty="0" smtClean="0"/>
              <a:t>	Согласно </a:t>
            </a:r>
            <a:r>
              <a:rPr lang="ru-RU" sz="2000" dirty="0"/>
              <a:t>минимальному (восстановительному) потребительскому бюджету для трудоспособного населения </a:t>
            </a:r>
            <a:r>
              <a:rPr lang="ru-RU" sz="2000" u="sng" dirty="0"/>
              <a:t>расходы на питание выше</a:t>
            </a:r>
            <a:r>
              <a:rPr lang="ru-RU" sz="2000" dirty="0"/>
              <a:t> уровня аналогичной статьи в прожиточном минимуме более чем в 2 раза.</a:t>
            </a:r>
            <a:r>
              <a:rPr lang="ru-RU" sz="2000" b="1" dirty="0"/>
              <a:t> </a:t>
            </a:r>
            <a:r>
              <a:rPr lang="ru-RU" sz="2000" b="1" dirty="0" smtClean="0"/>
              <a:t/>
            </a:r>
            <a:br>
              <a:rPr lang="ru-RU" sz="2000" b="1" dirty="0" smtClean="0"/>
            </a:br>
            <a:r>
              <a:rPr lang="ru-RU" sz="2000" dirty="0"/>
              <a:t/>
            </a:r>
            <a:br>
              <a:rPr lang="ru-RU" sz="2000" dirty="0"/>
            </a:br>
            <a:r>
              <a:rPr lang="ru-RU" sz="2000" dirty="0" smtClean="0"/>
              <a:t>	</a:t>
            </a:r>
            <a:r>
              <a:rPr lang="ru-RU" sz="2000" u="sng" dirty="0" smtClean="0"/>
              <a:t>Увеличение </a:t>
            </a:r>
            <a:r>
              <a:rPr lang="ru-RU" sz="2000" u="sng" dirty="0"/>
              <a:t>стоимости</a:t>
            </a:r>
            <a:r>
              <a:rPr lang="ru-RU" sz="2000" b="1" dirty="0"/>
              <a:t> </a:t>
            </a:r>
            <a:r>
              <a:rPr lang="ru-RU" sz="2000" dirty="0"/>
              <a:t>продуктового набора в восстановительной корзине произошло </a:t>
            </a:r>
            <a:r>
              <a:rPr lang="ru-RU" sz="2000" u="sng" dirty="0"/>
              <a:t>за счет </a:t>
            </a:r>
            <a:r>
              <a:rPr lang="ru-RU" sz="2000" dirty="0"/>
              <a:t>включения продуктов, не входящих в минимальный набор: </a:t>
            </a:r>
            <a:r>
              <a:rPr lang="ru-RU" sz="2000" u="sng" dirty="0"/>
              <a:t>колбасных изделий, копченостей, кофе, какао, а также за счёт улучшения их качества и расходов на питание вне дома.</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35</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a:latin typeface="Arial Black" pitchFamily="34" charset="0"/>
              </a:rPr>
              <a:t>Прожиточный минимум и минимальный потребительский бюджет</a:t>
            </a:r>
            <a:endParaRPr lang="ru-RU" sz="2200" dirty="0">
              <a:latin typeface="Arial Black" pitchFamily="34" charset="0"/>
            </a:endParaRPr>
          </a:p>
        </p:txBody>
      </p:sp>
    </p:spTree>
    <p:extLst>
      <p:ext uri="{BB962C8B-B14F-4D97-AF65-F5344CB8AC3E}">
        <p14:creationId xmlns:p14="http://schemas.microsoft.com/office/powerpoint/2010/main" val="16098817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916832"/>
            <a:ext cx="8568952" cy="3600400"/>
          </a:xfrm>
        </p:spPr>
        <p:txBody>
          <a:bodyPr>
            <a:noAutofit/>
          </a:bodyPr>
          <a:lstStyle/>
          <a:p>
            <a:r>
              <a:rPr lang="ru-RU" sz="2000" dirty="0" smtClean="0"/>
              <a:t>	</a:t>
            </a:r>
            <a:r>
              <a:rPr lang="ru-RU" sz="2000" dirty="0"/>
              <a:t>В восстановительной потребительской корзине произошло увеличение стоимости и непродовольственных товаров и услуг. </a:t>
            </a:r>
            <a:br>
              <a:rPr lang="ru-RU" sz="2000" dirty="0"/>
            </a:br>
            <a:r>
              <a:rPr lang="ru-RU" sz="2000" dirty="0" smtClean="0"/>
              <a:t/>
            </a:r>
            <a:br>
              <a:rPr lang="ru-RU" sz="2000" dirty="0" smtClean="0"/>
            </a:br>
            <a:r>
              <a:rPr lang="ru-RU" sz="2000" dirty="0"/>
              <a:t>	</a:t>
            </a:r>
            <a:r>
              <a:rPr lang="ru-RU" sz="2000" dirty="0" smtClean="0"/>
              <a:t>Увеличение </a:t>
            </a:r>
            <a:r>
              <a:rPr lang="ru-RU" sz="2000" dirty="0"/>
              <a:t>стоимости непродовольственных товаров минимального потребительского бюджета произошло </a:t>
            </a:r>
            <a:r>
              <a:rPr lang="ru-RU" sz="2000" u="sng" dirty="0"/>
              <a:t>за счёт </a:t>
            </a:r>
            <a:r>
              <a:rPr lang="ru-RU" sz="2000" u="sng" dirty="0" smtClean="0"/>
              <a:t>уменьшения </a:t>
            </a:r>
            <a:r>
              <a:rPr lang="ru-RU" sz="2000" u="sng" dirty="0"/>
              <a:t>сроков износа одежды, включения в корзину таких необходимых товаров как наручные часы, мобильный телефон, товаров общесемейного пользования:</a:t>
            </a:r>
            <a:r>
              <a:rPr lang="ru-RU" sz="2000" dirty="0"/>
              <a:t> хозяйственный инвентарь, </a:t>
            </a:r>
            <a:r>
              <a:rPr lang="ru-RU" sz="2000" dirty="0" smtClean="0"/>
              <a:t>изделия </a:t>
            </a:r>
            <a:r>
              <a:rPr lang="ru-RU" sz="2000" dirty="0"/>
              <a:t>для ремонта жилья, предметы для занятий спортом и туризмом</a:t>
            </a:r>
            <a:r>
              <a:rPr lang="ru-RU" sz="2000" dirty="0" smtClean="0"/>
              <a:t>, а также </a:t>
            </a:r>
            <a:r>
              <a:rPr lang="ru-RU" sz="2000" u="sng" dirty="0" smtClean="0"/>
              <a:t>расходы на отдых</a:t>
            </a:r>
            <a:endParaRPr lang="ru-RU" sz="2000" u="sng"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36</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a:latin typeface="Arial Black" pitchFamily="34" charset="0"/>
              </a:rPr>
              <a:t>Прожиточный минимум и минимальный потребительский бюджет</a:t>
            </a:r>
            <a:endParaRPr lang="ru-RU" sz="2200" dirty="0">
              <a:latin typeface="Arial Black" pitchFamily="34" charset="0"/>
            </a:endParaRPr>
          </a:p>
        </p:txBody>
      </p:sp>
    </p:spTree>
    <p:extLst>
      <p:ext uri="{BB962C8B-B14F-4D97-AF65-F5344CB8AC3E}">
        <p14:creationId xmlns:p14="http://schemas.microsoft.com/office/powerpoint/2010/main" val="35877685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500" y="116632"/>
            <a:ext cx="8001000" cy="648072"/>
          </a:xfrm>
          <a:ln/>
        </p:spPr>
        <p:style>
          <a:lnRef idx="1">
            <a:schemeClr val="accent3"/>
          </a:lnRef>
          <a:fillRef idx="2">
            <a:schemeClr val="accent3"/>
          </a:fillRef>
          <a:effectRef idx="1">
            <a:schemeClr val="accent3"/>
          </a:effectRef>
          <a:fontRef idx="minor">
            <a:schemeClr val="dk1"/>
          </a:fontRef>
        </p:style>
        <p:txBody>
          <a:bodyPr>
            <a:normAutofit fontScale="90000"/>
          </a:bodyPr>
          <a:lstStyle/>
          <a:p>
            <a:pPr algn="ctr" eaLnBrk="1" fontAlgn="auto" hangingPunct="1">
              <a:spcAft>
                <a:spcPts val="0"/>
              </a:spcAft>
              <a:defRPr/>
            </a:pPr>
            <a:r>
              <a:rPr lang="ru-RU" sz="3000" b="1" dirty="0" smtClean="0"/>
              <a:t>Непродовольственные товары для ТН </a:t>
            </a:r>
            <a:r>
              <a:rPr lang="ru-RU" sz="1700" b="1" dirty="0" smtClean="0"/>
              <a:t>(шт./год)</a:t>
            </a:r>
            <a:endParaRPr lang="ru-RU" sz="1700" b="1" dirty="0"/>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1244154403"/>
              </p:ext>
            </p:extLst>
          </p:nvPr>
        </p:nvGraphicFramePr>
        <p:xfrm>
          <a:off x="571500" y="836712"/>
          <a:ext cx="8001000" cy="5917666"/>
        </p:xfrm>
        <a:graphic>
          <a:graphicData uri="http://schemas.openxmlformats.org/drawingml/2006/table">
            <a:tbl>
              <a:tblPr/>
              <a:tblGrid>
                <a:gridCol w="3040063">
                  <a:extLst>
                    <a:ext uri="{9D8B030D-6E8A-4147-A177-3AD203B41FA5}">
                      <a16:colId xmlns:a16="http://schemas.microsoft.com/office/drawing/2014/main" val="20000"/>
                    </a:ext>
                  </a:extLst>
                </a:gridCol>
                <a:gridCol w="1171575">
                  <a:extLst>
                    <a:ext uri="{9D8B030D-6E8A-4147-A177-3AD203B41FA5}">
                      <a16:colId xmlns:a16="http://schemas.microsoft.com/office/drawing/2014/main" val="20001"/>
                    </a:ext>
                  </a:extLst>
                </a:gridCol>
                <a:gridCol w="1362075">
                  <a:extLst>
                    <a:ext uri="{9D8B030D-6E8A-4147-A177-3AD203B41FA5}">
                      <a16:colId xmlns:a16="http://schemas.microsoft.com/office/drawing/2014/main" val="20002"/>
                    </a:ext>
                  </a:extLst>
                </a:gridCol>
                <a:gridCol w="1400175">
                  <a:extLst>
                    <a:ext uri="{9D8B030D-6E8A-4147-A177-3AD203B41FA5}">
                      <a16:colId xmlns:a16="http://schemas.microsoft.com/office/drawing/2014/main" val="20003"/>
                    </a:ext>
                  </a:extLst>
                </a:gridCol>
                <a:gridCol w="1027112">
                  <a:extLst>
                    <a:ext uri="{9D8B030D-6E8A-4147-A177-3AD203B41FA5}">
                      <a16:colId xmlns:a16="http://schemas.microsoft.com/office/drawing/2014/main" val="20004"/>
                    </a:ext>
                  </a:extLst>
                </a:gridCol>
              </a:tblGrid>
              <a:tr h="35560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cs typeface="Times New Roman" pitchFamily="18" charset="0"/>
                        </a:rPr>
                        <a:t>Наименование товаров</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Times New Roman" pitchFamily="18" charset="0"/>
                          <a:cs typeface="Times New Roman" pitchFamily="18" charset="0"/>
                        </a:rPr>
                        <a:t>Минимальный набор</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hMerge="1">
                  <a:txBody>
                    <a:bodyPr/>
                    <a:lstStyle/>
                    <a:p>
                      <a:endParaRPr lang="ru-RU"/>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Times New Roman" pitchFamily="18" charset="0"/>
                          <a:cs typeface="Times New Roman" pitchFamily="18" charset="0"/>
                        </a:rPr>
                        <a:t>Восстановительный набор</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hMerge="1">
                  <a:txBody>
                    <a:bodyPr/>
                    <a:lstStyle/>
                    <a:p>
                      <a:endParaRPr lang="ru-RU"/>
                    </a:p>
                  </a:txBody>
                  <a:tcPr/>
                </a:tc>
                <a:extLst>
                  <a:ext uri="{0D108BD9-81ED-4DB2-BD59-A6C34878D82A}">
                    <a16:rowId xmlns:a16="http://schemas.microsoft.com/office/drawing/2014/main" val="10000"/>
                  </a:ext>
                </a:extLst>
              </a:tr>
              <a:tr h="355600">
                <a:tc vMerge="1">
                  <a:txBody>
                    <a:bodyPr/>
                    <a:lstStyle/>
                    <a:p>
                      <a:endParaRPr lang="ru-RU"/>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мужчины</a:t>
                      </a: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женщины</a:t>
                      </a: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мужчины</a:t>
                      </a: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женщины</a:t>
                      </a: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10001"/>
                  </a:ext>
                </a:extLst>
              </a:tr>
              <a:tr h="26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1" u="none" strike="noStrike" cap="none" normalizeH="0" baseline="0" dirty="0" smtClean="0">
                          <a:ln>
                            <a:noFill/>
                          </a:ln>
                          <a:solidFill>
                            <a:schemeClr val="tx1"/>
                          </a:solidFill>
                          <a:effectLst/>
                          <a:latin typeface="Times New Roman" pitchFamily="18" charset="0"/>
                          <a:cs typeface="Times New Roman" pitchFamily="18" charset="0"/>
                        </a:rPr>
                        <a:t>Товары индивидуального пользования</a:t>
                      </a:r>
                      <a:endParaRPr kumimoji="0" lang="ru-RU" sz="13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1" u="none" strike="noStrike" cap="none" normalizeH="0" baseline="0" smtClean="0">
                          <a:ln>
                            <a:noFill/>
                          </a:ln>
                          <a:solidFill>
                            <a:schemeClr val="tx1"/>
                          </a:solidFill>
                          <a:effectLst/>
                          <a:latin typeface="Times New Roman" pitchFamily="18" charset="0"/>
                          <a:cs typeface="Times New Roman" pitchFamily="18" charset="0"/>
                        </a:rPr>
                        <a:t>18,070</a:t>
                      </a:r>
                      <a:endParaRPr kumimoji="0" lang="ru-RU" sz="1300" b="0" i="0" u="none" strike="noStrike" cap="none" normalizeH="0" baseline="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1" u="none" strike="noStrike" cap="none" normalizeH="0" baseline="0" smtClean="0">
                          <a:ln>
                            <a:noFill/>
                          </a:ln>
                          <a:solidFill>
                            <a:schemeClr val="tx1"/>
                          </a:solidFill>
                          <a:effectLst/>
                          <a:latin typeface="Times New Roman" pitchFamily="18" charset="0"/>
                          <a:cs typeface="Times New Roman" pitchFamily="18" charset="0"/>
                        </a:rPr>
                        <a:t>16,596</a:t>
                      </a:r>
                      <a:endParaRPr kumimoji="0" lang="ru-RU" sz="1300" b="0" i="0" u="none" strike="noStrike" cap="none" normalizeH="0" baseline="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1" u="none" strike="noStrike" cap="none" normalizeH="0" baseline="0" smtClean="0">
                          <a:ln>
                            <a:noFill/>
                          </a:ln>
                          <a:solidFill>
                            <a:schemeClr val="tx1"/>
                          </a:solidFill>
                          <a:effectLst/>
                          <a:latin typeface="Times New Roman" pitchFamily="18" charset="0"/>
                          <a:cs typeface="Times New Roman" pitchFamily="18" charset="0"/>
                        </a:rPr>
                        <a:t>32,759</a:t>
                      </a:r>
                      <a:endParaRPr kumimoji="0" lang="ru-RU" sz="1300" b="1" i="0" u="none" strike="noStrike" cap="none" normalizeH="0" baseline="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1" u="none" strike="noStrike" cap="none" normalizeH="0" baseline="0" smtClean="0">
                          <a:ln>
                            <a:noFill/>
                          </a:ln>
                          <a:solidFill>
                            <a:schemeClr val="tx1"/>
                          </a:solidFill>
                          <a:effectLst/>
                          <a:latin typeface="Times New Roman" pitchFamily="18" charset="0"/>
                          <a:cs typeface="Times New Roman" pitchFamily="18" charset="0"/>
                        </a:rPr>
                        <a:t>45,684</a:t>
                      </a:r>
                      <a:endParaRPr kumimoji="0" lang="ru-RU" sz="1300" b="1" i="0" u="none" strike="noStrike" cap="none" normalizeH="0" baseline="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Верхняя пальтовая группа</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0,379</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0,411</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Times New Roman" pitchFamily="18" charset="0"/>
                          <a:cs typeface="Times New Roman" pitchFamily="18" charset="0"/>
                        </a:rPr>
                        <a:t>0,917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Times New Roman" pitchFamily="18" charset="0"/>
                          <a:cs typeface="Times New Roman" pitchFamily="18" charset="0"/>
                        </a:rPr>
                        <a:t>1,000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5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Верхняя костюмно-платьевая группа</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1,900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1,933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Times New Roman" pitchFamily="18" charset="0"/>
                          <a:cs typeface="Times New Roman" pitchFamily="18" charset="0"/>
                        </a:rPr>
                        <a:t>3,367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Times New Roman" pitchFamily="18" charset="0"/>
                          <a:cs typeface="Times New Roman" pitchFamily="18" charset="0"/>
                        </a:rPr>
                        <a:t>4,267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Белье</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3,500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3,917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Times New Roman" pitchFamily="18" charset="0"/>
                          <a:cs typeface="Times New Roman" pitchFamily="18" charset="0"/>
                        </a:rPr>
                        <a:t>5,500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Times New Roman" pitchFamily="18" charset="0"/>
                          <a:cs typeface="Times New Roman" pitchFamily="18" charset="0"/>
                        </a:rPr>
                        <a:t>7,000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Чулочно-носочные изделия</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7,000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3,000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Times New Roman" pitchFamily="18" charset="0"/>
                          <a:cs typeface="Times New Roman" pitchFamily="18" charset="0"/>
                        </a:rPr>
                        <a:t>8,000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Times New Roman" pitchFamily="18" charset="0"/>
                          <a:cs typeface="Times New Roman" pitchFamily="18" charset="0"/>
                        </a:rPr>
                        <a:t>16,000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9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Головные уборы и галантерейные изделия</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0,881</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1,113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0,583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0,667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Обувь</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1,410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2,400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cs typeface="Times New Roman" pitchFamily="18" charset="0"/>
                        </a:rPr>
                        <a:t>8,308</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Times New Roman" pitchFamily="18" charset="0"/>
                          <a:cs typeface="Times New Roman" pitchFamily="18" charset="0"/>
                        </a:rPr>
                        <a:t>8,450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Письменные товары</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3,000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3,000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2,917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5,133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Наручные часы</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dirty="0" smtClean="0">
                          <a:ln>
                            <a:noFill/>
                          </a:ln>
                          <a:solidFill>
                            <a:srgbClr val="FF0000"/>
                          </a:solidFill>
                          <a:effectLst/>
                          <a:latin typeface="Times New Roman" pitchFamily="18" charset="0"/>
                          <a:cs typeface="Times New Roman" pitchFamily="18" charset="0"/>
                        </a:rPr>
                        <a:t>0,3000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0,3000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Мобильный телефон</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0,167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dirty="0" smtClean="0">
                          <a:ln>
                            <a:noFill/>
                          </a:ln>
                          <a:solidFill>
                            <a:srgbClr val="FF0000"/>
                          </a:solidFill>
                          <a:effectLst/>
                          <a:latin typeface="Times New Roman" pitchFamily="18" charset="0"/>
                          <a:cs typeface="Times New Roman" pitchFamily="18" charset="0"/>
                        </a:rPr>
                        <a:t>0,167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9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1" u="none" strike="noStrike" cap="none" normalizeH="0" baseline="0" dirty="0" smtClean="0">
                          <a:ln>
                            <a:noFill/>
                          </a:ln>
                          <a:solidFill>
                            <a:schemeClr val="tx1"/>
                          </a:solidFill>
                          <a:effectLst/>
                          <a:latin typeface="Times New Roman" pitchFamily="18" charset="0"/>
                          <a:cs typeface="Times New Roman" pitchFamily="18" charset="0"/>
                        </a:rPr>
                        <a:t>Товары общесемейного пользования</a:t>
                      </a:r>
                      <a:endParaRPr kumimoji="0" lang="ru-RU" sz="13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1" u="none" strike="noStrike" cap="none" normalizeH="0" baseline="0" dirty="0" smtClean="0">
                          <a:ln>
                            <a:noFill/>
                          </a:ln>
                          <a:solidFill>
                            <a:schemeClr val="tx1"/>
                          </a:solidFill>
                          <a:effectLst/>
                          <a:latin typeface="Times New Roman" pitchFamily="18" charset="0"/>
                          <a:cs typeface="Times New Roman" pitchFamily="18" charset="0"/>
                        </a:rPr>
                        <a:t>3,921</a:t>
                      </a: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1" u="none" strike="noStrike" cap="none" normalizeH="0" baseline="0" smtClean="0">
                          <a:ln>
                            <a:noFill/>
                          </a:ln>
                          <a:solidFill>
                            <a:schemeClr val="tx1"/>
                          </a:solidFill>
                          <a:effectLst/>
                          <a:latin typeface="Times New Roman" pitchFamily="18" charset="0"/>
                          <a:cs typeface="Times New Roman" pitchFamily="18" charset="0"/>
                        </a:rPr>
                        <a:t>3,921</a:t>
                      </a:r>
                      <a:endParaRPr kumimoji="0" lang="ru-RU" sz="1300" b="0" i="0" u="none" strike="noStrike" cap="none" normalizeH="0" baseline="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1" u="none" strike="noStrike" cap="none" normalizeH="0" baseline="0" smtClean="0">
                          <a:ln>
                            <a:noFill/>
                          </a:ln>
                          <a:solidFill>
                            <a:schemeClr val="tx1"/>
                          </a:solidFill>
                          <a:effectLst/>
                          <a:latin typeface="Times New Roman" pitchFamily="18" charset="0"/>
                          <a:cs typeface="Times New Roman" pitchFamily="18" charset="0"/>
                        </a:rPr>
                        <a:t>156,729</a:t>
                      </a:r>
                      <a:endParaRPr kumimoji="0" lang="ru-RU" sz="1300" b="1" i="0" u="none" strike="noStrike" cap="none" normalizeH="0" baseline="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1" u="none" strike="noStrike" cap="none" normalizeH="0" baseline="0" dirty="0" smtClean="0">
                          <a:ln>
                            <a:noFill/>
                          </a:ln>
                          <a:solidFill>
                            <a:schemeClr val="tx1"/>
                          </a:solidFill>
                          <a:effectLst/>
                          <a:latin typeface="Times New Roman" pitchFamily="18" charset="0"/>
                          <a:cs typeface="Times New Roman" pitchFamily="18" charset="0"/>
                        </a:rPr>
                        <a:t>156,729</a:t>
                      </a:r>
                      <a:endParaRPr kumimoji="0" lang="ru-RU" sz="13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54750" marR="5475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Постельное белье</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2,081</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2,081</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3,034</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3,034</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Посуда</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1,283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1,283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2,588</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2,588</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Бытовые приборы</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0,216</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0,216</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chemeClr val="tx1"/>
                          </a:solidFill>
                          <a:effectLst/>
                          <a:latin typeface="Times New Roman" pitchFamily="18" charset="0"/>
                          <a:cs typeface="Times New Roman" pitchFamily="18" charset="0"/>
                        </a:rPr>
                        <a:t>5,563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dirty="0" smtClean="0">
                          <a:ln>
                            <a:noFill/>
                          </a:ln>
                          <a:solidFill>
                            <a:schemeClr val="tx1"/>
                          </a:solidFill>
                          <a:effectLst/>
                          <a:latin typeface="Times New Roman" pitchFamily="18" charset="0"/>
                          <a:cs typeface="Times New Roman" pitchFamily="18" charset="0"/>
                        </a:rPr>
                        <a:t>5,563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Мебель</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0,341</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0,341</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0,661</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0,661</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Хозяйственный инвентарь</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3,667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dirty="0" smtClean="0">
                          <a:ln>
                            <a:noFill/>
                          </a:ln>
                          <a:solidFill>
                            <a:srgbClr val="FF0000"/>
                          </a:solidFill>
                          <a:effectLst/>
                          <a:latin typeface="Times New Roman" pitchFamily="18" charset="0"/>
                          <a:cs typeface="Times New Roman" pitchFamily="18" charset="0"/>
                        </a:rPr>
                        <a:t>3,667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Текстильные изделия и карниз</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1,367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dirty="0" smtClean="0">
                          <a:ln>
                            <a:noFill/>
                          </a:ln>
                          <a:solidFill>
                            <a:srgbClr val="FF0000"/>
                          </a:solidFill>
                          <a:effectLst/>
                          <a:latin typeface="Times New Roman" pitchFamily="18" charset="0"/>
                          <a:cs typeface="Times New Roman" pitchFamily="18" charset="0"/>
                        </a:rPr>
                        <a:t>1,367</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184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Изделия для ремонта жилья</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2,500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2,500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Предметы для занятий спортом и туризма </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0,433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dirty="0" smtClean="0">
                          <a:ln>
                            <a:noFill/>
                          </a:ln>
                          <a:solidFill>
                            <a:srgbClr val="FF0000"/>
                          </a:solidFill>
                          <a:effectLst/>
                          <a:latin typeface="Times New Roman" pitchFamily="18" charset="0"/>
                          <a:cs typeface="Times New Roman" pitchFamily="18" charset="0"/>
                        </a:rPr>
                        <a:t>0,433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90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Печатные материалы</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smtClean="0">
                          <a:ln>
                            <a:noFill/>
                          </a:ln>
                          <a:solidFill>
                            <a:srgbClr val="FF0000"/>
                          </a:solidFill>
                          <a:effectLst/>
                          <a:latin typeface="Times New Roman" pitchFamily="18" charset="0"/>
                          <a:cs typeface="Times New Roman" pitchFamily="18" charset="0"/>
                        </a:rPr>
                        <a:t>102,333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1" i="0" u="none" strike="noStrike" cap="none" normalizeH="0" baseline="0" dirty="0" smtClean="0">
                          <a:ln>
                            <a:noFill/>
                          </a:ln>
                          <a:solidFill>
                            <a:srgbClr val="FF0000"/>
                          </a:solidFill>
                          <a:effectLst/>
                          <a:latin typeface="Times New Roman" pitchFamily="18" charset="0"/>
                          <a:cs typeface="Times New Roman" pitchFamily="18" charset="0"/>
                        </a:rPr>
                        <a:t>102,333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r h="4425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Предметы первой необходимости, санитарии и лекарства</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10%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10%</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smtClean="0">
                          <a:ln>
                            <a:noFill/>
                          </a:ln>
                          <a:solidFill>
                            <a:schemeClr val="tx1"/>
                          </a:solidFill>
                          <a:effectLst/>
                          <a:latin typeface="Times New Roman" pitchFamily="18" charset="0"/>
                          <a:cs typeface="Times New Roman" pitchFamily="18" charset="0"/>
                        </a:rPr>
                        <a:t>34,583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Times New Roman" pitchFamily="18" charset="0"/>
                          <a:cs typeface="Times New Roman" pitchFamily="18" charset="0"/>
                        </a:rPr>
                        <a:t>34,583</a:t>
                      </a:r>
                    </a:p>
                  </a:txBody>
                  <a:tcPr marL="54750" marR="547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bl>
          </a:graphicData>
        </a:graphic>
      </p:graphicFrame>
      <p:sp>
        <p:nvSpPr>
          <p:cNvPr id="5" name="Номер слайда 4"/>
          <p:cNvSpPr>
            <a:spLocks noGrp="1"/>
          </p:cNvSpPr>
          <p:nvPr>
            <p:ph type="sldNum" sz="quarter" idx="12"/>
          </p:nvPr>
        </p:nvSpPr>
        <p:spPr/>
        <p:txBody>
          <a:bodyPr/>
          <a:lstStyle/>
          <a:p>
            <a:pPr>
              <a:defRPr/>
            </a:pPr>
            <a:fld id="{C2167C79-9630-4AA8-84A3-C3E1A48142DD}" type="slidenum">
              <a:rPr lang="ru-RU" smtClean="0"/>
              <a:pPr>
                <a:defRPr/>
              </a:pPr>
              <a:t>37</a:t>
            </a:fld>
            <a:endParaRPr lang="ru-RU"/>
          </a:p>
        </p:txBody>
      </p:sp>
    </p:spTree>
    <p:custDataLst>
      <p:tags r:id="rId1"/>
    </p:custDataLst>
    <p:extLst>
      <p:ext uri="{BB962C8B-B14F-4D97-AF65-F5344CB8AC3E}">
        <p14:creationId xmlns:p14="http://schemas.microsoft.com/office/powerpoint/2010/main" val="1340124849"/>
      </p:ext>
    </p:extLst>
  </p:cSld>
  <p:clrMapOvr>
    <a:masterClrMapping/>
  </p:clrMapOvr>
  <p:transition>
    <p:zoom dir="in"/>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916832"/>
            <a:ext cx="8568952" cy="4320480"/>
          </a:xfrm>
        </p:spPr>
        <p:txBody>
          <a:bodyPr>
            <a:noAutofit/>
          </a:bodyPr>
          <a:lstStyle/>
          <a:p>
            <a:r>
              <a:rPr lang="ru-RU" sz="2000" dirty="0" smtClean="0"/>
              <a:t>	</a:t>
            </a:r>
            <a:r>
              <a:rPr lang="ru-RU" sz="2000" dirty="0"/>
              <a:t>Увеличение стоимости УСЛУГ минимального потребительского бюджета произошло в связи с тем, что</a:t>
            </a:r>
            <a:r>
              <a:rPr lang="ru-RU" sz="2000" b="1" dirty="0"/>
              <a:t> </a:t>
            </a:r>
            <a:r>
              <a:rPr lang="ru-RU" sz="2000" dirty="0"/>
              <a:t>в него были </a:t>
            </a:r>
            <a:r>
              <a:rPr lang="ru-RU" sz="2000" dirty="0" smtClean="0">
                <a:solidFill>
                  <a:srgbClr val="FF0000"/>
                </a:solidFill>
              </a:rPr>
              <a:t>включены </a:t>
            </a:r>
            <a:r>
              <a:rPr lang="ru-RU" sz="2000" dirty="0">
                <a:solidFill>
                  <a:srgbClr val="FF0000"/>
                </a:solidFill>
              </a:rPr>
              <a:t>следующие дополнительные услуги:</a:t>
            </a:r>
            <a:r>
              <a:rPr lang="ru-RU" sz="2000" dirty="0"/>
              <a:t/>
            </a:r>
            <a:br>
              <a:rPr lang="ru-RU" sz="2000" dirty="0"/>
            </a:br>
            <a:r>
              <a:rPr lang="ru-RU" sz="2000" dirty="0"/>
              <a:t>- услуги ЖКХ: содержание и ремонт жилья; вывоз мусора; радиоточка; антенна.</a:t>
            </a:r>
            <a:br>
              <a:rPr lang="ru-RU" sz="2000" dirty="0"/>
            </a:br>
            <a:r>
              <a:rPr lang="ru-RU" sz="2000" dirty="0"/>
              <a:t>- транспортные услуги: проезд на пригородном и междугородном железнодорожном транспорте; проезд на авиационном транспорте.</a:t>
            </a:r>
            <a:br>
              <a:rPr lang="ru-RU" sz="2000" dirty="0"/>
            </a:br>
            <a:r>
              <a:rPr lang="ru-RU" sz="2000" dirty="0"/>
              <a:t>- услуги рекреации (досуг и отдых);</a:t>
            </a:r>
            <a:br>
              <a:rPr lang="ru-RU" sz="2000" dirty="0"/>
            </a:br>
            <a:r>
              <a:rPr lang="ru-RU" sz="2000" dirty="0"/>
              <a:t>- медицинские услуги, не входящие в систему обязательного медицинского страхования (например, протезирование);</a:t>
            </a:r>
            <a:br>
              <a:rPr lang="ru-RU" sz="2000" dirty="0"/>
            </a:br>
            <a:r>
              <a:rPr lang="ru-RU" sz="2000" dirty="0"/>
              <a:t>- услуги связи;</a:t>
            </a:r>
            <a:br>
              <a:rPr lang="ru-RU" sz="2000" dirty="0"/>
            </a:br>
            <a:r>
              <a:rPr lang="ru-RU" sz="2000" dirty="0"/>
              <a:t>- услуги правового характера;</a:t>
            </a:r>
            <a:br>
              <a:rPr lang="ru-RU" sz="2000" dirty="0"/>
            </a:br>
            <a:r>
              <a:rPr lang="ru-RU" sz="2000" dirty="0"/>
              <a:t>- бытовые услуги (ремонт обуви, парикмахерская, химчистка и т.д.).</a:t>
            </a:r>
          </a:p>
        </p:txBody>
      </p:sp>
      <p:sp>
        <p:nvSpPr>
          <p:cNvPr id="17" name="Номер слайда 16"/>
          <p:cNvSpPr>
            <a:spLocks noGrp="1"/>
          </p:cNvSpPr>
          <p:nvPr>
            <p:ph type="sldNum" sz="quarter" idx="12"/>
          </p:nvPr>
        </p:nvSpPr>
        <p:spPr/>
        <p:txBody>
          <a:bodyPr/>
          <a:lstStyle/>
          <a:p>
            <a:fld id="{725C68B6-61C2-468F-89AB-4B9F7531AA68}" type="slidenum">
              <a:rPr lang="ru-RU" smtClean="0"/>
              <a:pPr/>
              <a:t>38</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a:latin typeface="Arial Black" pitchFamily="34" charset="0"/>
              </a:rPr>
              <a:t>Прожиточный минимум и минимальный потребительский бюджет</a:t>
            </a:r>
            <a:endParaRPr lang="ru-RU" sz="2200" dirty="0">
              <a:latin typeface="Arial Black" pitchFamily="34" charset="0"/>
            </a:endParaRPr>
          </a:p>
        </p:txBody>
      </p:sp>
    </p:spTree>
    <p:extLst>
      <p:ext uri="{BB962C8B-B14F-4D97-AF65-F5344CB8AC3E}">
        <p14:creationId xmlns:p14="http://schemas.microsoft.com/office/powerpoint/2010/main" val="187151117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0065" y="548680"/>
            <a:ext cx="8713788" cy="1296144"/>
          </a:xfrm>
        </p:spPr>
        <p:txBody>
          <a:bodyPr>
            <a:normAutofit fontScale="90000"/>
          </a:bodyPr>
          <a:lstStyle/>
          <a:p>
            <a:pPr algn="ctr" eaLnBrk="1" fontAlgn="auto" hangingPunct="1">
              <a:spcAft>
                <a:spcPts val="0"/>
              </a:spcAft>
              <a:defRPr/>
            </a:pPr>
            <a:r>
              <a:rPr lang="ru-RU" sz="2400" b="1" dirty="0" smtClean="0">
                <a:solidFill>
                  <a:schemeClr val="tx1"/>
                </a:solidFill>
                <a:latin typeface="Times New Roman" pitchFamily="18" charset="0"/>
                <a:cs typeface="Times New Roman" pitchFamily="18" charset="0"/>
              </a:rPr>
              <a:t>Сравнительная таблица прожиточного минимума и минимального (восстановительного) потребительского бюджета для трудоспособного населения  (руб. в месяц на 1 человека) </a:t>
            </a:r>
            <a:br>
              <a:rPr lang="ru-RU" sz="2400" b="1" dirty="0" smtClean="0">
                <a:solidFill>
                  <a:schemeClr val="tx1"/>
                </a:solidFill>
                <a:latin typeface="Times New Roman" pitchFamily="18" charset="0"/>
                <a:cs typeface="Times New Roman" pitchFamily="18" charset="0"/>
              </a:rPr>
            </a:br>
            <a:r>
              <a:rPr lang="ru-RU" sz="2400" b="1" dirty="0" smtClean="0">
                <a:solidFill>
                  <a:schemeClr val="tx1"/>
                </a:solidFill>
                <a:latin typeface="Times New Roman" pitchFamily="18" charset="0"/>
                <a:cs typeface="Times New Roman" pitchFamily="18" charset="0"/>
              </a:rPr>
              <a:t>на 01.01.2012 </a:t>
            </a:r>
            <a:endParaRPr lang="ru-RU" sz="2400" dirty="0">
              <a:solidFill>
                <a:schemeClr val="tx1"/>
              </a:solidFill>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3313728021"/>
              </p:ext>
            </p:extLst>
          </p:nvPr>
        </p:nvGraphicFramePr>
        <p:xfrm>
          <a:off x="555526" y="2060848"/>
          <a:ext cx="8104385" cy="4675232"/>
        </p:xfrm>
        <a:graphic>
          <a:graphicData uri="http://schemas.openxmlformats.org/drawingml/2006/table">
            <a:tbl>
              <a:tblPr/>
              <a:tblGrid>
                <a:gridCol w="2834492">
                  <a:extLst>
                    <a:ext uri="{9D8B030D-6E8A-4147-A177-3AD203B41FA5}">
                      <a16:colId xmlns:a16="http://schemas.microsoft.com/office/drawing/2014/main" val="20000"/>
                    </a:ext>
                  </a:extLst>
                </a:gridCol>
                <a:gridCol w="1136025">
                  <a:extLst>
                    <a:ext uri="{9D8B030D-6E8A-4147-A177-3AD203B41FA5}">
                      <a16:colId xmlns:a16="http://schemas.microsoft.com/office/drawing/2014/main" val="20001"/>
                    </a:ext>
                  </a:extLst>
                </a:gridCol>
                <a:gridCol w="1282669">
                  <a:extLst>
                    <a:ext uri="{9D8B030D-6E8A-4147-A177-3AD203B41FA5}">
                      <a16:colId xmlns:a16="http://schemas.microsoft.com/office/drawing/2014/main" val="20002"/>
                    </a:ext>
                  </a:extLst>
                </a:gridCol>
                <a:gridCol w="1411039">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tblGrid>
              <a:tr h="45720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cs typeface="Times New Roman" pitchFamily="18" charset="0"/>
                        </a:rPr>
                        <a:t>Наименование статей</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cs typeface="Times New Roman" pitchFamily="18" charset="0"/>
                        </a:rPr>
                        <a:t>Прожиточный минимум, действовавший до 2013 года</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hMerge="1">
                  <a:txBody>
                    <a:bodyPr/>
                    <a:lstStyle/>
                    <a:p>
                      <a:endParaRPr lang="ru-RU"/>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cs typeface="Times New Roman" pitchFamily="18" charset="0"/>
                        </a:rPr>
                        <a:t>Минимальный (восстановительный) потребительский бюджет</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hMerge="1">
                  <a:txBody>
                    <a:bodyPr/>
                    <a:lstStyle/>
                    <a:p>
                      <a:endParaRPr lang="ru-RU"/>
                    </a:p>
                  </a:txBody>
                  <a:tcPr/>
                </a:tc>
                <a:extLst>
                  <a:ext uri="{0D108BD9-81ED-4DB2-BD59-A6C34878D82A}">
                    <a16:rowId xmlns:a16="http://schemas.microsoft.com/office/drawing/2014/main" val="10000"/>
                  </a:ext>
                </a:extLst>
              </a:tr>
              <a:tr h="728072">
                <a:tc vMerge="1">
                  <a:txBody>
                    <a:bodyPr/>
                    <a:lstStyle/>
                    <a:p>
                      <a:endParaRPr lang="ru-RU"/>
                    </a:p>
                  </a:txBody>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ts val="12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мужчины</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ts val="12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женщины</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ts val="12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мужчины</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ts val="12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женщины</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extLst>
                  <a:ext uri="{0D108BD9-81ED-4DB2-BD59-A6C34878D82A}">
                    <a16:rowId xmlns:a16="http://schemas.microsoft.com/office/drawing/2014/main" val="10001"/>
                  </a:ext>
                </a:extLst>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Величина бюджета</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chemeClr val="tx1"/>
                          </a:solidFill>
                          <a:effectLst/>
                          <a:latin typeface="Times New Roman" pitchFamily="18" charset="0"/>
                          <a:cs typeface="Times New Roman" pitchFamily="18" charset="0"/>
                        </a:rPr>
                        <a:t>7131</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chemeClr val="tx1"/>
                          </a:solidFill>
                          <a:effectLst/>
                          <a:latin typeface="Times New Roman" pitchFamily="18" charset="0"/>
                          <a:cs typeface="Times New Roman" pitchFamily="18" charset="0"/>
                        </a:rPr>
                        <a:t>6733</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FF0000"/>
                          </a:solidFill>
                          <a:effectLst/>
                          <a:latin typeface="Times New Roman" pitchFamily="18" charset="0"/>
                          <a:cs typeface="Times New Roman" pitchFamily="18" charset="0"/>
                        </a:rPr>
                        <a:t>23917</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dirty="0" smtClean="0">
                          <a:ln>
                            <a:noFill/>
                          </a:ln>
                          <a:solidFill>
                            <a:srgbClr val="FF0000"/>
                          </a:solidFill>
                          <a:effectLst/>
                          <a:latin typeface="Times New Roman" pitchFamily="18" charset="0"/>
                          <a:cs typeface="Times New Roman" pitchFamily="18" charset="0"/>
                        </a:rPr>
                        <a:t>24209</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p>
                      <a:pPr marL="0" marR="0" lvl="0" indent="60960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в том числе:</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стоимость потребительской корзины- всего</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6391</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6039</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19902</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20148</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8600">
                <a:tc>
                  <a:txBody>
                    <a:bodyPr/>
                    <a:lstStyle/>
                    <a:p>
                      <a:pPr marL="0" marR="0" lvl="0" indent="60960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в том числе:</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28600">
                <a:tc>
                  <a:txBody>
                    <a:bodyPr/>
                    <a:lstStyle/>
                    <a:p>
                      <a:pPr marL="142875"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продукты питания</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2846</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2313</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5845</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5397</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7200">
                <a:tc>
                  <a:txBody>
                    <a:bodyPr/>
                    <a:lstStyle/>
                    <a:p>
                      <a:pPr marL="142875"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непродовольственные товары</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870</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997</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2352</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3026</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28600">
                <a:tc>
                  <a:txBody>
                    <a:bodyPr/>
                    <a:lstStyle/>
                    <a:p>
                      <a:pPr marL="142875"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услуги</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2675</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2729</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11705</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11725</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расходы страхового характера</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417</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417</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расходы по обязательным платежам и сборам</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740</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694</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2459</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2491</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расходы на формирование сбережений</a:t>
                      </a:r>
                    </a:p>
                  </a:txBody>
                  <a:tcPr marL="59902" marR="5990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1139</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1153</a:t>
                      </a:r>
                    </a:p>
                  </a:txBody>
                  <a:tcPr marL="59902" marR="59902"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 name="Номер слайда 4"/>
          <p:cNvSpPr>
            <a:spLocks noGrp="1"/>
          </p:cNvSpPr>
          <p:nvPr>
            <p:ph type="sldNum" sz="quarter" idx="12"/>
          </p:nvPr>
        </p:nvSpPr>
        <p:spPr/>
        <p:txBody>
          <a:bodyPr/>
          <a:lstStyle/>
          <a:p>
            <a:pPr>
              <a:defRPr/>
            </a:pPr>
            <a:fld id="{C2167C79-9630-4AA8-84A3-C3E1A48142DD}" type="slidenum">
              <a:rPr lang="ru-RU" smtClean="0"/>
              <a:pPr>
                <a:defRPr/>
              </a:pPr>
              <a:t>39</a:t>
            </a:fld>
            <a:endParaRPr lang="ru-RU"/>
          </a:p>
        </p:txBody>
      </p:sp>
    </p:spTree>
    <p:custDataLst>
      <p:tags r:id="rId1"/>
    </p:custDataLst>
    <p:extLst>
      <p:ext uri="{BB962C8B-B14F-4D97-AF65-F5344CB8AC3E}">
        <p14:creationId xmlns:p14="http://schemas.microsoft.com/office/powerpoint/2010/main" val="19149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060848"/>
            <a:ext cx="8358246" cy="4464496"/>
          </a:xfrm>
        </p:spPr>
        <p:txBody>
          <a:bodyPr>
            <a:noAutofit/>
          </a:bodyPr>
          <a:lstStyle/>
          <a:p>
            <a:r>
              <a:rPr lang="ru-RU" sz="2000" dirty="0" smtClean="0"/>
              <a:t/>
            </a:r>
            <a:br>
              <a:rPr lang="ru-RU" sz="2000" dirty="0" smtClean="0"/>
            </a:br>
            <a:r>
              <a:rPr lang="ru-RU" sz="2000" dirty="0"/>
              <a:t/>
            </a:r>
            <a:br>
              <a:rPr lang="ru-RU" sz="2000" dirty="0"/>
            </a:br>
            <a:r>
              <a:rPr lang="ru-RU" sz="2500" dirty="0" smtClean="0">
                <a:solidFill>
                  <a:srgbClr val="FF0000"/>
                </a:solidFill>
              </a:rPr>
              <a:t>Вознаграждение </a:t>
            </a:r>
            <a:r>
              <a:rPr lang="ru-RU" sz="2500" dirty="0">
                <a:solidFill>
                  <a:srgbClr val="FF0000"/>
                </a:solidFill>
              </a:rPr>
              <a:t>за труд – зависит </a:t>
            </a:r>
            <a:r>
              <a:rPr lang="ru-RU" sz="2500" dirty="0" smtClean="0">
                <a:solidFill>
                  <a:srgbClr val="FF0000"/>
                </a:solidFill>
              </a:rPr>
              <a:t/>
            </a:r>
            <a:br>
              <a:rPr lang="ru-RU" sz="2500" dirty="0" smtClean="0">
                <a:solidFill>
                  <a:srgbClr val="FF0000"/>
                </a:solidFill>
              </a:rPr>
            </a:br>
            <a:r>
              <a:rPr lang="ru-RU" sz="2500" dirty="0" smtClean="0">
                <a:solidFill>
                  <a:srgbClr val="FF0000"/>
                </a:solidFill>
              </a:rPr>
              <a:t>от </a:t>
            </a:r>
            <a:r>
              <a:rPr lang="ru-RU" sz="2500" dirty="0">
                <a:solidFill>
                  <a:srgbClr val="FF0000"/>
                </a:solidFill>
              </a:rPr>
              <a:t>четырех факторов: </a:t>
            </a:r>
            <a:r>
              <a:rPr lang="ru-RU" sz="2000" dirty="0" smtClean="0"/>
              <a:t/>
            </a:r>
            <a:br>
              <a:rPr lang="ru-RU" sz="2000" dirty="0" smtClean="0"/>
            </a:br>
            <a:r>
              <a:rPr lang="ru-RU" sz="2500" dirty="0"/>
              <a:t/>
            </a:r>
            <a:br>
              <a:rPr lang="ru-RU" sz="2500" dirty="0"/>
            </a:br>
            <a:r>
              <a:rPr lang="ru-RU" sz="2500" dirty="0" smtClean="0"/>
              <a:t>1) квалификации </a:t>
            </a:r>
            <a:r>
              <a:rPr lang="ru-RU" sz="2500" dirty="0"/>
              <a:t>работника, </a:t>
            </a:r>
            <a:r>
              <a:rPr lang="ru-RU" sz="2500" dirty="0" smtClean="0"/>
              <a:t/>
            </a:r>
            <a:br>
              <a:rPr lang="ru-RU" sz="2500" dirty="0" smtClean="0"/>
            </a:br>
            <a:r>
              <a:rPr lang="ru-RU" sz="2500" dirty="0" smtClean="0"/>
              <a:t>2) сложности труда, </a:t>
            </a:r>
            <a:br>
              <a:rPr lang="ru-RU" sz="2500" dirty="0" smtClean="0"/>
            </a:br>
            <a:r>
              <a:rPr lang="ru-RU" sz="2500" dirty="0" smtClean="0"/>
              <a:t>3) количества труда, </a:t>
            </a:r>
            <a:br>
              <a:rPr lang="ru-RU" sz="2500" dirty="0" smtClean="0"/>
            </a:br>
            <a:r>
              <a:rPr lang="ru-RU" sz="2500" dirty="0" smtClean="0"/>
              <a:t>4) качества </a:t>
            </a:r>
            <a:r>
              <a:rPr lang="ru-RU" sz="2500" dirty="0"/>
              <a:t>труда.</a:t>
            </a:r>
            <a:br>
              <a:rPr lang="ru-RU" sz="2500" dirty="0"/>
            </a:br>
            <a:r>
              <a:rPr lang="ru-RU" sz="2500" dirty="0" smtClean="0"/>
              <a:t/>
            </a:r>
            <a:br>
              <a:rPr lang="ru-RU" sz="2500" dirty="0" smtClean="0"/>
            </a:br>
            <a:r>
              <a:rPr lang="ru-RU" sz="2000" dirty="0"/>
              <a:t/>
            </a:r>
            <a:br>
              <a:rPr lang="ru-RU" sz="2000" dirty="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4</a:t>
            </a:fld>
            <a:endParaRPr lang="ru-RU"/>
          </a:p>
        </p:txBody>
      </p:sp>
      <p:sp>
        <p:nvSpPr>
          <p:cNvPr id="4" name="Скругленный прямоугольник 3"/>
          <p:cNvSpPr/>
          <p:nvPr/>
        </p:nvSpPr>
        <p:spPr>
          <a:xfrm>
            <a:off x="323528" y="404664"/>
            <a:ext cx="8496944" cy="151216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500" dirty="0" smtClean="0">
                <a:latin typeface="Arial Black" pitchFamily="34" charset="0"/>
              </a:rPr>
              <a:t>Первая составная часть заработной платы – </a:t>
            </a:r>
            <a:r>
              <a:rPr lang="ru-RU" sz="2800" dirty="0" smtClean="0">
                <a:latin typeface="Arial Black" pitchFamily="34" charset="0"/>
              </a:rPr>
              <a:t>вознаграждение за труд</a:t>
            </a:r>
          </a:p>
          <a:p>
            <a:pPr algn="ctr"/>
            <a:r>
              <a:rPr lang="ru-RU" sz="2000" dirty="0" smtClean="0">
                <a:latin typeface="Arial Black" pitchFamily="34" charset="0"/>
              </a:rPr>
              <a:t>(ст. 129 ТК РФ)</a:t>
            </a:r>
            <a:endParaRPr lang="ru-RU" sz="2000" dirty="0">
              <a:latin typeface="Arial Black" pitchFamily="34" charset="0"/>
            </a:endParaRPr>
          </a:p>
        </p:txBody>
      </p:sp>
    </p:spTree>
    <p:extLst>
      <p:ext uri="{BB962C8B-B14F-4D97-AF65-F5344CB8AC3E}">
        <p14:creationId xmlns:p14="http://schemas.microsoft.com/office/powerpoint/2010/main" val="5900256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24744"/>
            <a:ext cx="8496944" cy="5400600"/>
          </a:xfrm>
        </p:spPr>
        <p:txBody>
          <a:bodyPr>
            <a:noAutofit/>
          </a:bodyPr>
          <a:lstStyle/>
          <a:p>
            <a:pPr lvl="0"/>
            <a:r>
              <a:rPr lang="ru-RU" sz="1700" dirty="0" smtClean="0"/>
              <a:t>1) </a:t>
            </a:r>
            <a:r>
              <a:rPr lang="ru-RU" sz="1700" b="1" dirty="0" smtClean="0"/>
              <a:t>С 1 мая 2018 года МРОТ = 11163 рубля, что соответствует величине ПМ ТН за 2 квартал 2017 года.</a:t>
            </a:r>
            <a:r>
              <a:rPr lang="ru-RU" sz="1700" dirty="0" smtClean="0"/>
              <a:t/>
            </a:r>
            <a:br>
              <a:rPr lang="ru-RU" sz="1700" dirty="0" smtClean="0"/>
            </a:br>
            <a:r>
              <a:rPr lang="ru-RU" sz="1700" dirty="0" smtClean="0"/>
              <a:t/>
            </a:r>
            <a:br>
              <a:rPr lang="ru-RU" sz="1700" dirty="0" smtClean="0"/>
            </a:br>
            <a:r>
              <a:rPr lang="ru-RU" sz="1700" b="1" dirty="0" smtClean="0"/>
              <a:t>2) </a:t>
            </a:r>
            <a:r>
              <a:rPr lang="ru-RU" sz="1700" dirty="0" smtClean="0"/>
              <a:t>По </a:t>
            </a:r>
            <a:r>
              <a:rPr lang="ru-RU" sz="1700" dirty="0"/>
              <a:t>состоянию на 1 января 2012 года величины минимальных потребительских (восстановительных) бюджетов, рассчитанные экспертами ФНПР, составили для мужчин 23917 рублей и для женщин – 24209 рублей, которые превысили величины минимальных прожиточных минимумов мужчин и женщин в целом по РФ за соответствующий период в 2,5 раза. </a:t>
            </a:r>
            <a:r>
              <a:rPr lang="ru-RU" sz="1700" dirty="0" smtClean="0"/>
              <a:t/>
            </a:r>
            <a:br>
              <a:rPr lang="ru-RU" sz="1700" dirty="0" smtClean="0"/>
            </a:br>
            <a:r>
              <a:rPr lang="ru-RU" sz="1700" dirty="0" smtClean="0"/>
              <a:t/>
            </a:r>
            <a:br>
              <a:rPr lang="ru-RU" sz="1700" dirty="0" smtClean="0"/>
            </a:br>
            <a:r>
              <a:rPr lang="ru-RU" sz="1700" dirty="0" smtClean="0"/>
              <a:t>3) </a:t>
            </a:r>
            <a:r>
              <a:rPr lang="ru-RU" sz="1700" dirty="0" smtClean="0">
                <a:solidFill>
                  <a:srgbClr val="FF0000"/>
                </a:solidFill>
              </a:rPr>
              <a:t>По </a:t>
            </a:r>
            <a:r>
              <a:rPr lang="ru-RU" sz="1700" dirty="0">
                <a:solidFill>
                  <a:srgbClr val="FF0000"/>
                </a:solidFill>
              </a:rPr>
              <a:t>состоянию на 1 января </a:t>
            </a:r>
            <a:r>
              <a:rPr lang="ru-RU" sz="1700" dirty="0" smtClean="0">
                <a:solidFill>
                  <a:srgbClr val="FF0000"/>
                </a:solidFill>
              </a:rPr>
              <a:t>2019 </a:t>
            </a:r>
            <a:r>
              <a:rPr lang="ru-RU" sz="1700" dirty="0">
                <a:solidFill>
                  <a:srgbClr val="FF0000"/>
                </a:solidFill>
              </a:rPr>
              <a:t>года МРОТ, рассчитанный на основании минимального (восстановительного) потребительского бюджета, </a:t>
            </a:r>
            <a:r>
              <a:rPr lang="ru-RU" sz="1700" dirty="0" smtClean="0">
                <a:solidFill>
                  <a:srgbClr val="FF0000"/>
                </a:solidFill>
              </a:rPr>
              <a:t>должен составлять:</a:t>
            </a:r>
            <a:br>
              <a:rPr lang="ru-RU" sz="1700" dirty="0" smtClean="0">
                <a:solidFill>
                  <a:srgbClr val="FF0000"/>
                </a:solidFill>
              </a:rPr>
            </a:br>
            <a:r>
              <a:rPr lang="ru-RU" sz="1700" dirty="0" smtClean="0">
                <a:solidFill>
                  <a:srgbClr val="FF0000"/>
                </a:solidFill>
              </a:rPr>
              <a:t>- с </a:t>
            </a:r>
            <a:r>
              <a:rPr lang="ru-RU" sz="1700" dirty="0">
                <a:solidFill>
                  <a:srgbClr val="FF0000"/>
                </a:solidFill>
              </a:rPr>
              <a:t>учётом </a:t>
            </a:r>
            <a:r>
              <a:rPr lang="ru-RU" sz="1700" dirty="0" smtClean="0">
                <a:solidFill>
                  <a:srgbClr val="FF0000"/>
                </a:solidFill>
              </a:rPr>
              <a:t>роста прожиточного минимума ТН - около 39081 тысяч рублей, </a:t>
            </a:r>
            <a:br>
              <a:rPr lang="ru-RU" sz="1700" dirty="0" smtClean="0">
                <a:solidFill>
                  <a:srgbClr val="FF0000"/>
                </a:solidFill>
              </a:rPr>
            </a:br>
            <a:r>
              <a:rPr lang="ru-RU" sz="1700" dirty="0" smtClean="0">
                <a:solidFill>
                  <a:srgbClr val="FF0000"/>
                </a:solidFill>
              </a:rPr>
              <a:t>- с учетом роста </a:t>
            </a:r>
            <a:r>
              <a:rPr lang="ru-RU" sz="1700" dirty="0">
                <a:solidFill>
                  <a:srgbClr val="FF0000"/>
                </a:solidFill>
              </a:rPr>
              <a:t>индекса потребительских </a:t>
            </a:r>
            <a:r>
              <a:rPr lang="ru-RU" sz="1700" dirty="0" smtClean="0">
                <a:solidFill>
                  <a:srgbClr val="FF0000"/>
                </a:solidFill>
              </a:rPr>
              <a:t>цен - около 39115 тысяч рублей.</a:t>
            </a:r>
            <a:br>
              <a:rPr lang="ru-RU" sz="1700" dirty="0" smtClean="0">
                <a:solidFill>
                  <a:srgbClr val="FF0000"/>
                </a:solidFill>
              </a:rPr>
            </a:br>
            <a:r>
              <a:rPr lang="ru-RU" sz="1700" dirty="0" smtClean="0"/>
              <a:t/>
            </a:r>
            <a:br>
              <a:rPr lang="ru-RU" sz="1700" dirty="0" smtClean="0"/>
            </a:br>
            <a:r>
              <a:rPr lang="ru-RU" sz="1700" dirty="0" smtClean="0"/>
              <a:t>4) МРОТ, </a:t>
            </a:r>
            <a:r>
              <a:rPr lang="ru-RU" sz="1700" dirty="0"/>
              <a:t>установленный на уровне не ниже минимального (восстановительного) потребительского бюджета, </a:t>
            </a:r>
            <a:r>
              <a:rPr lang="ru-RU" sz="1700" u="sng" dirty="0"/>
              <a:t>позволит обеспечить основные потребности одного работника без учёта семейной нагрузки</a:t>
            </a:r>
            <a:r>
              <a:rPr lang="ru-RU" sz="1700" dirty="0"/>
              <a:t>.</a:t>
            </a:r>
          </a:p>
        </p:txBody>
      </p:sp>
      <p:sp>
        <p:nvSpPr>
          <p:cNvPr id="17" name="Номер слайда 16"/>
          <p:cNvSpPr>
            <a:spLocks noGrp="1"/>
          </p:cNvSpPr>
          <p:nvPr>
            <p:ph type="sldNum" sz="quarter" idx="12"/>
          </p:nvPr>
        </p:nvSpPr>
        <p:spPr/>
        <p:txBody>
          <a:bodyPr/>
          <a:lstStyle/>
          <a:p>
            <a:fld id="{725C68B6-61C2-468F-89AB-4B9F7531AA68}" type="slidenum">
              <a:rPr lang="ru-RU" smtClean="0"/>
              <a:pPr/>
              <a:t>40</a:t>
            </a:fld>
            <a:endParaRPr lang="ru-RU"/>
          </a:p>
        </p:txBody>
      </p:sp>
      <p:sp>
        <p:nvSpPr>
          <p:cNvPr id="4" name="Скругленный прямоугольник 3"/>
          <p:cNvSpPr/>
          <p:nvPr/>
        </p:nvSpPr>
        <p:spPr>
          <a:xfrm>
            <a:off x="755576" y="116632"/>
            <a:ext cx="7704856" cy="7920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2700" dirty="0" smtClean="0">
                <a:latin typeface="Arial Black" pitchFamily="34" charset="0"/>
              </a:rPr>
              <a:t>Выводы по ПМ ТН и МПБ </a:t>
            </a:r>
            <a:endParaRPr lang="ru-RU" sz="2700" dirty="0">
              <a:latin typeface="Arial Black" pitchFamily="34" charset="0"/>
            </a:endParaRPr>
          </a:p>
        </p:txBody>
      </p:sp>
    </p:spTree>
    <p:extLst>
      <p:ext uri="{BB962C8B-B14F-4D97-AF65-F5344CB8AC3E}">
        <p14:creationId xmlns:p14="http://schemas.microsoft.com/office/powerpoint/2010/main" val="29963893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900" dirty="0" smtClean="0"/>
              <a:t>	Номинальная </a:t>
            </a:r>
            <a:r>
              <a:rPr lang="ru-RU" sz="1900" dirty="0"/>
              <a:t>заработная плата – это конкретный размер заработной платы, которую мы получаем в денежном выражении. </a:t>
            </a:r>
            <a:r>
              <a:rPr lang="ru-RU" sz="1900" dirty="0" smtClean="0"/>
              <a:t>	</a:t>
            </a:r>
            <a:r>
              <a:rPr lang="ru-RU" sz="1900" dirty="0"/>
              <a:t>Р</a:t>
            </a:r>
            <a:r>
              <a:rPr lang="ru-RU" sz="1900" dirty="0" smtClean="0"/>
              <a:t>еальная </a:t>
            </a:r>
            <a:r>
              <a:rPr lang="ru-RU" sz="1900" dirty="0"/>
              <a:t>заработная плата </a:t>
            </a:r>
            <a:r>
              <a:rPr lang="ru-RU" sz="1900" u="sng" dirty="0"/>
              <a:t>определяет покупательную способность номинальной заработной платы</a:t>
            </a:r>
            <a:r>
              <a:rPr lang="ru-RU" sz="1900" dirty="0"/>
              <a:t> – то есть, сколько товаров и услуг мы могли приобрести, например, в прошлом году, а сколько можем приобрести в текущем году. </a:t>
            </a:r>
            <a:r>
              <a:rPr lang="ru-RU" sz="1900" dirty="0" smtClean="0"/>
              <a:t/>
            </a:r>
            <a:br>
              <a:rPr lang="ru-RU" sz="1900" dirty="0" smtClean="0"/>
            </a:br>
            <a:r>
              <a:rPr lang="ru-RU" sz="1900" dirty="0"/>
              <a:t/>
            </a:r>
            <a:br>
              <a:rPr lang="ru-RU" sz="1900" dirty="0"/>
            </a:br>
            <a:r>
              <a:rPr lang="ru-RU" sz="1900" dirty="0" smtClean="0"/>
              <a:t>	</a:t>
            </a:r>
            <a:endParaRPr lang="ru-RU" sz="19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41</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a:latin typeface="Arial Black" pitchFamily="34" charset="0"/>
              </a:rPr>
              <a:t>Номинальная и реальная заработная плата</a:t>
            </a:r>
            <a:endParaRPr lang="ru-RU" sz="2200" dirty="0">
              <a:latin typeface="Arial Black" pitchFamily="34" charset="0"/>
            </a:endParaRPr>
          </a:p>
        </p:txBody>
      </p:sp>
    </p:spTree>
    <p:extLst>
      <p:ext uri="{BB962C8B-B14F-4D97-AF65-F5344CB8AC3E}">
        <p14:creationId xmlns:p14="http://schemas.microsoft.com/office/powerpoint/2010/main" val="36536491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900" dirty="0" smtClean="0"/>
              <a:t/>
            </a:r>
            <a:br>
              <a:rPr lang="ru-RU" sz="1900" dirty="0" smtClean="0"/>
            </a:br>
            <a:r>
              <a:rPr lang="ru-RU" sz="1900" dirty="0"/>
              <a:t/>
            </a:r>
            <a:br>
              <a:rPr lang="ru-RU" sz="1900" dirty="0"/>
            </a:br>
            <a:r>
              <a:rPr lang="ru-RU" sz="1900" dirty="0" smtClean="0"/>
              <a:t>	«Обеспечение </a:t>
            </a:r>
            <a:r>
              <a:rPr lang="ru-RU" sz="1900" dirty="0"/>
              <a:t>повышения уровня реального содержания заработной платы </a:t>
            </a:r>
            <a:r>
              <a:rPr lang="ru-RU" sz="1900" u="sng" dirty="0"/>
              <a:t>включает</a:t>
            </a:r>
            <a:r>
              <a:rPr lang="ru-RU" sz="1900" dirty="0"/>
              <a:t> индексацию заработной платы в связи с </a:t>
            </a:r>
            <a:r>
              <a:rPr lang="ru-RU" sz="1900" dirty="0">
                <a:hlinkClick r:id="rId2" tooltip="Справочная информация: &quot;Индекс потребительских цен&quot; (Материал подготовлен специалистами КонсультантПлюс по данным Росстата)"/>
              </a:rPr>
              <a:t>ростом</a:t>
            </a:r>
            <a:r>
              <a:rPr lang="ru-RU" sz="1900" dirty="0"/>
              <a:t> потребительских цен на товары и услуги. </a:t>
            </a:r>
            <a:r>
              <a:rPr lang="ru-RU" sz="1900" dirty="0" smtClean="0"/>
              <a:t/>
            </a:r>
            <a:br>
              <a:rPr lang="ru-RU" sz="1900" dirty="0" smtClean="0"/>
            </a:br>
            <a:r>
              <a:rPr lang="ru-RU" sz="1900" dirty="0" smtClean="0"/>
              <a:t>Организации</a:t>
            </a:r>
            <a:r>
              <a:rPr lang="ru-RU" sz="1900" dirty="0"/>
              <a:t>, финансируемые из соответствующих бюджетов, производят индексацию заработной платы в порядке, установленном трудовым законодательством и иными нормативными правовыми актами, содержащими нормы трудового права, другие работодатели – в порядке, установленном </a:t>
            </a:r>
            <a:r>
              <a:rPr lang="ru-RU" sz="1900" i="1" dirty="0"/>
              <a:t>коллективным договором, соглашениями, локальными нормативными </a:t>
            </a:r>
            <a:r>
              <a:rPr lang="ru-RU" sz="1900" i="1" dirty="0" smtClean="0"/>
              <a:t>актами»</a:t>
            </a:r>
            <a:r>
              <a:rPr lang="ru-RU" sz="1900" dirty="0" smtClean="0"/>
              <a:t>.</a:t>
            </a:r>
            <a:endParaRPr lang="ru-RU" sz="19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42</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Обеспечение ПОВЫШЕНИЯ уровня реального содержания заработной платы (ст. 134 ТК РФ)</a:t>
            </a:r>
            <a:endParaRPr lang="ru-RU" sz="2200" dirty="0">
              <a:latin typeface="Arial Black" pitchFamily="34" charset="0"/>
            </a:endParaRPr>
          </a:p>
        </p:txBody>
      </p:sp>
    </p:spTree>
    <p:extLst>
      <p:ext uri="{BB962C8B-B14F-4D97-AF65-F5344CB8AC3E}">
        <p14:creationId xmlns:p14="http://schemas.microsoft.com/office/powerpoint/2010/main" val="36536491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900" dirty="0" smtClean="0"/>
              <a:t>	</a:t>
            </a:r>
            <a:r>
              <a:rPr lang="ru-RU" sz="2000" dirty="0"/>
              <a:t>Обязанность обеспечивать повышение уровня реального содержания заработной платы хотя бы в виде индексации установлена Конституционным Судом Российской Федерации в Определении от 17 июня 2010 года № 913-О-О: </a:t>
            </a:r>
            <a:r>
              <a:rPr lang="ru-RU" sz="2000" dirty="0" smtClean="0"/>
              <a:t/>
            </a:r>
            <a:br>
              <a:rPr lang="ru-RU" sz="2000" dirty="0" smtClean="0"/>
            </a:br>
            <a:r>
              <a:rPr lang="ru-RU" sz="2000" dirty="0"/>
              <a:t/>
            </a:r>
            <a:br>
              <a:rPr lang="ru-RU" sz="2000" dirty="0"/>
            </a:br>
            <a:r>
              <a:rPr lang="ru-RU" sz="2000" dirty="0" smtClean="0"/>
              <a:t>	</a:t>
            </a:r>
            <a:r>
              <a:rPr lang="ru-RU" sz="2000" i="1" dirty="0" smtClean="0"/>
              <a:t>«</a:t>
            </a:r>
            <a:r>
              <a:rPr lang="ru-RU" sz="2000" i="1" dirty="0"/>
              <a:t>Индексация заработной платы направлена на обеспечение повышения уровня реального содержания заработной платы, ее покупательной способности и по своей правовой природе </a:t>
            </a:r>
            <a:r>
              <a:rPr lang="ru-RU" sz="2000" i="1" u="sng" dirty="0"/>
              <a:t>представляет собой государственную гарантию по оплате труда работников</a:t>
            </a:r>
            <a:r>
              <a:rPr lang="ru-RU" sz="2000" i="1" dirty="0"/>
              <a:t> (</a:t>
            </a:r>
            <a:r>
              <a:rPr lang="ru-RU" sz="2000" i="1" dirty="0">
                <a:hlinkClick r:id="rId2"/>
              </a:rPr>
              <a:t>статья 130</a:t>
            </a:r>
            <a:r>
              <a:rPr lang="ru-RU" sz="2000" i="1" dirty="0"/>
              <a:t> ТК РФ). В силу предписаний </a:t>
            </a:r>
            <a:r>
              <a:rPr lang="ru-RU" sz="2000" i="1" dirty="0">
                <a:hlinkClick r:id="rId3"/>
              </a:rPr>
              <a:t>статей 2</a:t>
            </a:r>
            <a:r>
              <a:rPr lang="ru-RU" sz="2000" i="1" dirty="0"/>
              <a:t>, </a:t>
            </a:r>
            <a:r>
              <a:rPr lang="ru-RU" sz="2000" i="1" dirty="0">
                <a:hlinkClick r:id="rId2"/>
              </a:rPr>
              <a:t>130</a:t>
            </a:r>
            <a:r>
              <a:rPr lang="ru-RU" sz="2000" i="1" dirty="0"/>
              <a:t> и </a:t>
            </a:r>
            <a:r>
              <a:rPr lang="ru-RU" sz="2000" i="1" dirty="0">
                <a:hlinkClick r:id="rId4"/>
              </a:rPr>
              <a:t>134</a:t>
            </a:r>
            <a:r>
              <a:rPr lang="ru-RU" sz="2000" i="1" dirty="0"/>
              <a:t> ТК РФ </a:t>
            </a:r>
            <a:r>
              <a:rPr lang="ru-RU" sz="2000" i="1" u="sng" dirty="0"/>
              <a:t>индексация заработной платы должна обеспечиваться всем лицам, работающим по трудовому договору</a:t>
            </a:r>
            <a:r>
              <a:rPr lang="ru-RU" sz="2000" i="1" dirty="0"/>
              <a:t>».</a:t>
            </a:r>
            <a:endParaRPr lang="ru-RU" sz="19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43</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Обеспечение повышения уровня реального содержания заработной платы (ст. 134 ТК РФ)</a:t>
            </a:r>
            <a:endParaRPr lang="ru-RU" sz="2200" dirty="0">
              <a:latin typeface="Arial Black" pitchFamily="34" charset="0"/>
            </a:endParaRPr>
          </a:p>
        </p:txBody>
      </p:sp>
    </p:spTree>
    <p:extLst>
      <p:ext uri="{BB962C8B-B14F-4D97-AF65-F5344CB8AC3E}">
        <p14:creationId xmlns:p14="http://schemas.microsoft.com/office/powerpoint/2010/main" val="25088679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900" dirty="0" smtClean="0"/>
              <a:t>	</a:t>
            </a:r>
            <a:r>
              <a:rPr lang="ru-RU" sz="2000" dirty="0"/>
              <a:t>Федеральная служба по труду и занятости в своём письме от 19 апреля 2010 года № 1073-6-1 «Об индексации заработной платы и возможности установления ненормированного рабочего дня работникам с неполным рабочим временем» по этому поводу разъясняет следующее:</a:t>
            </a:r>
            <a:br>
              <a:rPr lang="ru-RU" sz="2000" dirty="0"/>
            </a:br>
            <a:r>
              <a:rPr lang="ru-RU" sz="2000" dirty="0" smtClean="0"/>
              <a:t/>
            </a:r>
            <a:br>
              <a:rPr lang="ru-RU" sz="2000" dirty="0" smtClean="0"/>
            </a:br>
            <a:r>
              <a:rPr lang="ru-RU" sz="2000" dirty="0"/>
              <a:t>	</a:t>
            </a:r>
            <a:r>
              <a:rPr lang="ru-RU" sz="2000" i="1" dirty="0" smtClean="0"/>
              <a:t>«</a:t>
            </a:r>
            <a:r>
              <a:rPr lang="ru-RU" sz="2000" i="1" dirty="0"/>
              <a:t>Действующим законодательством порядок индексации не установлен. </a:t>
            </a:r>
            <a:r>
              <a:rPr lang="ru-RU" sz="2000" i="1" u="sng" dirty="0"/>
              <a:t>Законодатель устанавливает лишь обязанность работодателя осуществлять индексацию</a:t>
            </a:r>
            <a:r>
              <a:rPr lang="ru-RU" sz="2000" i="1" dirty="0"/>
              <a:t>.</a:t>
            </a:r>
            <a:r>
              <a:rPr lang="ru-RU" sz="2000" dirty="0"/>
              <a:t/>
            </a:r>
            <a:br>
              <a:rPr lang="ru-RU" sz="2000" dirty="0"/>
            </a:br>
            <a:r>
              <a:rPr lang="ru-RU" sz="2000" dirty="0" smtClean="0"/>
              <a:t>	</a:t>
            </a:r>
            <a:r>
              <a:rPr lang="ru-RU" sz="2000" i="1" dirty="0" smtClean="0"/>
              <a:t>В </a:t>
            </a:r>
            <a:r>
              <a:rPr lang="ru-RU" sz="2000" i="1" dirty="0"/>
              <a:t>том случае, если в локальных нормативных актах организации не предусмотрен такой порядок, то, </a:t>
            </a:r>
            <a:r>
              <a:rPr lang="ru-RU" sz="2000" i="1" u="sng" dirty="0"/>
              <a:t>учитывая, что индексация заработной платы является обязанностью работодателя</a:t>
            </a:r>
            <a:r>
              <a:rPr lang="ru-RU" sz="2000" i="1" dirty="0"/>
              <a:t>, полагаем, </a:t>
            </a:r>
            <a:r>
              <a:rPr lang="ru-RU" sz="2000" i="1" u="sng" dirty="0"/>
              <a:t>необходимо внести соответствующие изменения (дополнения) в</a:t>
            </a:r>
            <a:r>
              <a:rPr lang="ru-RU" sz="2000" i="1" dirty="0"/>
              <a:t> действующие в организации </a:t>
            </a:r>
            <a:r>
              <a:rPr lang="ru-RU" sz="2000" i="1" u="sng" dirty="0"/>
              <a:t>локальные нормативные акты</a:t>
            </a:r>
            <a:r>
              <a:rPr lang="ru-RU" sz="2000" i="1" dirty="0"/>
              <a:t>».</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44</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Обеспечение повышения уровня реального содержания заработной платы (ст. 134 ТК РФ)</a:t>
            </a:r>
            <a:endParaRPr lang="ru-RU" sz="2200" dirty="0">
              <a:latin typeface="Arial Black" pitchFamily="34" charset="0"/>
            </a:endParaRPr>
          </a:p>
        </p:txBody>
      </p:sp>
    </p:spTree>
    <p:extLst>
      <p:ext uri="{BB962C8B-B14F-4D97-AF65-F5344CB8AC3E}">
        <p14:creationId xmlns:p14="http://schemas.microsoft.com/office/powerpoint/2010/main" val="36620457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900" dirty="0" smtClean="0"/>
              <a:t>	</a:t>
            </a:r>
            <a:r>
              <a:rPr lang="ru-RU" sz="2500" dirty="0"/>
              <a:t>Однако на практике положения ст. 134 ТК РФ </a:t>
            </a:r>
            <a:r>
              <a:rPr lang="ru-RU" sz="2500" dirty="0" smtClean="0"/>
              <a:t>следует реализовать путем установления в коллективном договоре или соглашении </a:t>
            </a:r>
            <a:r>
              <a:rPr lang="ru-RU" sz="2500" b="1" dirty="0" smtClean="0">
                <a:solidFill>
                  <a:srgbClr val="FF0000"/>
                </a:solidFill>
              </a:rPr>
              <a:t>конкретной даты и величины,</a:t>
            </a:r>
            <a:r>
              <a:rPr lang="ru-RU" sz="2500" dirty="0" smtClean="0"/>
              <a:t> на которую должна повыситься заработная плата. </a:t>
            </a: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45</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Обеспечение повышения уровня реального содержания заработной платы (ст. 134 ТК РФ)</a:t>
            </a:r>
            <a:endParaRPr lang="ru-RU" sz="2200" dirty="0">
              <a:latin typeface="Arial Black" pitchFamily="34" charset="0"/>
            </a:endParaRP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Заголовок 1"/>
          <p:cNvSpPr>
            <a:spLocks noGrp="1"/>
          </p:cNvSpPr>
          <p:nvPr>
            <p:ph type="title"/>
          </p:nvPr>
        </p:nvSpPr>
        <p:spPr>
          <a:xfrm>
            <a:off x="220663" y="692696"/>
            <a:ext cx="8715375" cy="1214437"/>
          </a:xfrm>
        </p:spPr>
        <p:txBody>
          <a:bodyPr>
            <a:normAutofit fontScale="90000"/>
          </a:bodyPr>
          <a:lstStyle/>
          <a:p>
            <a:pPr algn="ctr" eaLnBrk="1" hangingPunct="1"/>
            <a:r>
              <a:rPr lang="ru-RU" sz="2700" b="1" dirty="0" smtClean="0">
                <a:solidFill>
                  <a:schemeClr val="tx1"/>
                </a:solidFill>
                <a:latin typeface="Times New Roman" panose="02020603050405020304" pitchFamily="18" charset="0"/>
                <a:cs typeface="Times New Roman" panose="02020603050405020304" pitchFamily="18" charset="0"/>
              </a:rPr>
              <a:t>Механизмы обеспечения </a:t>
            </a:r>
            <a:br>
              <a:rPr lang="ru-RU" sz="2700" b="1" dirty="0" smtClean="0">
                <a:solidFill>
                  <a:schemeClr val="tx1"/>
                </a:solidFill>
                <a:latin typeface="Times New Roman" panose="02020603050405020304" pitchFamily="18" charset="0"/>
                <a:cs typeface="Times New Roman" panose="02020603050405020304" pitchFamily="18" charset="0"/>
              </a:rPr>
            </a:br>
            <a:r>
              <a:rPr lang="ru-RU" sz="2700" b="1" u="sng" dirty="0" smtClean="0">
                <a:solidFill>
                  <a:schemeClr val="tx1"/>
                </a:solidFill>
                <a:latin typeface="Times New Roman" panose="02020603050405020304" pitchFamily="18" charset="0"/>
                <a:cs typeface="Times New Roman" panose="02020603050405020304" pitchFamily="18" charset="0"/>
              </a:rPr>
              <a:t>повышения</a:t>
            </a:r>
            <a:r>
              <a:rPr lang="ru-RU" sz="2700" b="1" dirty="0" smtClean="0">
                <a:solidFill>
                  <a:schemeClr val="tx1"/>
                </a:solidFill>
                <a:latin typeface="Times New Roman" panose="02020603050405020304" pitchFamily="18" charset="0"/>
                <a:cs typeface="Times New Roman" panose="02020603050405020304" pitchFamily="18" charset="0"/>
              </a:rPr>
              <a:t> покупательной способности заработной платы: порядок – сроки, размер</a:t>
            </a:r>
          </a:p>
        </p:txBody>
      </p:sp>
      <p:sp>
        <p:nvSpPr>
          <p:cNvPr id="6" name="Прямоугольник 5"/>
          <p:cNvSpPr/>
          <p:nvPr/>
        </p:nvSpPr>
        <p:spPr>
          <a:xfrm>
            <a:off x="251520" y="2060848"/>
            <a:ext cx="8572560" cy="4392488"/>
          </a:xfrm>
          <a:prstGeom prst="rect">
            <a:avLst/>
          </a:prstGeom>
        </p:spPr>
        <p:style>
          <a:lnRef idx="1">
            <a:schemeClr val="dk1"/>
          </a:lnRef>
          <a:fillRef idx="2">
            <a:schemeClr val="dk1"/>
          </a:fillRef>
          <a:effectRef idx="1">
            <a:schemeClr val="dk1"/>
          </a:effectRef>
          <a:fontRef idx="minor">
            <a:schemeClr val="dk1"/>
          </a:fontRef>
        </p:style>
        <p:txBody>
          <a:bodyPr anchor="ctr"/>
          <a:lstStyle/>
          <a:p>
            <a:pPr marL="742950" indent="-742950" algn="ctr" fontAlgn="auto">
              <a:spcBef>
                <a:spcPts val="0"/>
              </a:spcBef>
              <a:spcAft>
                <a:spcPts val="0"/>
              </a:spcAft>
              <a:defRPr/>
            </a:pPr>
            <a:endParaRPr lang="ru-RU" sz="2200" b="1" dirty="0">
              <a:solidFill>
                <a:srgbClr val="FF0000"/>
              </a:solidFill>
            </a:endParaRPr>
          </a:p>
          <a:p>
            <a:pPr marL="742950" indent="-742950" algn="ctr" fontAlgn="auto">
              <a:spcBef>
                <a:spcPts val="0"/>
              </a:spcBef>
              <a:spcAft>
                <a:spcPts val="0"/>
              </a:spcAft>
              <a:defRPr/>
            </a:pPr>
            <a:endParaRPr lang="ru-RU" sz="2200" b="1" dirty="0" smtClean="0">
              <a:solidFill>
                <a:srgbClr val="FF0000"/>
              </a:solidFill>
            </a:endParaRPr>
          </a:p>
          <a:p>
            <a:r>
              <a:rPr lang="ru-RU" sz="2400" dirty="0" smtClean="0"/>
              <a:t>Примеры: </a:t>
            </a:r>
          </a:p>
          <a:p>
            <a:endParaRPr lang="ru-RU" sz="2400" dirty="0"/>
          </a:p>
          <a:p>
            <a:r>
              <a:rPr lang="ru-RU" sz="2400" b="1" dirty="0" smtClean="0">
                <a:solidFill>
                  <a:srgbClr val="FF0000"/>
                </a:solidFill>
              </a:rPr>
              <a:t>1. «Заработная </a:t>
            </a:r>
            <a:r>
              <a:rPr lang="ru-RU" sz="2400" b="1" dirty="0">
                <a:solidFill>
                  <a:srgbClr val="FF0000"/>
                </a:solidFill>
              </a:rPr>
              <a:t>плата всем работникам повышается ежегодно </a:t>
            </a:r>
            <a:r>
              <a:rPr lang="ru-RU" sz="2400" b="1" dirty="0" smtClean="0">
                <a:solidFill>
                  <a:srgbClr val="FF0000"/>
                </a:solidFill>
              </a:rPr>
              <a:t>на </a:t>
            </a:r>
            <a:r>
              <a:rPr lang="ru-RU" sz="2400" b="1" dirty="0">
                <a:solidFill>
                  <a:srgbClr val="FF0000"/>
                </a:solidFill>
              </a:rPr>
              <a:t>прогнозную величину </a:t>
            </a:r>
            <a:r>
              <a:rPr lang="ru-RU" sz="2400" b="1" dirty="0" smtClean="0">
                <a:solidFill>
                  <a:srgbClr val="FF0000"/>
                </a:solidFill>
              </a:rPr>
              <a:t>роста потребительских </a:t>
            </a:r>
            <a:r>
              <a:rPr lang="ru-RU" sz="2400" b="1" dirty="0">
                <a:solidFill>
                  <a:srgbClr val="FF0000"/>
                </a:solidFill>
              </a:rPr>
              <a:t>цен на текущий год с </a:t>
            </a:r>
            <a:r>
              <a:rPr lang="ru-RU" sz="2400" b="1" dirty="0" smtClean="0">
                <a:solidFill>
                  <a:srgbClr val="FF0000"/>
                </a:solidFill>
              </a:rPr>
              <a:t/>
            </a:r>
            <a:br>
              <a:rPr lang="ru-RU" sz="2400" b="1" dirty="0" smtClean="0">
                <a:solidFill>
                  <a:srgbClr val="FF0000"/>
                </a:solidFill>
              </a:rPr>
            </a:br>
            <a:r>
              <a:rPr lang="ru-RU" sz="2400" b="1" dirty="0" smtClean="0">
                <a:solidFill>
                  <a:srgbClr val="FF0000"/>
                </a:solidFill>
              </a:rPr>
              <a:t>1 </a:t>
            </a:r>
            <a:r>
              <a:rPr lang="ru-RU" sz="2400" b="1" dirty="0">
                <a:solidFill>
                  <a:srgbClr val="FF0000"/>
                </a:solidFill>
              </a:rPr>
              <a:t>февраля». </a:t>
            </a:r>
            <a:endParaRPr lang="ru-RU" sz="2400" b="1" dirty="0" smtClean="0">
              <a:solidFill>
                <a:srgbClr val="FF0000"/>
              </a:solidFill>
            </a:endParaRPr>
          </a:p>
          <a:p>
            <a:endParaRPr lang="ru-RU" sz="2400" dirty="0"/>
          </a:p>
          <a:p>
            <a:r>
              <a:rPr lang="ru-RU" sz="2400" b="1" dirty="0" smtClean="0">
                <a:solidFill>
                  <a:srgbClr val="FF0000"/>
                </a:solidFill>
              </a:rPr>
              <a:t>2. «</a:t>
            </a:r>
            <a:r>
              <a:rPr lang="ru-RU" sz="2400" b="1" dirty="0">
                <a:solidFill>
                  <a:srgbClr val="FF0000"/>
                </a:solidFill>
              </a:rPr>
              <a:t>Заработная плата всем работникам повышается ежегодно в размере не </a:t>
            </a:r>
            <a:r>
              <a:rPr lang="ru-RU" sz="2400" b="1" dirty="0" smtClean="0">
                <a:solidFill>
                  <a:srgbClr val="FF0000"/>
                </a:solidFill>
              </a:rPr>
              <a:t>менее, чем на </a:t>
            </a:r>
            <a:r>
              <a:rPr lang="ru-RU" sz="2400" b="1" dirty="0">
                <a:solidFill>
                  <a:srgbClr val="FF0000"/>
                </a:solidFill>
              </a:rPr>
              <a:t>5000 рублей с 1 февраля». </a:t>
            </a:r>
            <a:endParaRPr lang="ru-RU" sz="2400" b="1" dirty="0" smtClean="0">
              <a:solidFill>
                <a:srgbClr val="FF0000"/>
              </a:solidFill>
            </a:endParaRPr>
          </a:p>
          <a:p>
            <a:endParaRPr lang="ru-RU" sz="2400" b="1" dirty="0" smtClean="0">
              <a:solidFill>
                <a:srgbClr val="FF0000"/>
              </a:solidFill>
            </a:endParaRPr>
          </a:p>
          <a:p>
            <a:r>
              <a:rPr lang="ru-RU" sz="2400" b="1" dirty="0" smtClean="0">
                <a:solidFill>
                  <a:srgbClr val="FF0000"/>
                </a:solidFill>
              </a:rPr>
              <a:t>Можно </a:t>
            </a:r>
            <a:r>
              <a:rPr lang="ru-RU" sz="2400" b="1" dirty="0">
                <a:solidFill>
                  <a:srgbClr val="FF0000"/>
                </a:solidFill>
              </a:rPr>
              <a:t>указать конкретный год.</a:t>
            </a:r>
          </a:p>
          <a:p>
            <a:pPr marL="742950" indent="-742950" fontAlgn="auto">
              <a:spcBef>
                <a:spcPts val="0"/>
              </a:spcBef>
              <a:spcAft>
                <a:spcPts val="0"/>
              </a:spcAft>
              <a:defRPr/>
            </a:pPr>
            <a:endParaRPr lang="ru-RU" sz="2200" b="1" dirty="0">
              <a:solidFill>
                <a:srgbClr val="FF0000"/>
              </a:solidFill>
            </a:endParaRPr>
          </a:p>
          <a:p>
            <a:pPr marL="742950" indent="-742950" fontAlgn="auto">
              <a:spcBef>
                <a:spcPts val="0"/>
              </a:spcBef>
              <a:spcAft>
                <a:spcPts val="0"/>
              </a:spcAft>
              <a:defRPr/>
            </a:pPr>
            <a:endParaRPr lang="ru-RU" sz="2200" b="1" dirty="0">
              <a:solidFill>
                <a:srgbClr val="FF0000"/>
              </a:solidFill>
            </a:endParaRPr>
          </a:p>
        </p:txBody>
      </p:sp>
      <p:sp>
        <p:nvSpPr>
          <p:cNvPr id="5" name="Номер слайда 4"/>
          <p:cNvSpPr>
            <a:spLocks noGrp="1"/>
          </p:cNvSpPr>
          <p:nvPr>
            <p:ph type="sldNum" sz="quarter" idx="12"/>
          </p:nvPr>
        </p:nvSpPr>
        <p:spPr/>
        <p:txBody>
          <a:bodyPr/>
          <a:lstStyle/>
          <a:p>
            <a:pPr>
              <a:defRPr/>
            </a:pPr>
            <a:fld id="{C2167C79-9630-4AA8-84A3-C3E1A48142DD}" type="slidenum">
              <a:rPr lang="ru-RU" smtClean="0"/>
              <a:pPr>
                <a:defRPr/>
              </a:pPr>
              <a:t>46</a:t>
            </a:fld>
            <a:endParaRPr lang="ru-RU"/>
          </a:p>
        </p:txBody>
      </p:sp>
    </p:spTree>
    <p:custDataLst>
      <p:tags r:id="rId1"/>
    </p:custDataLst>
    <p:extLst>
      <p:ext uri="{BB962C8B-B14F-4D97-AF65-F5344CB8AC3E}">
        <p14:creationId xmlns:p14="http://schemas.microsoft.com/office/powerpoint/2010/main" val="2902364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12776"/>
            <a:ext cx="8496944" cy="5112568"/>
          </a:xfrm>
        </p:spPr>
        <p:txBody>
          <a:bodyPr>
            <a:noAutofit/>
          </a:bodyPr>
          <a:lstStyle/>
          <a:p>
            <a:r>
              <a:rPr lang="ru-RU" sz="1800" dirty="0" smtClean="0"/>
              <a:t>1) повышение уровня реального содержания заработной платы является </a:t>
            </a:r>
            <a:r>
              <a:rPr lang="ru-RU" sz="1800" b="1" u="sng" dirty="0" smtClean="0"/>
              <a:t>обязанностью работодателя</a:t>
            </a:r>
            <a:r>
              <a:rPr lang="ru-RU" sz="1800" dirty="0" smtClean="0"/>
              <a:t>;</a:t>
            </a:r>
            <a:br>
              <a:rPr lang="ru-RU" sz="1800" dirty="0" smtClean="0"/>
            </a:br>
            <a:r>
              <a:rPr lang="ru-RU" sz="1800" dirty="0" smtClean="0"/>
              <a:t/>
            </a:r>
            <a:br>
              <a:rPr lang="ru-RU" sz="1800" dirty="0" smtClean="0"/>
            </a:br>
            <a:r>
              <a:rPr lang="ru-RU" sz="1800" dirty="0" smtClean="0"/>
              <a:t>2) каждому </a:t>
            </a:r>
            <a:r>
              <a:rPr lang="ru-RU" sz="1800" dirty="0"/>
              <a:t>работнику </a:t>
            </a:r>
            <a:r>
              <a:rPr lang="ru-RU" sz="1800" b="1" dirty="0"/>
              <a:t>должно</a:t>
            </a:r>
            <a:r>
              <a:rPr lang="ru-RU" sz="1800" dirty="0"/>
              <a:t> </a:t>
            </a:r>
            <a:r>
              <a:rPr lang="ru-RU" sz="1800" b="1" dirty="0"/>
              <a:t>обеспечиваться не просто сохранение</a:t>
            </a:r>
            <a:r>
              <a:rPr lang="ru-RU" sz="1800" dirty="0"/>
              <a:t>, а  </a:t>
            </a:r>
            <a:r>
              <a:rPr lang="ru-RU" sz="1800" b="1" u="sng" dirty="0"/>
              <a:t>повышение</a:t>
            </a:r>
            <a:r>
              <a:rPr lang="ru-RU" sz="1800" dirty="0"/>
              <a:t> уровня реального содержания заработной платы; то есть заработная плата каждого работника должна повышаться не только в номинальном, но и в реальном выражении</a:t>
            </a:r>
            <a:r>
              <a:rPr lang="ru-RU" sz="1800" dirty="0" smtClean="0"/>
              <a:t>;</a:t>
            </a:r>
            <a:br>
              <a:rPr lang="ru-RU" sz="1800" dirty="0" smtClean="0"/>
            </a:br>
            <a:r>
              <a:rPr lang="ru-RU" sz="1800" dirty="0"/>
              <a:t/>
            </a:r>
            <a:br>
              <a:rPr lang="ru-RU" sz="1800" dirty="0"/>
            </a:br>
            <a:r>
              <a:rPr lang="ru-RU" sz="1800" dirty="0" smtClean="0"/>
              <a:t>3) </a:t>
            </a:r>
            <a:r>
              <a:rPr lang="ru-RU" sz="1800" u="sng" dirty="0"/>
              <a:t>индексация</a:t>
            </a:r>
            <a:r>
              <a:rPr lang="ru-RU" sz="1800" dirty="0"/>
              <a:t> заработной платы – </a:t>
            </a:r>
            <a:r>
              <a:rPr lang="ru-RU" sz="1800" b="1" u="sng" dirty="0"/>
              <a:t>один</a:t>
            </a:r>
            <a:r>
              <a:rPr lang="ru-RU" sz="1800" b="1" dirty="0"/>
              <a:t> из механизмов обеспечения повышения</a:t>
            </a:r>
            <a:r>
              <a:rPr lang="ru-RU" sz="1800" dirty="0"/>
              <a:t> уровня реального содержания заработной платы; индексация – это изменение (увеличение или снижение) заработной платы в соответствии с изменением индекса потребительских цен, который рассчитывается Росстатом</a:t>
            </a:r>
            <a:r>
              <a:rPr lang="ru-RU" sz="1800" dirty="0" smtClean="0"/>
              <a:t>;</a:t>
            </a:r>
            <a:br>
              <a:rPr lang="ru-RU" sz="1800" dirty="0" smtClean="0"/>
            </a:br>
            <a:r>
              <a:rPr lang="ru-RU" sz="1800" dirty="0"/>
              <a:t/>
            </a:r>
            <a:br>
              <a:rPr lang="ru-RU" sz="1800" dirty="0"/>
            </a:br>
            <a:r>
              <a:rPr lang="ru-RU" sz="1800" dirty="0" smtClean="0"/>
              <a:t>4) </a:t>
            </a:r>
            <a:r>
              <a:rPr lang="ru-RU" sz="1800" b="1" dirty="0"/>
              <a:t>индексация заработной платы должна </a:t>
            </a:r>
            <a:r>
              <a:rPr lang="ru-RU" sz="1800" dirty="0"/>
              <a:t>осуществляться таким образом, чтобы </a:t>
            </a:r>
            <a:r>
              <a:rPr lang="ru-RU" sz="1800" u="sng" dirty="0"/>
              <a:t>обеспечивать</a:t>
            </a:r>
            <a:r>
              <a:rPr lang="ru-RU" sz="1800" dirty="0"/>
              <a:t> повышение уровня реального содержания заработной платы</a:t>
            </a:r>
            <a:r>
              <a:rPr lang="ru-RU" sz="1800" dirty="0" smtClean="0"/>
              <a:t>;</a:t>
            </a:r>
            <a:br>
              <a:rPr lang="ru-RU" sz="1800" dirty="0" smtClean="0"/>
            </a:br>
            <a:endParaRPr lang="ru-RU" sz="18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47</a:t>
            </a:fld>
            <a:endParaRPr lang="ru-RU"/>
          </a:p>
        </p:txBody>
      </p:sp>
      <p:sp>
        <p:nvSpPr>
          <p:cNvPr id="4" name="Скругленный прямоугольник 3"/>
          <p:cNvSpPr/>
          <p:nvPr/>
        </p:nvSpPr>
        <p:spPr>
          <a:xfrm>
            <a:off x="755576" y="260648"/>
            <a:ext cx="7704856" cy="7920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2700" dirty="0" smtClean="0">
                <a:latin typeface="Arial Black" pitchFamily="34" charset="0"/>
              </a:rPr>
              <a:t>Выводы по ст. 134 ТК РФ - 1 </a:t>
            </a:r>
            <a:endParaRPr lang="ru-RU" sz="2700" dirty="0">
              <a:latin typeface="Arial Black" pitchFamily="34" charset="0"/>
            </a:endParaRPr>
          </a:p>
        </p:txBody>
      </p:sp>
    </p:spTree>
    <p:extLst>
      <p:ext uri="{BB962C8B-B14F-4D97-AF65-F5344CB8AC3E}">
        <p14:creationId xmlns:p14="http://schemas.microsoft.com/office/powerpoint/2010/main" val="32168637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12776"/>
            <a:ext cx="8496944" cy="5112568"/>
          </a:xfrm>
        </p:spPr>
        <p:txBody>
          <a:bodyPr>
            <a:noAutofit/>
          </a:bodyPr>
          <a:lstStyle/>
          <a:p>
            <a:r>
              <a:rPr lang="ru-RU" sz="1800" dirty="0"/>
              <a:t>5) для работников </a:t>
            </a:r>
            <a:r>
              <a:rPr lang="ru-RU" sz="1800" u="sng" dirty="0"/>
              <a:t>государственных</a:t>
            </a:r>
            <a:r>
              <a:rPr lang="ru-RU" sz="1800" dirty="0"/>
              <a:t> </a:t>
            </a:r>
            <a:r>
              <a:rPr lang="ru-RU" sz="1800" u="sng" dirty="0"/>
              <a:t>органов, государственных и муниципальных учреждений</a:t>
            </a:r>
            <a:r>
              <a:rPr lang="ru-RU" sz="1800" dirty="0"/>
              <a:t> </a:t>
            </a:r>
            <a:r>
              <a:rPr lang="ru-RU" sz="1800" b="1" dirty="0"/>
              <a:t>порядок</a:t>
            </a:r>
            <a:r>
              <a:rPr lang="ru-RU" sz="1800" dirty="0"/>
              <a:t> индексации заработной платы устанавливается трудовым законодательством и иными нормативными правовыми актами</a:t>
            </a:r>
            <a:r>
              <a:rPr lang="ru-RU" sz="1800" dirty="0" smtClean="0"/>
              <a:t>;</a:t>
            </a:r>
            <a:br>
              <a:rPr lang="ru-RU" sz="1800" dirty="0" smtClean="0"/>
            </a:br>
            <a:r>
              <a:rPr lang="ru-RU" sz="1800" dirty="0"/>
              <a:t/>
            </a:r>
            <a:br>
              <a:rPr lang="ru-RU" sz="1800" dirty="0"/>
            </a:br>
            <a:r>
              <a:rPr lang="ru-RU" sz="1800" dirty="0"/>
              <a:t>6) для работников </a:t>
            </a:r>
            <a:r>
              <a:rPr lang="ru-RU" sz="1800" u="sng" dirty="0"/>
              <a:t>внебюджетного сектора экономики</a:t>
            </a:r>
            <a:r>
              <a:rPr lang="ru-RU" sz="1800" dirty="0"/>
              <a:t> </a:t>
            </a:r>
            <a:r>
              <a:rPr lang="ru-RU" sz="1800" b="1" dirty="0"/>
              <a:t>порядок</a:t>
            </a:r>
            <a:r>
              <a:rPr lang="ru-RU" sz="1800" dirty="0"/>
              <a:t> индексации заработной платы устанавливается коллективным договором, соглашениями, локальными нормативными правовыми актами</a:t>
            </a:r>
            <a:r>
              <a:rPr lang="ru-RU" sz="1800" dirty="0" smtClean="0"/>
              <a:t>;</a:t>
            </a:r>
            <a:br>
              <a:rPr lang="ru-RU" sz="1800" dirty="0" smtClean="0"/>
            </a:br>
            <a:r>
              <a:rPr lang="ru-RU" sz="1800" dirty="0"/>
              <a:t/>
            </a:r>
            <a:br>
              <a:rPr lang="ru-RU" sz="1800" dirty="0"/>
            </a:br>
            <a:r>
              <a:rPr lang="ru-RU" sz="1800" dirty="0"/>
              <a:t>7) </a:t>
            </a:r>
            <a:r>
              <a:rPr lang="ru-RU" sz="1800" dirty="0" smtClean="0"/>
              <a:t>целесообразнее порядок индексации устанавливать в </a:t>
            </a:r>
            <a:r>
              <a:rPr lang="ru-RU" sz="1800" dirty="0"/>
              <a:t>коллективных </a:t>
            </a:r>
            <a:r>
              <a:rPr lang="ru-RU" sz="1800" dirty="0" smtClean="0"/>
              <a:t>договорах или соглашениях, в которых </a:t>
            </a:r>
            <a:r>
              <a:rPr lang="ru-RU" sz="1800" b="1" u="sng" dirty="0"/>
              <a:t>необходимо </a:t>
            </a:r>
            <a:r>
              <a:rPr lang="ru-RU" sz="1800" b="1" u="sng" dirty="0" smtClean="0"/>
              <a:t>устанавливать </a:t>
            </a:r>
            <a:r>
              <a:rPr lang="ru-RU" sz="1800" b="1" u="sng" dirty="0"/>
              <a:t>дату, когда будет осуществлено повышение заработной платы, и величину, на которую такое повышение будет произведено</a:t>
            </a:r>
            <a:r>
              <a:rPr lang="ru-RU" sz="1800" dirty="0"/>
              <a:t>.</a:t>
            </a:r>
          </a:p>
        </p:txBody>
      </p:sp>
      <p:sp>
        <p:nvSpPr>
          <p:cNvPr id="17" name="Номер слайда 16"/>
          <p:cNvSpPr>
            <a:spLocks noGrp="1"/>
          </p:cNvSpPr>
          <p:nvPr>
            <p:ph type="sldNum" sz="quarter" idx="12"/>
          </p:nvPr>
        </p:nvSpPr>
        <p:spPr/>
        <p:txBody>
          <a:bodyPr/>
          <a:lstStyle/>
          <a:p>
            <a:fld id="{725C68B6-61C2-468F-89AB-4B9F7531AA68}" type="slidenum">
              <a:rPr lang="ru-RU" smtClean="0"/>
              <a:pPr/>
              <a:t>48</a:t>
            </a:fld>
            <a:endParaRPr lang="ru-RU"/>
          </a:p>
        </p:txBody>
      </p:sp>
      <p:sp>
        <p:nvSpPr>
          <p:cNvPr id="4" name="Скругленный прямоугольник 3"/>
          <p:cNvSpPr/>
          <p:nvPr/>
        </p:nvSpPr>
        <p:spPr>
          <a:xfrm>
            <a:off x="755576" y="260648"/>
            <a:ext cx="7704856" cy="7920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ru-RU" sz="2700" dirty="0" smtClean="0">
                <a:latin typeface="Arial Black" pitchFamily="34" charset="0"/>
              </a:rPr>
              <a:t>Выводы по ст. 134 ТК РФ - 2 </a:t>
            </a:r>
            <a:endParaRPr lang="ru-RU" sz="2700" dirty="0">
              <a:latin typeface="Arial Black" pitchFamily="34" charset="0"/>
            </a:endParaRPr>
          </a:p>
        </p:txBody>
      </p:sp>
    </p:spTree>
    <p:extLst>
      <p:ext uri="{BB962C8B-B14F-4D97-AF65-F5344CB8AC3E}">
        <p14:creationId xmlns:p14="http://schemas.microsoft.com/office/powerpoint/2010/main" val="4506884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2000" dirty="0" smtClean="0"/>
              <a:t>	</a:t>
            </a:r>
            <a:r>
              <a:rPr lang="ru-RU" sz="2000" u="sng" dirty="0" smtClean="0"/>
              <a:t>Заработная плата работнику устанавливается трудовым договором </a:t>
            </a:r>
            <a:r>
              <a:rPr lang="ru-RU" sz="2000" dirty="0" smtClean="0"/>
              <a:t>в соответствии с действующими у данного работодателя системами оплаты труда.</a:t>
            </a:r>
            <a:br>
              <a:rPr lang="ru-RU" sz="2000" dirty="0" smtClean="0"/>
            </a:br>
            <a:r>
              <a:rPr lang="ru-RU" sz="2000" dirty="0" smtClean="0"/>
              <a:t/>
            </a:r>
            <a:br>
              <a:rPr lang="ru-RU" sz="2000" dirty="0" smtClean="0"/>
            </a:br>
            <a:r>
              <a:rPr lang="ru-RU" sz="2000" i="1" dirty="0" smtClean="0"/>
              <a:t> 	Следовательно, </a:t>
            </a:r>
            <a:r>
              <a:rPr lang="ru-RU" sz="2000" dirty="0" smtClean="0"/>
              <a:t>в каждой организации ДОЛЖНА БЫТЬ установлена система оплаты труда.</a:t>
            </a:r>
            <a:br>
              <a:rPr lang="ru-RU" sz="2000" dirty="0" smtClean="0"/>
            </a:br>
            <a:r>
              <a:rPr lang="ru-RU" sz="2000" dirty="0" smtClean="0"/>
              <a:t/>
            </a:r>
            <a:br>
              <a:rPr lang="ru-RU" sz="2000" dirty="0" smtClean="0"/>
            </a:br>
            <a:r>
              <a:rPr lang="ru-RU" sz="2000" dirty="0" smtClean="0"/>
              <a:t>	Разработка системы оплаты труда является ОБЯЗАННОСТЬЮ работодателя. </a:t>
            </a:r>
            <a:br>
              <a:rPr lang="ru-RU" sz="2000" dirty="0" smtClean="0"/>
            </a:br>
            <a:r>
              <a:rPr lang="ru-RU" sz="2000" dirty="0" smtClean="0"/>
              <a:t/>
            </a:r>
            <a:br>
              <a:rPr lang="ru-RU" sz="2000" dirty="0" smtClean="0"/>
            </a:br>
            <a:r>
              <a:rPr lang="ru-RU" sz="2000" dirty="0" smtClean="0"/>
              <a:t>	</a:t>
            </a:r>
            <a:br>
              <a:rPr lang="ru-RU" sz="2000" dirty="0" smtClean="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49</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Установление заработной платы, СОТ</a:t>
            </a:r>
          </a:p>
          <a:p>
            <a:pPr algn="ctr"/>
            <a:r>
              <a:rPr lang="ru-RU" sz="2400" b="1" dirty="0" smtClean="0">
                <a:latin typeface="Arial Black" pitchFamily="34" charset="0"/>
              </a:rPr>
              <a:t>(ст. 135 ТК РФ)</a:t>
            </a:r>
            <a:endParaRPr lang="ru-RU" sz="2200" dirty="0">
              <a:latin typeface="Arial Black" pitchFamily="34" charset="0"/>
            </a:endParaRP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060848"/>
            <a:ext cx="8358246" cy="4464496"/>
          </a:xfrm>
        </p:spPr>
        <p:txBody>
          <a:bodyPr>
            <a:noAutofit/>
          </a:bodyPr>
          <a:lstStyle/>
          <a:p>
            <a:r>
              <a:rPr lang="ru-RU" sz="2200" dirty="0" smtClean="0"/>
              <a:t/>
            </a:r>
            <a:br>
              <a:rPr lang="ru-RU" sz="2200" dirty="0" smtClean="0"/>
            </a:br>
            <a:r>
              <a:rPr lang="ru-RU" sz="2200" dirty="0"/>
              <a:t/>
            </a:r>
            <a:br>
              <a:rPr lang="ru-RU" sz="2200" dirty="0"/>
            </a:br>
            <a:r>
              <a:rPr lang="ru-RU" sz="2200" dirty="0" smtClean="0"/>
              <a:t>	</a:t>
            </a:r>
            <a:br>
              <a:rPr lang="ru-RU" sz="2200" dirty="0" smtClean="0"/>
            </a:br>
            <a:r>
              <a:rPr lang="ru-RU" sz="2200" dirty="0" smtClean="0"/>
              <a:t/>
            </a:r>
            <a:br>
              <a:rPr lang="ru-RU" sz="2200" dirty="0" smtClean="0"/>
            </a:br>
            <a:r>
              <a:rPr lang="ru-RU" sz="2200" u="sng" dirty="0" smtClean="0"/>
              <a:t>Первый фактор, влияющий на вознаграждение за труд, – </a:t>
            </a:r>
            <a:br>
              <a:rPr lang="ru-RU" sz="2200" u="sng" dirty="0" smtClean="0"/>
            </a:br>
            <a:r>
              <a:rPr lang="ru-RU" sz="2200" u="sng" dirty="0" smtClean="0"/>
              <a:t>квалификация работника.</a:t>
            </a:r>
            <a:br>
              <a:rPr lang="ru-RU" sz="2200" u="sng" dirty="0" smtClean="0"/>
            </a:br>
            <a:r>
              <a:rPr lang="ru-RU" sz="2200" u="sng" dirty="0"/>
              <a:t/>
            </a:r>
            <a:br>
              <a:rPr lang="ru-RU" sz="2200" u="sng" dirty="0"/>
            </a:br>
            <a:r>
              <a:rPr lang="ru-RU" sz="2200" dirty="0" smtClean="0"/>
              <a:t>Квалификация </a:t>
            </a:r>
            <a:r>
              <a:rPr lang="ru-RU" sz="2200" dirty="0"/>
              <a:t>работника</a:t>
            </a:r>
            <a:r>
              <a:rPr lang="ru-RU" sz="2200" b="1" dirty="0"/>
              <a:t> </a:t>
            </a:r>
            <a:r>
              <a:rPr lang="ru-RU" sz="2200" dirty="0"/>
              <a:t>– это уровень знаний, умений, профессиональных навыков и опыта работы </a:t>
            </a:r>
            <a:r>
              <a:rPr lang="ru-RU" sz="2200" dirty="0" smtClean="0"/>
              <a:t>работника (ст. 195.1 ТК РФ).</a:t>
            </a:r>
            <a:r>
              <a:rPr lang="ru-RU" sz="2200" dirty="0"/>
              <a:t/>
            </a:r>
            <a:br>
              <a:rPr lang="ru-RU" sz="2200" dirty="0"/>
            </a:br>
            <a:r>
              <a:rPr lang="ru-RU" sz="2200" dirty="0" smtClean="0"/>
              <a:t/>
            </a:r>
            <a:br>
              <a:rPr lang="ru-RU" sz="2200" dirty="0" smtClean="0"/>
            </a:br>
            <a:r>
              <a:rPr lang="ru-RU" sz="2200" dirty="0"/>
              <a:t/>
            </a:r>
            <a:br>
              <a:rPr lang="ru-RU" sz="2200" dirty="0"/>
            </a:br>
            <a:r>
              <a:rPr lang="ru-RU" sz="2200" dirty="0"/>
              <a:t/>
            </a:r>
            <a:br>
              <a:rPr lang="ru-RU" sz="2200" dirty="0"/>
            </a:br>
            <a:r>
              <a:rPr lang="ru-RU" sz="2200" dirty="0" smtClean="0"/>
              <a:t> </a:t>
            </a:r>
            <a:endParaRPr lang="ru-RU" sz="22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5</a:t>
            </a:fld>
            <a:endParaRPr lang="ru-RU"/>
          </a:p>
        </p:txBody>
      </p:sp>
      <p:sp>
        <p:nvSpPr>
          <p:cNvPr id="4" name="Скругленный прямоугольник 3"/>
          <p:cNvSpPr/>
          <p:nvPr/>
        </p:nvSpPr>
        <p:spPr>
          <a:xfrm>
            <a:off x="323528" y="404664"/>
            <a:ext cx="8496944" cy="151216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500" dirty="0" smtClean="0">
                <a:latin typeface="Arial Black" pitchFamily="34" charset="0"/>
              </a:rPr>
              <a:t>Первый фактор, от которого зависит </a:t>
            </a:r>
            <a:r>
              <a:rPr lang="ru-RU" sz="2800" dirty="0" smtClean="0">
                <a:latin typeface="Arial Black" pitchFamily="34" charset="0"/>
              </a:rPr>
              <a:t>вознаграждение за труд</a:t>
            </a:r>
          </a:p>
          <a:p>
            <a:pPr algn="ctr"/>
            <a:r>
              <a:rPr lang="ru-RU" sz="2000" dirty="0" smtClean="0">
                <a:latin typeface="Arial Black" pitchFamily="34" charset="0"/>
              </a:rPr>
              <a:t>(ст. 129 ТК РФ)</a:t>
            </a:r>
            <a:endParaRPr lang="ru-RU" sz="2000" dirty="0">
              <a:latin typeface="Arial Black" pitchFamily="34" charset="0"/>
            </a:endParaRPr>
          </a:p>
        </p:txBody>
      </p:sp>
    </p:spTree>
    <p:extLst>
      <p:ext uri="{BB962C8B-B14F-4D97-AF65-F5344CB8AC3E}">
        <p14:creationId xmlns:p14="http://schemas.microsoft.com/office/powerpoint/2010/main" val="198468420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2100" dirty="0" smtClean="0"/>
              <a:t>	 </a:t>
            </a:r>
            <a:br>
              <a:rPr lang="ru-RU" sz="2100" dirty="0" smtClean="0"/>
            </a:br>
            <a:r>
              <a:rPr lang="ru-RU" sz="2100" dirty="0" smtClean="0"/>
              <a:t>Тарифные системы оплаты труда устанавливаются </a:t>
            </a:r>
            <a:r>
              <a:rPr lang="ru-RU" sz="2100" u="sng" dirty="0" smtClean="0"/>
              <a:t>коллективными договорами, соглашениями,</a:t>
            </a:r>
            <a:r>
              <a:rPr lang="ru-RU" sz="2100" dirty="0" smtClean="0"/>
              <a:t> локальными нормативными актами в соответствии с трудовым законодательством и иными нормативными правовыми актами, содержащими нормы трудового права. Тарифные системы оплаты труда устанавливаются </a:t>
            </a:r>
            <a:r>
              <a:rPr lang="ru-RU" sz="2100" u="sng" dirty="0" smtClean="0"/>
              <a:t>с учетом единого тарифно-квалификационного справочника работ и профессий рабочих, единого квалификационного справочника должностей руководителей, специалистов и служащих или </a:t>
            </a:r>
            <a:r>
              <a:rPr lang="ru-RU" sz="2100" b="1" u="sng" dirty="0" smtClean="0"/>
              <a:t>профессиональных стандартов</a:t>
            </a:r>
            <a:r>
              <a:rPr lang="ru-RU" sz="2100" dirty="0" smtClean="0"/>
              <a:t>, а также с учетом государственных гарантий по оплате труда.</a:t>
            </a:r>
            <a:br>
              <a:rPr lang="ru-RU" sz="2100" dirty="0" smtClean="0"/>
            </a:br>
            <a:r>
              <a:rPr lang="ru-RU" sz="2100" dirty="0" smtClean="0"/>
              <a:t/>
            </a:r>
            <a:br>
              <a:rPr lang="ru-RU" sz="2100" dirty="0" smtClean="0"/>
            </a:br>
            <a:r>
              <a:rPr lang="ru-RU" sz="2100" dirty="0"/>
              <a:t/>
            </a:r>
            <a:br>
              <a:rPr lang="ru-RU" sz="2100" dirty="0"/>
            </a:br>
            <a:r>
              <a:rPr lang="ru-RU" sz="2100" dirty="0" smtClean="0"/>
              <a:t>	</a:t>
            </a:r>
            <a:endParaRPr lang="ru-RU" sz="21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50</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Тарифная </a:t>
            </a:r>
            <a:r>
              <a:rPr lang="ru-RU" sz="2400" b="1" dirty="0" err="1" smtClean="0">
                <a:latin typeface="Arial Black" pitchFamily="34" charset="0"/>
              </a:rPr>
              <a:t>системыа</a:t>
            </a:r>
            <a:r>
              <a:rPr lang="ru-RU" sz="2400" b="1" dirty="0" smtClean="0">
                <a:latin typeface="Arial Black" pitchFamily="34" charset="0"/>
              </a:rPr>
              <a:t> оплаты труда </a:t>
            </a:r>
          </a:p>
          <a:p>
            <a:pPr algn="ctr"/>
            <a:r>
              <a:rPr lang="ru-RU" sz="2400" b="1" dirty="0" smtClean="0">
                <a:latin typeface="Arial Black" pitchFamily="34" charset="0"/>
              </a:rPr>
              <a:t>(ст. 143 ТК РФ)</a:t>
            </a:r>
            <a:endParaRPr lang="ru-RU" sz="2200" dirty="0">
              <a:latin typeface="Arial Black" pitchFamily="34" charset="0"/>
            </a:endParaRP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51</a:t>
            </a:fld>
            <a:endParaRPr lang="ru-RU"/>
          </a:p>
        </p:txBody>
      </p:sp>
      <p:sp>
        <p:nvSpPr>
          <p:cNvPr id="3" name="Скругленный прямоугольник 2"/>
          <p:cNvSpPr/>
          <p:nvPr/>
        </p:nvSpPr>
        <p:spPr>
          <a:xfrm>
            <a:off x="251520" y="476672"/>
            <a:ext cx="8640960" cy="10801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lumMod val="75000"/>
                    <a:lumOff val="25000"/>
                  </a:schemeClr>
                </a:solidFill>
                <a:latin typeface="Arial" pitchFamily="34" charset="0"/>
                <a:cs typeface="Arial" pitchFamily="34" charset="0"/>
              </a:rPr>
              <a:t>Применение профессиональных стандартов на практике </a:t>
            </a:r>
          </a:p>
          <a:p>
            <a:pPr algn="ctr"/>
            <a:r>
              <a:rPr lang="ru-RU" sz="2000" b="1" dirty="0" smtClean="0">
                <a:solidFill>
                  <a:schemeClr val="tx1">
                    <a:lumMod val="75000"/>
                    <a:lumOff val="25000"/>
                  </a:schemeClr>
                </a:solidFill>
                <a:latin typeface="Arial" pitchFamily="34" charset="0"/>
                <a:cs typeface="Arial" pitchFamily="34" charset="0"/>
              </a:rPr>
              <a:t>НЕ является основанием для следующих правовых последствий для работников </a:t>
            </a:r>
          </a:p>
        </p:txBody>
      </p:sp>
      <p:sp>
        <p:nvSpPr>
          <p:cNvPr id="5" name="Скругленный прямоугольник 4"/>
          <p:cNvSpPr/>
          <p:nvPr/>
        </p:nvSpPr>
        <p:spPr>
          <a:xfrm>
            <a:off x="323528" y="1700808"/>
            <a:ext cx="8568952" cy="4968552"/>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755576" y="1844824"/>
            <a:ext cx="8136904" cy="4324261"/>
          </a:xfrm>
          <a:prstGeom prst="rect">
            <a:avLst/>
          </a:prstGeom>
          <a:noFill/>
        </p:spPr>
        <p:txBody>
          <a:bodyPr wrap="square" rtlCol="0">
            <a:spAutoFit/>
          </a:bodyPr>
          <a:lstStyle/>
          <a:p>
            <a:r>
              <a:rPr lang="ru-RU" sz="2500" b="1" dirty="0" smtClean="0"/>
              <a:t>Первое.</a:t>
            </a:r>
            <a:r>
              <a:rPr lang="ru-RU" sz="2500" dirty="0" smtClean="0"/>
              <a:t> Необоснованное </a:t>
            </a:r>
            <a:r>
              <a:rPr lang="ru-RU" sz="2500" u="sng" dirty="0" smtClean="0"/>
              <a:t>поручение</a:t>
            </a:r>
            <a:r>
              <a:rPr lang="ru-RU" sz="2500" dirty="0" smtClean="0"/>
              <a:t>  работнику работы </a:t>
            </a:r>
            <a:r>
              <a:rPr lang="ru-RU" sz="2500" dirty="0" smtClean="0">
                <a:solidFill>
                  <a:srgbClr val="FF0000"/>
                </a:solidFill>
              </a:rPr>
              <a:t>по разным профессиям или должностям</a:t>
            </a:r>
            <a:r>
              <a:rPr lang="ru-RU" sz="2500" dirty="0" smtClean="0"/>
              <a:t>. </a:t>
            </a:r>
          </a:p>
          <a:p>
            <a:r>
              <a:rPr lang="ru-RU" sz="2500" b="1" dirty="0" smtClean="0"/>
              <a:t>Второе.</a:t>
            </a:r>
            <a:r>
              <a:rPr lang="ru-RU" sz="2500" dirty="0" smtClean="0"/>
              <a:t> </a:t>
            </a:r>
            <a:r>
              <a:rPr lang="ru-RU" sz="2500" u="sng" dirty="0" smtClean="0">
                <a:solidFill>
                  <a:srgbClr val="FF0000"/>
                </a:solidFill>
              </a:rPr>
              <a:t>Интенсификация труда </a:t>
            </a:r>
            <a:r>
              <a:rPr lang="ru-RU" sz="2500" dirty="0" smtClean="0"/>
              <a:t>за счёт включения в трудовые обязанности работника работы, не указанной в трудовом договоре.</a:t>
            </a:r>
          </a:p>
          <a:p>
            <a:r>
              <a:rPr lang="ru-RU" sz="2500" b="1" dirty="0" smtClean="0"/>
              <a:t>Третье.</a:t>
            </a:r>
            <a:r>
              <a:rPr lang="ru-RU" sz="2500" dirty="0" smtClean="0"/>
              <a:t> </a:t>
            </a:r>
            <a:r>
              <a:rPr lang="ru-RU" sz="2500" dirty="0" smtClean="0">
                <a:solidFill>
                  <a:srgbClr val="FF0000"/>
                </a:solidFill>
              </a:rPr>
              <a:t>Снижение размера заработной платы</a:t>
            </a:r>
            <a:r>
              <a:rPr lang="ru-RU" sz="2500" dirty="0" smtClean="0"/>
              <a:t>. </a:t>
            </a:r>
          </a:p>
          <a:p>
            <a:r>
              <a:rPr lang="ru-RU" sz="2500" b="1" dirty="0" smtClean="0"/>
              <a:t>Четвёртое.</a:t>
            </a:r>
            <a:r>
              <a:rPr lang="ru-RU" sz="2500" dirty="0" smtClean="0"/>
              <a:t> Периодическое </a:t>
            </a:r>
            <a:r>
              <a:rPr lang="ru-RU" sz="2500" dirty="0" smtClean="0">
                <a:solidFill>
                  <a:srgbClr val="FF0000"/>
                </a:solidFill>
              </a:rPr>
              <a:t>переобучение или повышение квалификации работника за его счёт</a:t>
            </a:r>
            <a:r>
              <a:rPr lang="ru-RU" sz="2500" dirty="0" smtClean="0"/>
              <a:t>. </a:t>
            </a:r>
          </a:p>
          <a:p>
            <a:r>
              <a:rPr lang="ru-RU" sz="2500" b="1" dirty="0" smtClean="0"/>
              <a:t>Пятое.  </a:t>
            </a:r>
            <a:r>
              <a:rPr lang="ru-RU" sz="2500" dirty="0" smtClean="0">
                <a:solidFill>
                  <a:srgbClr val="FF0000"/>
                </a:solidFill>
              </a:rPr>
              <a:t>Угроза увольнения </a:t>
            </a:r>
            <a:r>
              <a:rPr lang="ru-RU" sz="2500" dirty="0" smtClean="0"/>
              <a:t>за несоответствие квалификации работника требованиям профессионального стандарта. </a:t>
            </a:r>
            <a:endParaRPr lang="ru-RU" sz="25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2300" dirty="0" smtClean="0"/>
              <a:t>	</a:t>
            </a:r>
            <a:br>
              <a:rPr lang="ru-RU" sz="2300" dirty="0" smtClean="0"/>
            </a:br>
            <a:r>
              <a:rPr lang="ru-RU" sz="2300" dirty="0" smtClean="0"/>
              <a:t>Системы оплаты труда, ВКЛЮЧАЮТ В СЕБЯ размеры тарифных ставок, окладов (должностных окладов), доплат и надбавок компенсационного характера, системы доплат и надбавок стимулирующего характера и системы премирования. </a:t>
            </a:r>
            <a:br>
              <a:rPr lang="ru-RU" sz="2300" dirty="0" smtClean="0"/>
            </a:br>
            <a:r>
              <a:rPr lang="ru-RU" sz="2300" dirty="0" smtClean="0"/>
              <a:t/>
            </a:r>
            <a:br>
              <a:rPr lang="ru-RU" sz="2300" dirty="0" smtClean="0"/>
            </a:br>
            <a:r>
              <a:rPr lang="ru-RU" sz="2300" i="1" dirty="0" smtClean="0"/>
              <a:t>Следовательно, </a:t>
            </a:r>
            <a:r>
              <a:rPr lang="ru-RU" sz="2300" dirty="0" smtClean="0"/>
              <a:t>системы оплаты труда должны ОБЯЗАТЕЛЬНО содержать ВСЕ  ТРИ составные части заработной платы, но ими не ограничиваются.</a:t>
            </a:r>
            <a:br>
              <a:rPr lang="ru-RU" sz="2300" dirty="0" smtClean="0"/>
            </a:br>
            <a:r>
              <a:rPr lang="ru-RU" sz="2300" dirty="0" smtClean="0"/>
              <a:t/>
            </a:r>
            <a:br>
              <a:rPr lang="ru-RU" sz="2300" dirty="0" smtClean="0"/>
            </a:br>
            <a:r>
              <a:rPr lang="ru-RU" sz="2300" dirty="0" smtClean="0"/>
              <a:t/>
            </a:r>
            <a:br>
              <a:rPr lang="ru-RU" sz="2300" dirty="0" smtClean="0"/>
            </a:br>
            <a:r>
              <a:rPr lang="ru-RU" sz="2300" dirty="0"/>
              <a:t/>
            </a:r>
            <a:br>
              <a:rPr lang="ru-RU" sz="2300" dirty="0"/>
            </a:br>
            <a:r>
              <a:rPr lang="ru-RU" sz="2300" dirty="0" smtClean="0"/>
              <a:t>	</a:t>
            </a:r>
            <a:endParaRPr lang="ru-RU" sz="23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52</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Системы оплаты труда (ч. 2 ст. 135 ТК РФ)</a:t>
            </a:r>
            <a:endParaRPr lang="ru-RU" sz="2200" dirty="0">
              <a:latin typeface="Arial Black" pitchFamily="34" charset="0"/>
            </a:endParaRP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900" dirty="0" smtClean="0"/>
              <a:t>	</a:t>
            </a:r>
            <a:br>
              <a:rPr lang="ru-RU" sz="1900" dirty="0" smtClean="0"/>
            </a:br>
            <a:r>
              <a:rPr lang="ru-RU" sz="1900" dirty="0" smtClean="0"/>
              <a:t>	Система оплаты труда должна состоять из следующих элементов: </a:t>
            </a:r>
            <a:br>
              <a:rPr lang="ru-RU" sz="1900" dirty="0" smtClean="0"/>
            </a:br>
            <a:r>
              <a:rPr lang="ru-RU" sz="1900" dirty="0" smtClean="0"/>
              <a:t>1. </a:t>
            </a:r>
            <a:r>
              <a:rPr lang="ru-RU" sz="1900" u="sng" dirty="0" smtClean="0"/>
              <a:t>конкретные размеры тарифных ставок</a:t>
            </a:r>
            <a:r>
              <a:rPr lang="ru-RU" sz="1900" dirty="0" smtClean="0"/>
              <a:t>, окладов (должностных окладов), </a:t>
            </a:r>
            <a:br>
              <a:rPr lang="ru-RU" sz="1900" dirty="0" smtClean="0"/>
            </a:br>
            <a:r>
              <a:rPr lang="ru-RU" sz="1900" dirty="0" smtClean="0"/>
              <a:t>2. </a:t>
            </a:r>
            <a:r>
              <a:rPr lang="ru-RU" sz="1900" u="sng" dirty="0" smtClean="0"/>
              <a:t>конкретные размеры доплат и надбавок компенсационного характера</a:t>
            </a:r>
            <a:r>
              <a:rPr lang="ru-RU" sz="1900" dirty="0" smtClean="0"/>
              <a:t>, в том числе за работу в условиях, отклоняющихся от нормальных; в особых климатических условиях, на территориях, подвергшихся радиационному загрязнению и размеры иных компенсационных выплат; </a:t>
            </a:r>
            <a:br>
              <a:rPr lang="ru-RU" sz="1900" dirty="0" smtClean="0"/>
            </a:br>
            <a:r>
              <a:rPr lang="ru-RU" sz="1900" dirty="0" smtClean="0"/>
              <a:t>3. </a:t>
            </a:r>
            <a:r>
              <a:rPr lang="ru-RU" sz="1900" u="sng" dirty="0" smtClean="0"/>
              <a:t>систему доплат и надбавок стимулирующего характера</a:t>
            </a:r>
            <a:r>
              <a:rPr lang="ru-RU" sz="1900" dirty="0" smtClean="0"/>
              <a:t>;</a:t>
            </a:r>
            <a:br>
              <a:rPr lang="ru-RU" sz="1900" dirty="0" smtClean="0"/>
            </a:br>
            <a:r>
              <a:rPr lang="ru-RU" sz="1900" dirty="0" smtClean="0"/>
              <a:t>4.  </a:t>
            </a:r>
            <a:r>
              <a:rPr lang="ru-RU" sz="1900" u="sng" dirty="0" smtClean="0"/>
              <a:t>систему премирования</a:t>
            </a:r>
            <a:r>
              <a:rPr lang="ru-RU" sz="1900" dirty="0" smtClean="0"/>
              <a:t>;</a:t>
            </a:r>
            <a:br>
              <a:rPr lang="ru-RU" sz="1900" dirty="0" smtClean="0"/>
            </a:br>
            <a:r>
              <a:rPr lang="ru-RU" sz="1900" dirty="0" smtClean="0"/>
              <a:t>5. другие выплаты.</a:t>
            </a:r>
            <a:br>
              <a:rPr lang="ru-RU" sz="1900" dirty="0" smtClean="0"/>
            </a:br>
            <a:r>
              <a:rPr lang="ru-RU" sz="1900" dirty="0"/>
              <a:t/>
            </a:r>
            <a:br>
              <a:rPr lang="ru-RU" sz="1900" dirty="0"/>
            </a:br>
            <a:r>
              <a:rPr lang="ru-RU" sz="1900" dirty="0" smtClean="0"/>
              <a:t>	</a:t>
            </a:r>
            <a:endParaRPr lang="ru-RU" sz="19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53</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Структура систем оплаты труда </a:t>
            </a:r>
          </a:p>
          <a:p>
            <a:pPr algn="ctr"/>
            <a:r>
              <a:rPr lang="ru-RU" sz="2400" b="1" dirty="0" smtClean="0">
                <a:latin typeface="Arial Black" pitchFamily="34" charset="0"/>
              </a:rPr>
              <a:t>(ст. 135 ТК РФ)</a:t>
            </a:r>
            <a:endParaRPr lang="ru-RU" sz="2200" dirty="0">
              <a:latin typeface="Arial Black" pitchFamily="34" charset="0"/>
            </a:endParaRP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54</a:t>
            </a:fld>
            <a:endParaRPr lang="ru-RU"/>
          </a:p>
        </p:txBody>
      </p:sp>
      <p:sp>
        <p:nvSpPr>
          <p:cNvPr id="4" name="TextBox 3"/>
          <p:cNvSpPr txBox="1"/>
          <p:nvPr/>
        </p:nvSpPr>
        <p:spPr>
          <a:xfrm>
            <a:off x="367784" y="1916832"/>
            <a:ext cx="8568952" cy="3416320"/>
          </a:xfrm>
          <a:prstGeom prst="rect">
            <a:avLst/>
          </a:prstGeom>
          <a:noFill/>
        </p:spPr>
        <p:txBody>
          <a:bodyPr wrap="square" rtlCol="0">
            <a:spAutoFit/>
          </a:bodyPr>
          <a:lstStyle/>
          <a:p>
            <a:pPr lvl="0"/>
            <a:r>
              <a:rPr lang="ru-RU" dirty="0" smtClean="0">
                <a:latin typeface="Arial" pitchFamily="34" charset="0"/>
                <a:cs typeface="Arial" pitchFamily="34" charset="0"/>
              </a:rPr>
              <a:t>	Профактиву </a:t>
            </a:r>
            <a:r>
              <a:rPr lang="ru-RU" b="1" dirty="0" smtClean="0">
                <a:solidFill>
                  <a:srgbClr val="FF0000"/>
                </a:solidFill>
                <a:latin typeface="Arial" pitchFamily="34" charset="0"/>
                <a:cs typeface="Arial" pitchFamily="34" charset="0"/>
              </a:rPr>
              <a:t>целесообразно инициировать разработку и участвовать в установлении систем оплаты (премирования) труда,</a:t>
            </a:r>
            <a:r>
              <a:rPr lang="ru-RU" dirty="0" smtClean="0">
                <a:latin typeface="Arial" pitchFamily="34" charset="0"/>
                <a:cs typeface="Arial" pitchFamily="34" charset="0"/>
              </a:rPr>
              <a:t> как на отраслевом уровне, так и на уровне организации (предприятия). </a:t>
            </a:r>
          </a:p>
          <a:p>
            <a:r>
              <a:rPr lang="ru-RU" dirty="0" smtClean="0">
                <a:latin typeface="Arial" pitchFamily="34" charset="0"/>
                <a:cs typeface="Arial" pitchFamily="34" charset="0"/>
              </a:rPr>
              <a:t>	Рекомендуется устанавливать системы оплаты (премирования) труда в организациях всех форм собственности </a:t>
            </a:r>
            <a:r>
              <a:rPr lang="ru-RU" u="sng" dirty="0" smtClean="0">
                <a:latin typeface="Arial" pitchFamily="34" charset="0"/>
                <a:cs typeface="Arial" pitchFamily="34" charset="0"/>
              </a:rPr>
              <a:t>коллективными договорами </a:t>
            </a:r>
            <a:r>
              <a:rPr lang="ru-RU" dirty="0" smtClean="0">
                <a:latin typeface="Arial" pitchFamily="34" charset="0"/>
                <a:cs typeface="Arial" pitchFamily="34" charset="0"/>
              </a:rPr>
              <a:t>или </a:t>
            </a:r>
            <a:r>
              <a:rPr lang="ru-RU" u="sng" dirty="0" smtClean="0">
                <a:latin typeface="Arial" pitchFamily="34" charset="0"/>
                <a:cs typeface="Arial" pitchFamily="34" charset="0"/>
              </a:rPr>
              <a:t>соглашениями</a:t>
            </a:r>
            <a:r>
              <a:rPr lang="ru-RU" dirty="0" smtClean="0">
                <a:latin typeface="Arial" pitchFamily="34" charset="0"/>
                <a:cs typeface="Arial" pitchFamily="34" charset="0"/>
              </a:rPr>
              <a:t>, поскольку на основании статьи 135 ТК РФ условия оплаты труда, определённые трудовыми договорами не могут быть ухудшены по сравнению с установленными коллективным договором или соглашением. </a:t>
            </a:r>
          </a:p>
          <a:p>
            <a:r>
              <a:rPr lang="ru-RU" dirty="0" smtClean="0">
                <a:latin typeface="Arial" pitchFamily="34" charset="0"/>
                <a:cs typeface="Arial" pitchFamily="34" charset="0"/>
              </a:rPr>
              <a:t>	</a:t>
            </a:r>
            <a:r>
              <a:rPr lang="ru-RU" dirty="0" smtClean="0">
                <a:solidFill>
                  <a:srgbClr val="FF0000"/>
                </a:solidFill>
                <a:latin typeface="Arial" pitchFamily="34" charset="0"/>
                <a:cs typeface="Arial" pitchFamily="34" charset="0"/>
              </a:rPr>
              <a:t>Размер оклада (должностного оклада, ставки заработной платы) следует устанавливать дифференцированно </a:t>
            </a:r>
            <a:r>
              <a:rPr lang="ru-RU" dirty="0" smtClean="0">
                <a:latin typeface="Arial" pitchFamily="34" charset="0"/>
                <a:cs typeface="Arial" pitchFamily="34" charset="0"/>
              </a:rPr>
              <a:t>в зависимости </a:t>
            </a:r>
            <a:r>
              <a:rPr lang="ru-RU" u="sng" dirty="0" smtClean="0">
                <a:latin typeface="Arial" pitchFamily="34" charset="0"/>
                <a:cs typeface="Arial" pitchFamily="34" charset="0"/>
              </a:rPr>
              <a:t>от уровня квалификации работника, качества, количества и сложности (ответственности) выполняемой им работы. </a:t>
            </a:r>
          </a:p>
        </p:txBody>
      </p:sp>
      <p:sp>
        <p:nvSpPr>
          <p:cNvPr id="6" name="TextBox 5"/>
          <p:cNvSpPr txBox="1"/>
          <p:nvPr/>
        </p:nvSpPr>
        <p:spPr>
          <a:xfrm>
            <a:off x="0" y="693857"/>
            <a:ext cx="9144000" cy="430887"/>
          </a:xfrm>
          <a:prstGeom prst="rect">
            <a:avLst/>
          </a:prstGeom>
          <a:noFill/>
        </p:spPr>
        <p:txBody>
          <a:bodyPr wrap="square" rtlCol="0">
            <a:spAutoFit/>
          </a:bodyPr>
          <a:lstStyle/>
          <a:p>
            <a:pPr algn="ctr"/>
            <a:r>
              <a:rPr lang="ru-RU" sz="2200" b="1" dirty="0" smtClean="0">
                <a:solidFill>
                  <a:srgbClr val="0070C0"/>
                </a:solidFill>
                <a:latin typeface="+mj-lt"/>
              </a:rPr>
              <a:t>Установление систем оплаты труда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800" dirty="0" smtClean="0"/>
              <a:t>	</a:t>
            </a:r>
            <a:br>
              <a:rPr lang="ru-RU" sz="1800" dirty="0" smtClean="0"/>
            </a:br>
            <a:r>
              <a:rPr lang="ru-RU" sz="1800" dirty="0" smtClean="0"/>
              <a:t>	</a:t>
            </a:r>
            <a:br>
              <a:rPr lang="ru-RU" sz="1800" dirty="0" smtClean="0"/>
            </a:br>
            <a:r>
              <a:rPr lang="ru-RU" sz="1800" dirty="0" smtClean="0"/>
              <a:t>Размеры тарифных ставок, окладов (должностных окладов) как видов вознаграждения за труд, зависят от четырёх факторов:</a:t>
            </a:r>
            <a:br>
              <a:rPr lang="ru-RU" sz="1800" dirty="0" smtClean="0"/>
            </a:br>
            <a:r>
              <a:rPr lang="ru-RU" sz="1800" dirty="0" smtClean="0"/>
              <a:t>1. квалификации работника, </a:t>
            </a:r>
            <a:br>
              <a:rPr lang="ru-RU" sz="1800" dirty="0" smtClean="0"/>
            </a:br>
            <a:r>
              <a:rPr lang="ru-RU" sz="1800" dirty="0" smtClean="0"/>
              <a:t>2. сложности работы, </a:t>
            </a:r>
            <a:br>
              <a:rPr lang="ru-RU" sz="1800" dirty="0" smtClean="0"/>
            </a:br>
            <a:r>
              <a:rPr lang="ru-RU" sz="1800" dirty="0" smtClean="0"/>
              <a:t>3. количества работы,</a:t>
            </a:r>
            <a:br>
              <a:rPr lang="ru-RU" sz="1800" dirty="0" smtClean="0"/>
            </a:br>
            <a:r>
              <a:rPr lang="ru-RU" sz="1800" dirty="0" smtClean="0"/>
              <a:t>4. качества выполняемой работы.</a:t>
            </a:r>
            <a:br>
              <a:rPr lang="ru-RU" sz="1800" dirty="0" smtClean="0"/>
            </a:br>
            <a:r>
              <a:rPr lang="ru-RU" sz="1800" dirty="0" smtClean="0"/>
              <a:t/>
            </a:r>
            <a:br>
              <a:rPr lang="ru-RU" sz="1800" dirty="0" smtClean="0"/>
            </a:br>
            <a:r>
              <a:rPr lang="ru-RU" sz="1800" b="1" dirty="0" smtClean="0">
                <a:solidFill>
                  <a:srgbClr val="FF0000"/>
                </a:solidFill>
              </a:rPr>
              <a:t>Размер вознаграждения за труд зависит от сложности, количества, качества работы, которую выполнил работник в соответствии со своей квалификацией.</a:t>
            </a:r>
            <a:br>
              <a:rPr lang="ru-RU" sz="1800" b="1" dirty="0" smtClean="0">
                <a:solidFill>
                  <a:srgbClr val="FF0000"/>
                </a:solidFill>
              </a:rPr>
            </a:br>
            <a:r>
              <a:rPr lang="ru-RU" sz="1800" dirty="0" smtClean="0"/>
              <a:t/>
            </a:r>
            <a:br>
              <a:rPr lang="ru-RU" sz="1800" dirty="0" smtClean="0"/>
            </a:br>
            <a:r>
              <a:rPr lang="ru-RU" sz="1800" dirty="0" smtClean="0"/>
              <a:t>Уровень квалификации работника и сложность выполняемой работы – это ОСНОВА для установления, дифференциации и повышения размеров окладов (должностных окладов), ставок заработной платы работнику. </a:t>
            </a:r>
            <a:br>
              <a:rPr lang="ru-RU" sz="1800" dirty="0" smtClean="0"/>
            </a:br>
            <a:r>
              <a:rPr lang="ru-RU" sz="1800" dirty="0" smtClean="0"/>
              <a:t/>
            </a:r>
            <a:br>
              <a:rPr lang="ru-RU" sz="1800" dirty="0" smtClean="0"/>
            </a:br>
            <a:r>
              <a:rPr lang="ru-RU" sz="1800" u="sng" dirty="0" smtClean="0">
                <a:solidFill>
                  <a:srgbClr val="FF0000"/>
                </a:solidFill>
              </a:rPr>
              <a:t>Чем выше уровень квалификации, сложность выполняемой работы, тем выше размер тарифных ставок или окладов, должностных окладов.</a:t>
            </a:r>
            <a:r>
              <a:rPr lang="ru-RU" sz="1800" dirty="0" smtClean="0"/>
              <a:t/>
            </a:r>
            <a:br>
              <a:rPr lang="ru-RU" sz="1800" dirty="0" smtClean="0"/>
            </a:br>
            <a:r>
              <a:rPr lang="ru-RU" sz="1800" dirty="0" smtClean="0"/>
              <a:t/>
            </a:r>
            <a:br>
              <a:rPr lang="ru-RU" sz="1800" dirty="0" smtClean="0"/>
            </a:br>
            <a:r>
              <a:rPr lang="ru-RU" sz="1800" dirty="0"/>
              <a:t/>
            </a:r>
            <a:br>
              <a:rPr lang="ru-RU" sz="1800" dirty="0"/>
            </a:br>
            <a:r>
              <a:rPr lang="ru-RU" sz="1800" dirty="0" smtClean="0"/>
              <a:t>	</a:t>
            </a:r>
            <a:endParaRPr lang="ru-RU" sz="18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55</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Основания установления размеров тарифных ставок, окладов (должностных окладов)</a:t>
            </a: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900" dirty="0" smtClean="0"/>
              <a:t>	</a:t>
            </a:r>
            <a:br>
              <a:rPr lang="ru-RU" sz="1900" dirty="0" smtClean="0"/>
            </a:br>
            <a:r>
              <a:rPr lang="ru-RU" sz="1900" dirty="0" smtClean="0"/>
              <a:t>	</a:t>
            </a:r>
            <a:r>
              <a:rPr lang="ru-RU" sz="2000" dirty="0" smtClean="0"/>
              <a:t>В статьях 146, 147, 148 предусматривается оплата труда работников, </a:t>
            </a:r>
            <a:r>
              <a:rPr lang="ru-RU" sz="2000" u="sng" dirty="0" smtClean="0"/>
              <a:t>занятых на работах с вредными и (или) опасными условиями труда, в особых климатических условиях</a:t>
            </a:r>
            <a:r>
              <a:rPr lang="ru-RU" sz="2000" dirty="0" smtClean="0"/>
              <a:t>.</a:t>
            </a:r>
            <a:br>
              <a:rPr lang="ru-RU" sz="2000" dirty="0" smtClean="0"/>
            </a:br>
            <a:r>
              <a:rPr lang="ru-RU" sz="2000" dirty="0" smtClean="0"/>
              <a:t/>
            </a:r>
            <a:br>
              <a:rPr lang="ru-RU" sz="2000" dirty="0" smtClean="0"/>
            </a:br>
            <a:r>
              <a:rPr lang="ru-RU" sz="2000" dirty="0" smtClean="0"/>
              <a:t>	В соответствии со статьями 316 и 317 ТК РФ работникам организаций, расположенных в районах Крайнего Севера и приравненных к ним местностях, устанавливаются районный коэффициент и процентная надбавка К ЗАРАБОТНОЙ ПЛАТЕ, то есть </a:t>
            </a:r>
            <a:r>
              <a:rPr lang="ru-RU" sz="2000" u="sng" dirty="0" smtClean="0"/>
              <a:t>сверх всех составных частей заработной платы</a:t>
            </a:r>
            <a:r>
              <a:rPr lang="ru-RU" sz="1900" dirty="0" smtClean="0"/>
              <a:t/>
            </a:r>
            <a:br>
              <a:rPr lang="ru-RU" sz="1900" dirty="0" smtClean="0"/>
            </a:br>
            <a:r>
              <a:rPr lang="ru-RU" sz="1900" dirty="0"/>
              <a:t/>
            </a:r>
            <a:br>
              <a:rPr lang="ru-RU" sz="1900" dirty="0"/>
            </a:br>
            <a:r>
              <a:rPr lang="ru-RU" sz="1900" dirty="0" smtClean="0"/>
              <a:t>	</a:t>
            </a:r>
            <a:endParaRPr lang="ru-RU" sz="19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56</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Основания установления компенсационных выплат – 1 </a:t>
            </a: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900" dirty="0" smtClean="0"/>
              <a:t>	</a:t>
            </a:r>
            <a:br>
              <a:rPr lang="ru-RU" sz="1900" dirty="0" smtClean="0"/>
            </a:br>
            <a:r>
              <a:rPr lang="ru-RU" sz="1900" dirty="0" smtClean="0"/>
              <a:t>	</a:t>
            </a:r>
            <a:r>
              <a:rPr lang="ru-RU" sz="2000" dirty="0" smtClean="0"/>
              <a:t>В статьях 149-154 ТК РФ предусматривается повышенная оплата труда в иных условиях, отклоняющихся от нормальных:</a:t>
            </a:r>
            <a:br>
              <a:rPr lang="ru-RU" sz="2000" dirty="0" smtClean="0"/>
            </a:br>
            <a:r>
              <a:rPr lang="ru-RU" sz="2000" dirty="0" smtClean="0"/>
              <a:t>- при выполнении работ различной квалификации;</a:t>
            </a:r>
            <a:br>
              <a:rPr lang="ru-RU" sz="2000" dirty="0" smtClean="0"/>
            </a:br>
            <a:r>
              <a:rPr lang="ru-RU" sz="2000" b="1" u="sng" dirty="0" smtClean="0"/>
              <a:t>- при совмещении профессий (должностей);</a:t>
            </a:r>
            <a:br>
              <a:rPr lang="ru-RU" sz="2000" b="1" u="sng" dirty="0" smtClean="0"/>
            </a:br>
            <a:r>
              <a:rPr lang="ru-RU" sz="2000" b="1" u="sng" dirty="0" smtClean="0"/>
              <a:t>- при расширении зон обслуживания;</a:t>
            </a:r>
            <a:br>
              <a:rPr lang="ru-RU" sz="2000" b="1" u="sng" dirty="0" smtClean="0"/>
            </a:br>
            <a:r>
              <a:rPr lang="ru-RU" sz="2000" b="1" u="sng" dirty="0" smtClean="0"/>
              <a:t>- при увеличении объёма работ;</a:t>
            </a:r>
            <a:br>
              <a:rPr lang="ru-RU" sz="2000" b="1" u="sng" dirty="0" smtClean="0"/>
            </a:br>
            <a:r>
              <a:rPr lang="ru-RU" sz="2000" b="1" u="sng" dirty="0" smtClean="0"/>
              <a:t>- при исполнении обязанностей временно отсутствующего работника без освобождения от работы, определённой трудовым договором;</a:t>
            </a:r>
            <a:r>
              <a:rPr lang="ru-RU" sz="2000" dirty="0" smtClean="0"/>
              <a:t/>
            </a:r>
            <a:br>
              <a:rPr lang="ru-RU" sz="2000" dirty="0" smtClean="0"/>
            </a:br>
            <a:r>
              <a:rPr lang="ru-RU" sz="2000" dirty="0" smtClean="0"/>
              <a:t>- оплата сверхурочной работы;</a:t>
            </a:r>
            <a:br>
              <a:rPr lang="ru-RU" sz="2000" dirty="0" smtClean="0"/>
            </a:br>
            <a:r>
              <a:rPr lang="ru-RU" sz="2000" dirty="0" smtClean="0"/>
              <a:t>- оплата труда в ночное время; </a:t>
            </a:r>
            <a:br>
              <a:rPr lang="ru-RU" sz="2000" dirty="0" smtClean="0"/>
            </a:br>
            <a:r>
              <a:rPr lang="ru-RU" sz="2000" dirty="0" smtClean="0"/>
              <a:t>- оплата труда в выходные и нерабочие праздничные дни.</a:t>
            </a:r>
            <a:br>
              <a:rPr lang="ru-RU" sz="2000" dirty="0" smtClean="0"/>
            </a:br>
            <a:r>
              <a:rPr lang="ru-RU" sz="1900" dirty="0" smtClean="0"/>
              <a:t/>
            </a:r>
            <a:br>
              <a:rPr lang="ru-RU" sz="1900" dirty="0" smtClean="0"/>
            </a:br>
            <a:r>
              <a:rPr lang="ru-RU" sz="1900" dirty="0"/>
              <a:t/>
            </a:r>
            <a:br>
              <a:rPr lang="ru-RU" sz="1900" dirty="0"/>
            </a:br>
            <a:r>
              <a:rPr lang="ru-RU" sz="1900" dirty="0" smtClean="0"/>
              <a:t>	</a:t>
            </a:r>
            <a:endParaRPr lang="ru-RU" sz="19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57</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Основания установления компенсационных выплат – 2 </a:t>
            </a: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900" dirty="0" smtClean="0"/>
              <a:t>	</a:t>
            </a:r>
            <a:br>
              <a:rPr lang="ru-RU" sz="1900" dirty="0" smtClean="0"/>
            </a:br>
            <a:r>
              <a:rPr lang="ru-RU" sz="1900" dirty="0" smtClean="0"/>
              <a:t>	</a:t>
            </a:r>
            <a:r>
              <a:rPr lang="ru-RU" sz="2000" dirty="0" smtClean="0"/>
              <a:t>Статьями 155-158 предусмотрены также следующие виды компенсационных выплат:</a:t>
            </a:r>
            <a:br>
              <a:rPr lang="ru-RU" sz="2000" dirty="0" smtClean="0"/>
            </a:br>
            <a:r>
              <a:rPr lang="ru-RU" sz="2000" dirty="0" smtClean="0"/>
              <a:t/>
            </a:r>
            <a:br>
              <a:rPr lang="ru-RU" sz="2000" dirty="0" smtClean="0"/>
            </a:br>
            <a:r>
              <a:rPr lang="ru-RU" sz="2000" dirty="0" smtClean="0"/>
              <a:t>- оплата труда при невыполнении норм труда, неисполнении трудовых (должностных) обязанностей;</a:t>
            </a:r>
            <a:br>
              <a:rPr lang="ru-RU" sz="2000" dirty="0" smtClean="0"/>
            </a:br>
            <a:r>
              <a:rPr lang="ru-RU" sz="2000" dirty="0" smtClean="0"/>
              <a:t>- оплата труда при изготовлении продукции, оказавшейся браком;</a:t>
            </a:r>
            <a:br>
              <a:rPr lang="ru-RU" sz="2000" dirty="0" smtClean="0"/>
            </a:br>
            <a:r>
              <a:rPr lang="ru-RU" sz="2000" dirty="0" smtClean="0"/>
              <a:t>- оплата времени простоя;</a:t>
            </a:r>
            <a:br>
              <a:rPr lang="ru-RU" sz="2000" dirty="0" smtClean="0"/>
            </a:br>
            <a:r>
              <a:rPr lang="ru-RU" sz="2000" dirty="0" smtClean="0"/>
              <a:t>- оплата труда при освоении новых производств (продукции).</a:t>
            </a:r>
            <a:br>
              <a:rPr lang="ru-RU" sz="2000" dirty="0" smtClean="0"/>
            </a:br>
            <a:r>
              <a:rPr lang="ru-RU" sz="2000" dirty="0" smtClean="0"/>
              <a:t/>
            </a:r>
            <a:br>
              <a:rPr lang="ru-RU" sz="2000" dirty="0" smtClean="0"/>
            </a:br>
            <a:r>
              <a:rPr lang="ru-RU" sz="1900" dirty="0" smtClean="0"/>
              <a:t/>
            </a:r>
            <a:br>
              <a:rPr lang="ru-RU" sz="1900" dirty="0" smtClean="0"/>
            </a:br>
            <a:r>
              <a:rPr lang="ru-RU" sz="1900" dirty="0"/>
              <a:t/>
            </a:r>
            <a:br>
              <a:rPr lang="ru-RU" sz="1900" dirty="0"/>
            </a:br>
            <a:r>
              <a:rPr lang="ru-RU" sz="1900" dirty="0" smtClean="0"/>
              <a:t>	</a:t>
            </a:r>
            <a:endParaRPr lang="ru-RU" sz="19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58</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Основания установления компенсационных выплат – 3 </a:t>
            </a: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84784"/>
            <a:ext cx="8568952" cy="5040560"/>
          </a:xfrm>
        </p:spPr>
        <p:txBody>
          <a:bodyPr>
            <a:noAutofit/>
          </a:bodyPr>
          <a:lstStyle/>
          <a:p>
            <a:r>
              <a:rPr lang="ru-RU" sz="1900" dirty="0" smtClean="0"/>
              <a:t>	</a:t>
            </a:r>
            <a:br>
              <a:rPr lang="ru-RU" sz="1900" dirty="0" smtClean="0"/>
            </a:br>
            <a:r>
              <a:rPr lang="ru-RU" sz="1900" dirty="0" smtClean="0"/>
              <a:t>	</a:t>
            </a:r>
            <a:br>
              <a:rPr lang="ru-RU" sz="1900" dirty="0" smtClean="0"/>
            </a:br>
            <a:r>
              <a:rPr lang="ru-RU" sz="1900" dirty="0" smtClean="0"/>
              <a:t>	</a:t>
            </a:r>
            <a:br>
              <a:rPr lang="ru-RU" sz="1900" dirty="0" smtClean="0"/>
            </a:br>
            <a:r>
              <a:rPr lang="ru-RU" sz="2000" i="1" dirty="0" smtClean="0"/>
              <a:t>Следует отличать компенсационные выплаты от компенсаций </a:t>
            </a:r>
            <a:r>
              <a:rPr lang="ru-RU" sz="2000" dirty="0" smtClean="0"/>
              <a:t/>
            </a:r>
            <a:br>
              <a:rPr lang="ru-RU" sz="2000" dirty="0" smtClean="0"/>
            </a:br>
            <a:r>
              <a:rPr lang="ru-RU" sz="2000" dirty="0" smtClean="0"/>
              <a:t/>
            </a:r>
            <a:br>
              <a:rPr lang="ru-RU" sz="2000" dirty="0" smtClean="0"/>
            </a:br>
            <a:r>
              <a:rPr lang="ru-RU" sz="2000" dirty="0" smtClean="0"/>
              <a:t>	Компенсационные выплаты представляют собой ДОПЛАТЫ ИЛИ НАДБАВКИ за труд в УСЛОВИЯХ, которые отличаются от нормальных и требуют повышенной оплаты. </a:t>
            </a:r>
            <a:r>
              <a:rPr lang="ru-RU" sz="2000" dirty="0" smtClean="0">
                <a:solidFill>
                  <a:srgbClr val="FF0000"/>
                </a:solidFill>
              </a:rPr>
              <a:t>Работник в таких условиях затрачивает больше усилий для выполнения работы. </a:t>
            </a:r>
            <a:r>
              <a:rPr lang="ru-RU" sz="2000" dirty="0" smtClean="0"/>
              <a:t/>
            </a:r>
            <a:br>
              <a:rPr lang="ru-RU" sz="2000" dirty="0" smtClean="0"/>
            </a:br>
            <a:r>
              <a:rPr lang="ru-RU" sz="2000" dirty="0" smtClean="0"/>
              <a:t/>
            </a:r>
            <a:br>
              <a:rPr lang="ru-RU" sz="2000" dirty="0" smtClean="0"/>
            </a:br>
            <a:r>
              <a:rPr lang="ru-RU" sz="2000" dirty="0" smtClean="0"/>
              <a:t>	Компенсации – денежные выплаты, установленные в целях ВОЗМЕЩЕНИЯ РАБОТНИКАМ ЗАТРАТ, связанных с исполнением ими трудовых или иных обязанностей, предусмотренных ТК РФ и другими федеральными законами. </a:t>
            </a:r>
            <a:br>
              <a:rPr lang="ru-RU" sz="2000" dirty="0" smtClean="0"/>
            </a:br>
            <a:r>
              <a:rPr lang="ru-RU" sz="2000" dirty="0" smtClean="0"/>
              <a:t>	</a:t>
            </a:r>
            <a:r>
              <a:rPr lang="ru-RU" sz="2000" dirty="0" smtClean="0">
                <a:solidFill>
                  <a:srgbClr val="FF0000"/>
                </a:solidFill>
              </a:rPr>
              <a:t>Компенсации возмещают работникам понесенные ими денежные или материальные затраты, а не затраты труда </a:t>
            </a:r>
            <a:r>
              <a:rPr lang="ru-RU" sz="2000" dirty="0" smtClean="0"/>
              <a:t>(ч. 2 ст. 164 ТК РФ).</a:t>
            </a:r>
            <a:br>
              <a:rPr lang="ru-RU" sz="2000" dirty="0" smtClean="0"/>
            </a:br>
            <a:r>
              <a:rPr lang="ru-RU" sz="2000" dirty="0" smtClean="0"/>
              <a:t/>
            </a:r>
            <a:br>
              <a:rPr lang="ru-RU" sz="2000" dirty="0" smtClean="0"/>
            </a:br>
            <a:r>
              <a:rPr lang="ru-RU" sz="1900" dirty="0" smtClean="0"/>
              <a:t/>
            </a:r>
            <a:br>
              <a:rPr lang="ru-RU" sz="1900" dirty="0" smtClean="0"/>
            </a:br>
            <a:r>
              <a:rPr lang="ru-RU" sz="1900" dirty="0"/>
              <a:t/>
            </a:r>
            <a:br>
              <a:rPr lang="ru-RU" sz="1900" dirty="0"/>
            </a:br>
            <a:r>
              <a:rPr lang="ru-RU" sz="1900" dirty="0" smtClean="0"/>
              <a:t>	</a:t>
            </a:r>
            <a:endParaRPr lang="ru-RU" sz="19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59</a:t>
            </a:fld>
            <a:endParaRPr lang="ru-RU"/>
          </a:p>
        </p:txBody>
      </p:sp>
      <p:sp>
        <p:nvSpPr>
          <p:cNvPr id="4" name="Скругленный прямоугольник 3"/>
          <p:cNvSpPr/>
          <p:nvPr/>
        </p:nvSpPr>
        <p:spPr>
          <a:xfrm>
            <a:off x="395536" y="332656"/>
            <a:ext cx="8496944" cy="108012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Компенсационные выплаты и компенсации </a:t>
            </a: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000" dirty="0" smtClean="0"/>
              <a:t/>
            </a:r>
            <a:br>
              <a:rPr lang="ru-RU" sz="2000" dirty="0" smtClean="0"/>
            </a:br>
            <a:r>
              <a:rPr lang="ru-RU" sz="2000" dirty="0"/>
              <a:t/>
            </a:r>
            <a:br>
              <a:rPr lang="ru-RU" sz="2000" dirty="0"/>
            </a:br>
            <a:r>
              <a:rPr lang="ru-RU" sz="2000" dirty="0" smtClean="0"/>
              <a:t>	</a:t>
            </a:r>
            <a:br>
              <a:rPr lang="ru-RU" sz="2000" dirty="0" smtClean="0"/>
            </a:br>
            <a:r>
              <a:rPr lang="ru-RU" sz="2000" dirty="0" smtClean="0"/>
              <a:t/>
            </a:r>
            <a:br>
              <a:rPr lang="ru-RU" sz="2000" dirty="0" smtClean="0"/>
            </a:br>
            <a:r>
              <a:rPr lang="ru-RU" sz="2000" u="sng" dirty="0">
                <a:solidFill>
                  <a:srgbClr val="FF0000"/>
                </a:solidFill>
              </a:rPr>
              <a:t>Квалификация</a:t>
            </a:r>
            <a:r>
              <a:rPr lang="ru-RU" sz="2000" dirty="0"/>
              <a:t> состоит из двух составляющих: </a:t>
            </a:r>
            <a:r>
              <a:rPr lang="ru-RU" sz="2000" dirty="0" smtClean="0"/>
              <a:t/>
            </a:r>
            <a:br>
              <a:rPr lang="ru-RU" sz="2000" dirty="0" smtClean="0"/>
            </a:br>
            <a:r>
              <a:rPr lang="ru-RU" sz="1000" dirty="0"/>
              <a:t/>
            </a:r>
            <a:br>
              <a:rPr lang="ru-RU" sz="1000" dirty="0"/>
            </a:br>
            <a:r>
              <a:rPr lang="ru-RU" sz="2000" dirty="0"/>
              <a:t>Горизонтальная составляющая  – это </a:t>
            </a:r>
            <a:r>
              <a:rPr lang="ru-RU" sz="2000" u="sng" dirty="0"/>
              <a:t>определенный вид и содержание конкретного труда, которые объединяются в понятие «профессия»</a:t>
            </a:r>
            <a:r>
              <a:rPr lang="ru-RU" sz="2000" dirty="0"/>
              <a:t>.  Профессия представляет собой род трудовой деятельности, занятие, ремесло человека, владеющего комплексом знаний, необходимых в работе с оборудованием, инструментами и материалами.  Получение профессии достигается, прежде всего, за счет освоения знаний в процессе получения профессионального образования. </a:t>
            </a:r>
            <a:r>
              <a:rPr lang="ru-RU" sz="2000" dirty="0" smtClean="0"/>
              <a:t/>
            </a:r>
            <a:br>
              <a:rPr lang="ru-RU" sz="2000" dirty="0" smtClean="0"/>
            </a:br>
            <a:r>
              <a:rPr lang="ru-RU" sz="1000" dirty="0"/>
              <a:t/>
            </a:r>
            <a:br>
              <a:rPr lang="ru-RU" sz="1000" dirty="0"/>
            </a:br>
            <a:r>
              <a:rPr lang="ru-RU" sz="2000" dirty="0"/>
              <a:t>Вертикальная составляющая – </a:t>
            </a:r>
            <a:r>
              <a:rPr lang="ru-RU" sz="2000" u="sng" dirty="0"/>
              <a:t>уровень квалификации – определяет степень профессионализма работника</a:t>
            </a:r>
            <a:r>
              <a:rPr lang="ru-RU" sz="2000" dirty="0"/>
              <a:t> и достигается путем повышения уровня профессионального образования и приобретения умений и навыков при непосредственной работе с инструментами, механизмами и другими орудиями труда в процессе профессиональной деятельности, то есть – опыта (стажа) работы.</a:t>
            </a:r>
            <a:br>
              <a:rPr lang="ru-RU" sz="2000" dirty="0"/>
            </a:br>
            <a:r>
              <a:rPr lang="ru-RU" sz="2000" dirty="0" smtClean="0"/>
              <a:t/>
            </a:r>
            <a:br>
              <a:rPr lang="ru-RU" sz="2000" dirty="0" smtClean="0"/>
            </a:br>
            <a:r>
              <a:rPr lang="ru-RU" sz="2000" dirty="0"/>
              <a:t/>
            </a:r>
            <a:br>
              <a:rPr lang="ru-RU" sz="2000" dirty="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6</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500" dirty="0" smtClean="0">
                <a:latin typeface="Arial Black" pitchFamily="34" charset="0"/>
              </a:rPr>
              <a:t>Первый фактор, от которого зависит </a:t>
            </a:r>
            <a:r>
              <a:rPr lang="ru-RU" sz="2800" dirty="0" smtClean="0">
                <a:latin typeface="Arial Black" pitchFamily="34" charset="0"/>
              </a:rPr>
              <a:t>вознаграждение за труд</a:t>
            </a:r>
          </a:p>
          <a:p>
            <a:pPr algn="ctr"/>
            <a:r>
              <a:rPr lang="ru-RU" sz="2000" dirty="0" smtClean="0">
                <a:latin typeface="Arial Black" pitchFamily="34" charset="0"/>
              </a:rPr>
              <a:t>(ст. 129 ТК РФ)</a:t>
            </a:r>
            <a:endParaRPr lang="ru-RU" sz="2000" dirty="0">
              <a:latin typeface="Arial Black" pitchFamily="34" charset="0"/>
            </a:endParaRPr>
          </a:p>
        </p:txBody>
      </p:sp>
    </p:spTree>
    <p:extLst>
      <p:ext uri="{BB962C8B-B14F-4D97-AF65-F5344CB8AC3E}">
        <p14:creationId xmlns:p14="http://schemas.microsoft.com/office/powerpoint/2010/main" val="358026425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12776"/>
            <a:ext cx="8568952" cy="5184576"/>
          </a:xfrm>
        </p:spPr>
        <p:txBody>
          <a:bodyPr>
            <a:noAutofit/>
          </a:bodyPr>
          <a:lstStyle/>
          <a:p>
            <a:r>
              <a:rPr lang="ru-RU" sz="1600" dirty="0" smtClean="0"/>
              <a:t>	</a:t>
            </a:r>
            <a:br>
              <a:rPr lang="ru-RU" sz="1600" dirty="0" smtClean="0"/>
            </a:br>
            <a:r>
              <a:rPr lang="ru-RU" sz="1600" dirty="0" smtClean="0"/>
              <a:t>	</a:t>
            </a:r>
            <a:br>
              <a:rPr lang="ru-RU" sz="1600" dirty="0" smtClean="0"/>
            </a:br>
            <a:r>
              <a:rPr lang="ru-RU" sz="1600" u="sng" dirty="0" smtClean="0"/>
              <a:t>Следует различать стимулирующие и поощрительные выплаты</a:t>
            </a:r>
            <a:br>
              <a:rPr lang="ru-RU" sz="1600" u="sng" dirty="0" smtClean="0"/>
            </a:br>
            <a:r>
              <a:rPr lang="ru-RU" sz="1600" dirty="0" smtClean="0"/>
              <a:t/>
            </a:r>
            <a:br>
              <a:rPr lang="ru-RU" sz="1600" dirty="0" smtClean="0"/>
            </a:br>
            <a:r>
              <a:rPr lang="ru-RU" sz="1600" b="1" dirty="0" smtClean="0"/>
              <a:t>Стимулирующие выплаты</a:t>
            </a:r>
            <a:r>
              <a:rPr lang="ru-RU" sz="1600" dirty="0" smtClean="0"/>
              <a:t> стимулируют  к заинтересованности работника в эффективности работы всей организации или предприятия (подразделения). </a:t>
            </a:r>
            <a:br>
              <a:rPr lang="ru-RU" sz="1600" dirty="0" smtClean="0"/>
            </a:br>
            <a:r>
              <a:rPr lang="ru-RU" sz="1600" b="1" dirty="0" smtClean="0"/>
              <a:t>Поощрительные выплаты</a:t>
            </a:r>
            <a:r>
              <a:rPr lang="ru-RU" sz="1600" dirty="0" smtClean="0"/>
              <a:t> поощряют работников за эффективность работы всей организации или предприятия (подразделения)  по итогам месяца, квартала, года. </a:t>
            </a:r>
            <a:br>
              <a:rPr lang="ru-RU" sz="1600" dirty="0" smtClean="0"/>
            </a:br>
            <a:r>
              <a:rPr lang="ru-RU" sz="1600" dirty="0" smtClean="0"/>
              <a:t/>
            </a:r>
            <a:br>
              <a:rPr lang="ru-RU" sz="1600" dirty="0" smtClean="0"/>
            </a:br>
            <a:r>
              <a:rPr lang="ru-RU" sz="1600" dirty="0" smtClean="0"/>
              <a:t>Стимулирующие и поощрительные выплаты НЕ СЛЕДУЕТ устанавливаться за высокое качество работы, высокую квалификацию, повышенную сложность работы, ответственность работника, </a:t>
            </a:r>
            <a:r>
              <a:rPr lang="ru-RU" sz="1600" u="sng" dirty="0" smtClean="0"/>
              <a:t>поскольку от этих факторов зависит вознаграждение за труд и они должны включаться в оклад, тарифную ставку. </a:t>
            </a:r>
            <a:r>
              <a:rPr lang="ru-RU" sz="1600" dirty="0" smtClean="0"/>
              <a:t/>
            </a:r>
            <a:br>
              <a:rPr lang="ru-RU" sz="1600" dirty="0" smtClean="0"/>
            </a:br>
            <a:r>
              <a:rPr lang="ru-RU" sz="1600" dirty="0" smtClean="0"/>
              <a:t/>
            </a:r>
            <a:br>
              <a:rPr lang="ru-RU" sz="1600" dirty="0" smtClean="0"/>
            </a:br>
            <a:r>
              <a:rPr lang="ru-RU" sz="1600" dirty="0" smtClean="0"/>
              <a:t>Стимулирующие и поощрительные выплаты могут устанавливаться за:</a:t>
            </a:r>
            <a:br>
              <a:rPr lang="ru-RU" sz="1600" dirty="0" smtClean="0"/>
            </a:br>
            <a:r>
              <a:rPr lang="ru-RU" sz="1600" dirty="0" smtClean="0"/>
              <a:t>- высокую организацию труда;</a:t>
            </a:r>
            <a:br>
              <a:rPr lang="ru-RU" sz="1600" dirty="0" smtClean="0"/>
            </a:br>
            <a:r>
              <a:rPr lang="ru-RU" sz="1600" dirty="0" smtClean="0"/>
              <a:t>- наставничество;</a:t>
            </a:r>
            <a:br>
              <a:rPr lang="ru-RU" sz="1600" dirty="0" smtClean="0"/>
            </a:br>
            <a:r>
              <a:rPr lang="ru-RU" sz="1600" dirty="0" smtClean="0"/>
              <a:t>- рационализаторские предложения;</a:t>
            </a:r>
            <a:br>
              <a:rPr lang="ru-RU" sz="1600" dirty="0" smtClean="0"/>
            </a:br>
            <a:r>
              <a:rPr lang="ru-RU" sz="1600" dirty="0" smtClean="0"/>
              <a:t>- помощь другим работникам, влекущей повышение эффективности деятельности организации в целом;</a:t>
            </a:r>
            <a:br>
              <a:rPr lang="ru-RU" sz="1600" dirty="0" smtClean="0"/>
            </a:br>
            <a:r>
              <a:rPr lang="ru-RU" sz="1600" dirty="0" smtClean="0"/>
              <a:t>- инициативность работника;</a:t>
            </a:r>
            <a:br>
              <a:rPr lang="ru-RU" sz="1600" dirty="0" smtClean="0"/>
            </a:br>
            <a:r>
              <a:rPr lang="ru-RU" sz="1600" dirty="0" smtClean="0"/>
              <a:t>- творческое отношение к выполнению трудовой функции;</a:t>
            </a:r>
            <a:br>
              <a:rPr lang="ru-RU" sz="1600" dirty="0" smtClean="0"/>
            </a:br>
            <a:r>
              <a:rPr lang="ru-RU" sz="1600" dirty="0" smtClean="0"/>
              <a:t>- новизна подходов к выполнению поставленной задачи.</a:t>
            </a:r>
            <a:br>
              <a:rPr lang="ru-RU" sz="1600" dirty="0" smtClean="0"/>
            </a:br>
            <a:r>
              <a:rPr lang="ru-RU" sz="1600" dirty="0" smtClean="0"/>
              <a:t/>
            </a:r>
            <a:br>
              <a:rPr lang="ru-RU" sz="1600" dirty="0" smtClean="0"/>
            </a:br>
            <a:endParaRPr lang="ru-RU" sz="16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60</a:t>
            </a:fld>
            <a:endParaRPr lang="ru-RU"/>
          </a:p>
        </p:txBody>
      </p:sp>
      <p:sp>
        <p:nvSpPr>
          <p:cNvPr id="4" name="Скругленный прямоугольник 3"/>
          <p:cNvSpPr/>
          <p:nvPr/>
        </p:nvSpPr>
        <p:spPr>
          <a:xfrm>
            <a:off x="251520" y="332656"/>
            <a:ext cx="8496944" cy="936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Основания установления стимулирующих  и поощрительных выплат</a:t>
            </a: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412776"/>
            <a:ext cx="8568952" cy="5184576"/>
          </a:xfrm>
        </p:spPr>
        <p:txBody>
          <a:bodyPr>
            <a:noAutofit/>
          </a:bodyPr>
          <a:lstStyle/>
          <a:p>
            <a:r>
              <a:rPr lang="ru-RU" sz="2200" dirty="0" smtClean="0"/>
              <a:t>	</a:t>
            </a:r>
            <a:br>
              <a:rPr lang="ru-RU" sz="2200" dirty="0" smtClean="0"/>
            </a:br>
            <a:r>
              <a:rPr lang="ru-RU" sz="2200" dirty="0" smtClean="0"/>
              <a:t>	</a:t>
            </a:r>
            <a:br>
              <a:rPr lang="ru-RU" sz="2200" dirty="0" smtClean="0"/>
            </a:br>
            <a:r>
              <a:rPr lang="ru-RU" sz="2200" u="sng" dirty="0" smtClean="0"/>
              <a:t>Важно помнить основания установления</a:t>
            </a:r>
            <a:br>
              <a:rPr lang="ru-RU" sz="2200" u="sng" dirty="0" smtClean="0"/>
            </a:br>
            <a:r>
              <a:rPr lang="ru-RU" sz="2200" u="sng" dirty="0" smtClean="0"/>
              <a:t>- вознаграждения за труд в виде тарифных ставок, окладов, должностных окладов;</a:t>
            </a:r>
            <a:br>
              <a:rPr lang="ru-RU" sz="2200" u="sng" dirty="0" smtClean="0"/>
            </a:br>
            <a:r>
              <a:rPr lang="ru-RU" sz="2200" u="sng" dirty="0" smtClean="0"/>
              <a:t>- компенсационных выплат;</a:t>
            </a:r>
            <a:br>
              <a:rPr lang="ru-RU" sz="2200" u="sng" dirty="0" smtClean="0"/>
            </a:br>
            <a:r>
              <a:rPr lang="ru-RU" sz="2200" u="sng" dirty="0" smtClean="0"/>
              <a:t>- стимулирующих и поощрительных выплат.</a:t>
            </a:r>
            <a:br>
              <a:rPr lang="ru-RU" sz="2200" u="sng" dirty="0" smtClean="0"/>
            </a:br>
            <a:r>
              <a:rPr lang="ru-RU" sz="2200" u="sng" dirty="0" smtClean="0"/>
              <a:t/>
            </a:r>
            <a:br>
              <a:rPr lang="ru-RU" sz="2200" u="sng" dirty="0" smtClean="0"/>
            </a:br>
            <a:r>
              <a:rPr lang="ru-RU" sz="2200" dirty="0" smtClean="0"/>
              <a:t>Путаница в основаниях установления каждой из трех составных частей заработной платы ведет к несправедливости в оплате труда конкретного работника!</a:t>
            </a:r>
            <a:br>
              <a:rPr lang="ru-RU" sz="2200" dirty="0" smtClean="0"/>
            </a:br>
            <a:r>
              <a:rPr lang="ru-RU" sz="2200" dirty="0" smtClean="0"/>
              <a:t/>
            </a:r>
            <a:br>
              <a:rPr lang="ru-RU" sz="2200" dirty="0" smtClean="0"/>
            </a:br>
            <a:endParaRPr lang="ru-RU" sz="22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61</a:t>
            </a:fld>
            <a:endParaRPr lang="ru-RU"/>
          </a:p>
        </p:txBody>
      </p:sp>
      <p:sp>
        <p:nvSpPr>
          <p:cNvPr id="4" name="Скругленный прямоугольник 3"/>
          <p:cNvSpPr/>
          <p:nvPr/>
        </p:nvSpPr>
        <p:spPr>
          <a:xfrm>
            <a:off x="251520" y="332656"/>
            <a:ext cx="8496944" cy="936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400" b="1" dirty="0" smtClean="0">
                <a:latin typeface="Arial Black" pitchFamily="34" charset="0"/>
              </a:rPr>
              <a:t>Основания установления трех составных частей заработной платы</a:t>
            </a:r>
          </a:p>
        </p:txBody>
      </p:sp>
    </p:spTree>
    <p:extLst>
      <p:ext uri="{BB962C8B-B14F-4D97-AF65-F5344CB8AC3E}">
        <p14:creationId xmlns:p14="http://schemas.microsoft.com/office/powerpoint/2010/main" val="189219749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620688"/>
            <a:ext cx="8458200" cy="2118097"/>
          </a:xfrm>
        </p:spPr>
        <p:txBody>
          <a:bodyPr>
            <a:noAutofit/>
          </a:bodyPr>
          <a:lstStyle/>
          <a:p>
            <a:pPr algn="ctr"/>
            <a:r>
              <a:rPr lang="ru-RU" sz="4000" b="1" dirty="0" smtClean="0">
                <a:latin typeface="Times New Roman" pitchFamily="18" charset="0"/>
                <a:cs typeface="Times New Roman" pitchFamily="18" charset="0"/>
              </a:rPr>
              <a:t>Защита прав работников в сфере заработной платы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1500" b="1" dirty="0" smtClean="0">
                <a:latin typeface="Times New Roman" pitchFamily="18" charset="0"/>
                <a:cs typeface="Times New Roman" pitchFamily="18" charset="0"/>
              </a:rPr>
              <a:t>10 апреля 2019 года</a:t>
            </a:r>
            <a:endParaRPr lang="ru-RU" sz="4000" dirty="0">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457200" y="3899938"/>
            <a:ext cx="5770984" cy="2121350"/>
          </a:xfrm>
        </p:spPr>
        <p:txBody>
          <a:bodyPr>
            <a:normAutofit fontScale="92500" lnSpcReduction="20000"/>
          </a:bodyPr>
          <a:lstStyle/>
          <a:p>
            <a:r>
              <a:rPr lang="ru-RU" dirty="0" err="1" smtClean="0">
                <a:latin typeface="Arial" pitchFamily="34" charset="0"/>
                <a:cs typeface="Arial" pitchFamily="34" charset="0"/>
              </a:rPr>
              <a:t>Косаковская</a:t>
            </a:r>
            <a:r>
              <a:rPr lang="ru-RU" dirty="0" smtClean="0">
                <a:latin typeface="Arial" pitchFamily="34" charset="0"/>
                <a:cs typeface="Arial" pitchFamily="34" charset="0"/>
              </a:rPr>
              <a:t> Елена Ивановна – заместитель руководителя </a:t>
            </a:r>
          </a:p>
          <a:p>
            <a:r>
              <a:rPr lang="ru-RU" dirty="0" smtClean="0">
                <a:latin typeface="Arial" pitchFamily="34" charset="0"/>
                <a:cs typeface="Arial" pitchFamily="34" charset="0"/>
              </a:rPr>
              <a:t>Департамента социально-трудовых отношений и социального партнерства Аппарата ФНПР</a:t>
            </a:r>
          </a:p>
          <a:p>
            <a:r>
              <a:rPr lang="ru-RU" dirty="0" smtClean="0">
                <a:latin typeface="Arial" pitchFamily="34" charset="0"/>
                <a:cs typeface="Arial" pitchFamily="34" charset="0"/>
              </a:rPr>
              <a:t>8 (495) 938-70-19; </a:t>
            </a:r>
          </a:p>
          <a:p>
            <a:r>
              <a:rPr lang="ru-RU" dirty="0" smtClean="0">
                <a:latin typeface="Arial" pitchFamily="34" charset="0"/>
                <a:cs typeface="Arial" pitchFamily="34" charset="0"/>
              </a:rPr>
              <a:t>8 (495) 938-84-65</a:t>
            </a:r>
          </a:p>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62</a:t>
            </a:fld>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000" dirty="0" smtClean="0"/>
              <a:t/>
            </a:r>
            <a:br>
              <a:rPr lang="ru-RU" sz="2000" dirty="0" smtClean="0"/>
            </a:br>
            <a:r>
              <a:rPr lang="ru-RU" sz="2000" dirty="0"/>
              <a:t/>
            </a:r>
            <a:br>
              <a:rPr lang="ru-RU" sz="2000" dirty="0"/>
            </a:br>
            <a:r>
              <a:rPr lang="ru-RU" sz="2000" dirty="0" smtClean="0"/>
              <a:t>	</a:t>
            </a:r>
            <a:br>
              <a:rPr lang="ru-RU" sz="2000" dirty="0" smtClean="0"/>
            </a:br>
            <a:r>
              <a:rPr lang="ru-RU" sz="2000" dirty="0" smtClean="0"/>
              <a:t/>
            </a:r>
            <a:br>
              <a:rPr lang="ru-RU" sz="2000" dirty="0" smtClean="0"/>
            </a:br>
            <a:r>
              <a:rPr lang="ru-RU" sz="2000" u="sng" dirty="0">
                <a:solidFill>
                  <a:srgbClr val="FF0000"/>
                </a:solidFill>
              </a:rPr>
              <a:t>Сложность работы </a:t>
            </a:r>
            <a:r>
              <a:rPr lang="ru-RU" sz="2000" dirty="0"/>
              <a:t>определяется следующими параметрами: </a:t>
            </a:r>
            <a:br>
              <a:rPr lang="ru-RU" sz="2000" dirty="0"/>
            </a:br>
            <a:r>
              <a:rPr lang="ru-RU" sz="2000" dirty="0"/>
              <a:t>- сложностью применяемого оборудования, </a:t>
            </a:r>
            <a:br>
              <a:rPr lang="ru-RU" sz="2000" dirty="0"/>
            </a:br>
            <a:r>
              <a:rPr lang="ru-RU" sz="2000" dirty="0"/>
              <a:t>- сложностью предметов труда, </a:t>
            </a:r>
            <a:br>
              <a:rPr lang="ru-RU" sz="2000" dirty="0"/>
            </a:br>
            <a:r>
              <a:rPr lang="ru-RU" sz="2000" dirty="0"/>
              <a:t>- сложностью технологических процессов, </a:t>
            </a:r>
            <a:br>
              <a:rPr lang="ru-RU" sz="2000" dirty="0"/>
            </a:br>
            <a:r>
              <a:rPr lang="ru-RU" sz="2000" dirty="0"/>
              <a:t>- широтой комплекса выполняемых операций, </a:t>
            </a:r>
            <a:br>
              <a:rPr lang="ru-RU" sz="2000" dirty="0"/>
            </a:br>
            <a:r>
              <a:rPr lang="ru-RU" sz="2000" dirty="0"/>
              <a:t>- </a:t>
            </a:r>
            <a:r>
              <a:rPr lang="ru-RU" sz="2000" u="sng" dirty="0"/>
              <a:t>степенью самостоятельности</a:t>
            </a:r>
            <a:r>
              <a:rPr lang="ru-RU" sz="2000" dirty="0"/>
              <a:t> и </a:t>
            </a:r>
            <a:br>
              <a:rPr lang="ru-RU" sz="2000" dirty="0"/>
            </a:br>
            <a:r>
              <a:rPr lang="ru-RU" sz="2000" dirty="0"/>
              <a:t>- </a:t>
            </a:r>
            <a:r>
              <a:rPr lang="ru-RU" sz="2000" u="sng" dirty="0"/>
              <a:t>степенью ответственности</a:t>
            </a:r>
            <a:r>
              <a:rPr lang="ru-RU" sz="2000" dirty="0" smtClean="0"/>
              <a:t>.</a:t>
            </a:r>
            <a:br>
              <a:rPr lang="ru-RU" sz="2000" dirty="0" smtClean="0"/>
            </a:br>
            <a:r>
              <a:rPr lang="ru-RU" sz="2000" dirty="0"/>
              <a:t/>
            </a:r>
            <a:br>
              <a:rPr lang="ru-RU" sz="2000" dirty="0"/>
            </a:br>
            <a:r>
              <a:rPr lang="ru-RU" sz="2000" dirty="0"/>
              <a:t>Понятия «сложность выполняемой работы» и «уровень квалификации работника» взаимосвязаны друг с другом: </a:t>
            </a:r>
            <a:r>
              <a:rPr lang="ru-RU" sz="2000" u="sng" dirty="0"/>
              <a:t>сложность работы</a:t>
            </a:r>
            <a:r>
              <a:rPr lang="ru-RU" sz="2000" dirty="0"/>
              <a:t>, которую может выполнить работник, </a:t>
            </a:r>
            <a:r>
              <a:rPr lang="ru-RU" sz="2000" u="sng" dirty="0"/>
              <a:t>напрямую зависит от</a:t>
            </a:r>
            <a:r>
              <a:rPr lang="ru-RU" sz="2000" dirty="0"/>
              <a:t> его </a:t>
            </a:r>
            <a:r>
              <a:rPr lang="ru-RU" sz="2000" u="sng" dirty="0"/>
              <a:t>уровня квалификации.</a:t>
            </a:r>
            <a:r>
              <a:rPr lang="ru-RU" sz="2000" dirty="0"/>
              <a:t/>
            </a:r>
            <a:br>
              <a:rPr lang="ru-RU" sz="2000" dirty="0"/>
            </a:br>
            <a:r>
              <a:rPr lang="ru-RU" sz="2000" dirty="0" smtClean="0"/>
              <a:t/>
            </a:r>
            <a:br>
              <a:rPr lang="ru-RU" sz="2000" dirty="0" smtClean="0"/>
            </a:br>
            <a:r>
              <a:rPr lang="ru-RU" sz="2000" dirty="0"/>
              <a:t/>
            </a:r>
            <a:br>
              <a:rPr lang="ru-RU" sz="2000" dirty="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7</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500" dirty="0" smtClean="0">
                <a:latin typeface="Arial Black" pitchFamily="34" charset="0"/>
              </a:rPr>
              <a:t>Второй фактор, от которого зависит </a:t>
            </a:r>
            <a:r>
              <a:rPr lang="ru-RU" sz="2800" dirty="0" smtClean="0">
                <a:latin typeface="Arial Black" pitchFamily="34" charset="0"/>
              </a:rPr>
              <a:t>вознаграждение за труд</a:t>
            </a:r>
          </a:p>
          <a:p>
            <a:pPr algn="ctr"/>
            <a:r>
              <a:rPr lang="ru-RU" sz="2000" dirty="0" smtClean="0">
                <a:latin typeface="Arial Black" pitchFamily="34" charset="0"/>
              </a:rPr>
              <a:t>(ст. 129 ТК РФ)</a:t>
            </a:r>
            <a:endParaRPr lang="ru-RU" sz="2000" dirty="0">
              <a:latin typeface="Arial Black" pitchFamily="34" charset="0"/>
            </a:endParaRPr>
          </a:p>
        </p:txBody>
      </p:sp>
    </p:spTree>
    <p:extLst>
      <p:ext uri="{BB962C8B-B14F-4D97-AF65-F5344CB8AC3E}">
        <p14:creationId xmlns:p14="http://schemas.microsoft.com/office/powerpoint/2010/main" val="1426205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000" dirty="0" smtClean="0"/>
              <a:t/>
            </a:r>
            <a:br>
              <a:rPr lang="ru-RU" sz="2000" dirty="0" smtClean="0"/>
            </a:br>
            <a:r>
              <a:rPr lang="ru-RU" sz="2000" dirty="0"/>
              <a:t/>
            </a:r>
            <a:br>
              <a:rPr lang="ru-RU" sz="2000" dirty="0"/>
            </a:br>
            <a:r>
              <a:rPr lang="ru-RU" sz="2000" dirty="0" smtClean="0"/>
              <a:t>	</a:t>
            </a:r>
            <a:br>
              <a:rPr lang="ru-RU" sz="2000" dirty="0" smtClean="0"/>
            </a:br>
            <a:r>
              <a:rPr lang="ru-RU" sz="2000" dirty="0" smtClean="0"/>
              <a:t/>
            </a:r>
            <a:br>
              <a:rPr lang="ru-RU" sz="2000" dirty="0" smtClean="0"/>
            </a:br>
            <a:r>
              <a:rPr lang="ru-RU" sz="2000" u="sng" dirty="0">
                <a:solidFill>
                  <a:srgbClr val="FF0000"/>
                </a:solidFill>
              </a:rPr>
              <a:t>Количество работы </a:t>
            </a:r>
            <a:r>
              <a:rPr lang="ru-RU" sz="2000" dirty="0"/>
              <a:t>(а не результат её) – это:</a:t>
            </a:r>
            <a:br>
              <a:rPr lang="ru-RU" sz="2000" dirty="0"/>
            </a:br>
            <a:r>
              <a:rPr lang="ru-RU" sz="2000" dirty="0" smtClean="0"/>
              <a:t>1)</a:t>
            </a:r>
            <a:r>
              <a:rPr lang="ru-RU" sz="2000" b="1" dirty="0" smtClean="0"/>
              <a:t>продолжительность </a:t>
            </a:r>
            <a:r>
              <a:rPr lang="ru-RU" sz="2000" b="1" dirty="0"/>
              <a:t>работы</a:t>
            </a:r>
            <a:r>
              <a:rPr lang="ru-RU" sz="2000" dirty="0"/>
              <a:t>, </a:t>
            </a:r>
            <a:br>
              <a:rPr lang="ru-RU" sz="2000" dirty="0"/>
            </a:br>
            <a:r>
              <a:rPr lang="ru-RU" sz="2000" dirty="0" smtClean="0"/>
              <a:t>        или </a:t>
            </a:r>
            <a:br>
              <a:rPr lang="ru-RU" sz="2000" dirty="0" smtClean="0"/>
            </a:br>
            <a:r>
              <a:rPr lang="ru-RU" sz="2000" dirty="0" smtClean="0"/>
              <a:t>2) </a:t>
            </a:r>
            <a:r>
              <a:rPr lang="ru-RU" sz="2000" b="1" dirty="0" smtClean="0"/>
              <a:t>количество </a:t>
            </a:r>
            <a:r>
              <a:rPr lang="ru-RU" sz="2000" b="1" dirty="0"/>
              <a:t>(объём) произведённой продукции</a:t>
            </a:r>
            <a:r>
              <a:rPr lang="ru-RU" sz="2000" dirty="0"/>
              <a:t> в рамках нормальной интенсивности труда, установленной на основе нормирования труда. </a:t>
            </a:r>
            <a:r>
              <a:rPr lang="ru-RU" sz="2000" dirty="0" smtClean="0"/>
              <a:t/>
            </a:r>
            <a:br>
              <a:rPr lang="ru-RU" sz="2000" dirty="0" smtClean="0"/>
            </a:br>
            <a:r>
              <a:rPr lang="ru-RU" sz="2000" dirty="0"/>
              <a:t/>
            </a:r>
            <a:br>
              <a:rPr lang="ru-RU" sz="2000" dirty="0"/>
            </a:br>
            <a:r>
              <a:rPr lang="ru-RU" sz="2000" u="sng" dirty="0"/>
              <a:t>Чем выше уровень квалификации</a:t>
            </a:r>
            <a:r>
              <a:rPr lang="ru-RU" sz="2000" dirty="0"/>
              <a:t> работника, </a:t>
            </a:r>
            <a:r>
              <a:rPr lang="ru-RU" sz="2000" u="sng" dirty="0"/>
              <a:t>тем быстрее</a:t>
            </a:r>
            <a:r>
              <a:rPr lang="ru-RU" sz="2000" dirty="0"/>
              <a:t> он может выполнить работу, </a:t>
            </a:r>
            <a:r>
              <a:rPr lang="ru-RU" sz="2000" b="1" dirty="0"/>
              <a:t>решить поставленную задачу</a:t>
            </a:r>
            <a:r>
              <a:rPr lang="ru-RU" sz="2000" dirty="0"/>
              <a:t> </a:t>
            </a:r>
            <a:r>
              <a:rPr lang="ru-RU" sz="2000" b="1" dirty="0"/>
              <a:t>или произвести большее количество продукции</a:t>
            </a:r>
            <a:r>
              <a:rPr lang="ru-RU" sz="2000" dirty="0"/>
              <a:t>. При этом и скорость работы, и величина выпущенной продукции должны соответствовать определённому </a:t>
            </a:r>
            <a:r>
              <a:rPr lang="ru-RU" sz="2000" i="1" u="sng" dirty="0"/>
              <a:t>качеству</a:t>
            </a:r>
            <a:r>
              <a:rPr lang="ru-RU" sz="2000" dirty="0"/>
              <a:t>. </a:t>
            </a:r>
            <a:br>
              <a:rPr lang="ru-RU" sz="2000" dirty="0"/>
            </a:br>
            <a:r>
              <a:rPr lang="ru-RU" sz="2000" dirty="0" smtClean="0"/>
              <a:t/>
            </a:r>
            <a:br>
              <a:rPr lang="ru-RU" sz="2000" dirty="0" smtClean="0"/>
            </a:br>
            <a:r>
              <a:rPr lang="ru-RU" sz="2000" dirty="0"/>
              <a:t/>
            </a:r>
            <a:br>
              <a:rPr lang="ru-RU" sz="2000" dirty="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8</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500" dirty="0" smtClean="0">
                <a:latin typeface="Arial Black" pitchFamily="34" charset="0"/>
              </a:rPr>
              <a:t>Третий фактор, от которого зависит </a:t>
            </a:r>
            <a:r>
              <a:rPr lang="ru-RU" sz="2800" dirty="0" smtClean="0">
                <a:latin typeface="Arial Black" pitchFamily="34" charset="0"/>
              </a:rPr>
              <a:t>вознаграждение за труд</a:t>
            </a:r>
          </a:p>
          <a:p>
            <a:pPr algn="ctr"/>
            <a:r>
              <a:rPr lang="ru-RU" sz="2000" dirty="0" smtClean="0">
                <a:latin typeface="Arial Black" pitchFamily="34" charset="0"/>
              </a:rPr>
              <a:t>(ст. 129 ТК РФ)</a:t>
            </a:r>
            <a:endParaRPr lang="ru-RU" sz="2000" dirty="0">
              <a:latin typeface="Arial Black" pitchFamily="34" charset="0"/>
            </a:endParaRPr>
          </a:p>
        </p:txBody>
      </p:sp>
    </p:spTree>
    <p:extLst>
      <p:ext uri="{BB962C8B-B14F-4D97-AF65-F5344CB8AC3E}">
        <p14:creationId xmlns:p14="http://schemas.microsoft.com/office/powerpoint/2010/main" val="866907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628800"/>
            <a:ext cx="8358246" cy="4896544"/>
          </a:xfrm>
        </p:spPr>
        <p:txBody>
          <a:bodyPr>
            <a:noAutofit/>
          </a:bodyPr>
          <a:lstStyle/>
          <a:p>
            <a:r>
              <a:rPr lang="ru-RU" sz="2000" dirty="0" smtClean="0"/>
              <a:t/>
            </a:r>
            <a:br>
              <a:rPr lang="ru-RU" sz="2000" dirty="0" smtClean="0"/>
            </a:br>
            <a:r>
              <a:rPr lang="ru-RU" sz="2000" dirty="0"/>
              <a:t/>
            </a:r>
            <a:br>
              <a:rPr lang="ru-RU" sz="2000" dirty="0"/>
            </a:br>
            <a:r>
              <a:rPr lang="ru-RU" sz="2000" dirty="0" smtClean="0"/>
              <a:t>	</a:t>
            </a:r>
            <a:br>
              <a:rPr lang="ru-RU" sz="2000" dirty="0" smtClean="0"/>
            </a:br>
            <a:r>
              <a:rPr lang="ru-RU" sz="2000" dirty="0" smtClean="0"/>
              <a:t/>
            </a:r>
            <a:br>
              <a:rPr lang="ru-RU" sz="2000" dirty="0" smtClean="0"/>
            </a:br>
            <a:r>
              <a:rPr lang="ru-RU" sz="2000" u="sng" dirty="0">
                <a:solidFill>
                  <a:srgbClr val="FF0000"/>
                </a:solidFill>
              </a:rPr>
              <a:t>Качество работы </a:t>
            </a:r>
            <a:r>
              <a:rPr lang="ru-RU" sz="2000" dirty="0"/>
              <a:t>– это </a:t>
            </a:r>
            <a:r>
              <a:rPr lang="ru-RU" sz="2000" b="1" dirty="0"/>
              <a:t>характеристика</a:t>
            </a:r>
            <a:r>
              <a:rPr lang="ru-RU" sz="2000" dirty="0"/>
              <a:t> </a:t>
            </a:r>
            <a:r>
              <a:rPr lang="ru-RU" sz="2000" dirty="0" smtClean="0"/>
              <a:t>труда</a:t>
            </a:r>
            <a:r>
              <a:rPr lang="ru-RU" sz="2000" dirty="0"/>
              <a:t>, отражающая </a:t>
            </a:r>
            <a:r>
              <a:rPr lang="ru-RU" sz="2000" b="1" u="sng" dirty="0"/>
              <a:t>степень его сложности, ответственности и интенсивности</a:t>
            </a:r>
            <a:r>
              <a:rPr lang="ru-RU" sz="2000" dirty="0"/>
              <a:t>. </a:t>
            </a:r>
            <a:r>
              <a:rPr lang="ru-RU" sz="2000" dirty="0" smtClean="0"/>
              <a:t/>
            </a:r>
            <a:br>
              <a:rPr lang="ru-RU" sz="2000" dirty="0" smtClean="0"/>
            </a:br>
            <a:r>
              <a:rPr lang="ru-RU" sz="2000" dirty="0"/>
              <a:t/>
            </a:r>
            <a:br>
              <a:rPr lang="ru-RU" sz="2000" dirty="0"/>
            </a:br>
            <a:r>
              <a:rPr lang="ru-RU" sz="2000" dirty="0"/>
              <a:t>Качество труда работника </a:t>
            </a:r>
            <a:r>
              <a:rPr lang="ru-RU" sz="2000" b="1" dirty="0"/>
              <a:t>определяется </a:t>
            </a:r>
            <a:r>
              <a:rPr lang="ru-RU" sz="2000" b="1" u="sng" dirty="0"/>
              <a:t>практикой</a:t>
            </a:r>
            <a:r>
              <a:rPr lang="ru-RU" sz="2000" dirty="0"/>
              <a:t>, то есть трудовыми </a:t>
            </a:r>
            <a:r>
              <a:rPr lang="ru-RU" sz="2000" u="sng" dirty="0"/>
              <a:t>действиями</a:t>
            </a:r>
            <a:r>
              <a:rPr lang="ru-RU" sz="2000" dirty="0"/>
              <a:t>, для  выполнения которых работник использует приобретенный </a:t>
            </a:r>
            <a:r>
              <a:rPr lang="ru-RU" sz="2000" u="sng" dirty="0"/>
              <a:t>в процессе обучения и труда</a:t>
            </a:r>
            <a:r>
              <a:rPr lang="ru-RU" sz="2000" dirty="0"/>
              <a:t> весь свой </a:t>
            </a:r>
            <a:r>
              <a:rPr lang="ru-RU" sz="2000" u="sng" dirty="0"/>
              <a:t>профессиональный</a:t>
            </a:r>
            <a:r>
              <a:rPr lang="ru-RU" sz="2000" dirty="0"/>
              <a:t> потенциал </a:t>
            </a:r>
            <a:r>
              <a:rPr lang="ru-RU" sz="2000" dirty="0" smtClean="0"/>
              <a:t>(</a:t>
            </a:r>
            <a:r>
              <a:rPr lang="ru-RU" sz="2000" b="1" dirty="0" smtClean="0"/>
              <a:t>через знания и действия приобретаются </a:t>
            </a:r>
            <a:r>
              <a:rPr lang="ru-RU" sz="2000" b="1" dirty="0"/>
              <a:t>умения, навыки</a:t>
            </a:r>
            <a:r>
              <a:rPr lang="ru-RU" sz="2000" dirty="0" smtClean="0"/>
              <a:t>).</a:t>
            </a:r>
            <a:br>
              <a:rPr lang="ru-RU" sz="2000" dirty="0" smtClean="0"/>
            </a:br>
            <a:r>
              <a:rPr lang="ru-RU" sz="2000" dirty="0"/>
              <a:t/>
            </a:r>
            <a:br>
              <a:rPr lang="ru-RU" sz="2000" dirty="0"/>
            </a:br>
            <a:r>
              <a:rPr lang="ru-RU" sz="2000" dirty="0"/>
              <a:t>Следовательно, </a:t>
            </a:r>
            <a:r>
              <a:rPr lang="ru-RU" sz="2000" u="sng" dirty="0"/>
              <a:t>качество </a:t>
            </a:r>
            <a:r>
              <a:rPr lang="ru-RU" sz="2000" u="sng" dirty="0" smtClean="0"/>
              <a:t>труда</a:t>
            </a:r>
            <a:r>
              <a:rPr lang="ru-RU" sz="2000" dirty="0" smtClean="0"/>
              <a:t> также </a:t>
            </a:r>
            <a:r>
              <a:rPr lang="ru-RU" sz="2000" u="sng" dirty="0" smtClean="0"/>
              <a:t>зависит </a:t>
            </a:r>
            <a:r>
              <a:rPr lang="ru-RU" sz="2000" u="sng" dirty="0"/>
              <a:t>от уровня квалификации работника.</a:t>
            </a:r>
            <a:r>
              <a:rPr lang="ru-RU" sz="2000" dirty="0"/>
              <a:t> </a:t>
            </a:r>
            <a:br>
              <a:rPr lang="ru-RU" sz="2000" dirty="0"/>
            </a:br>
            <a:r>
              <a:rPr lang="ru-RU" sz="2000" dirty="0" smtClean="0"/>
              <a:t/>
            </a:r>
            <a:br>
              <a:rPr lang="ru-RU" sz="2000" dirty="0" smtClean="0"/>
            </a:br>
            <a:r>
              <a:rPr lang="ru-RU" sz="2000" dirty="0"/>
              <a:t/>
            </a:r>
            <a:br>
              <a:rPr lang="ru-RU" sz="2000" dirty="0"/>
            </a:br>
            <a:r>
              <a:rPr lang="ru-RU" sz="2000" dirty="0"/>
              <a:t/>
            </a:r>
            <a:br>
              <a:rPr lang="ru-RU" sz="2000" dirty="0"/>
            </a:br>
            <a:r>
              <a:rPr lang="ru-RU" sz="2000" dirty="0" smtClean="0"/>
              <a:t> </a:t>
            </a:r>
            <a:endParaRPr lang="ru-RU" sz="2000" dirty="0"/>
          </a:p>
        </p:txBody>
      </p:sp>
      <p:sp>
        <p:nvSpPr>
          <p:cNvPr id="17" name="Номер слайда 16"/>
          <p:cNvSpPr>
            <a:spLocks noGrp="1"/>
          </p:cNvSpPr>
          <p:nvPr>
            <p:ph type="sldNum" sz="quarter" idx="12"/>
          </p:nvPr>
        </p:nvSpPr>
        <p:spPr/>
        <p:txBody>
          <a:bodyPr/>
          <a:lstStyle/>
          <a:p>
            <a:fld id="{725C68B6-61C2-468F-89AB-4B9F7531AA68}" type="slidenum">
              <a:rPr lang="ru-RU" smtClean="0"/>
              <a:pPr/>
              <a:t>9</a:t>
            </a:fld>
            <a:endParaRPr lang="ru-RU"/>
          </a:p>
        </p:txBody>
      </p:sp>
      <p:sp>
        <p:nvSpPr>
          <p:cNvPr id="4" name="Скругленный прямоугольник 3"/>
          <p:cNvSpPr/>
          <p:nvPr/>
        </p:nvSpPr>
        <p:spPr>
          <a:xfrm>
            <a:off x="323528" y="260648"/>
            <a:ext cx="8496944" cy="115212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500" dirty="0" smtClean="0">
                <a:latin typeface="Arial Black" pitchFamily="34" charset="0"/>
              </a:rPr>
              <a:t>Четвертый фактор, от которого зависит </a:t>
            </a:r>
            <a:r>
              <a:rPr lang="ru-RU" sz="2800" dirty="0" smtClean="0">
                <a:latin typeface="Arial Black" pitchFamily="34" charset="0"/>
              </a:rPr>
              <a:t>вознаграждение за труд</a:t>
            </a:r>
          </a:p>
          <a:p>
            <a:pPr algn="ctr"/>
            <a:r>
              <a:rPr lang="ru-RU" sz="2000" dirty="0" smtClean="0">
                <a:latin typeface="Arial Black" pitchFamily="34" charset="0"/>
              </a:rPr>
              <a:t>(ст. 129 ТК РФ)</a:t>
            </a:r>
            <a:endParaRPr lang="ru-RU" sz="2000" dirty="0">
              <a:latin typeface="Arial Black" pitchFamily="34" charset="0"/>
            </a:endParaRPr>
          </a:p>
        </p:txBody>
      </p:sp>
    </p:spTree>
    <p:extLst>
      <p:ext uri="{BB962C8B-B14F-4D97-AF65-F5344CB8AC3E}">
        <p14:creationId xmlns:p14="http://schemas.microsoft.com/office/powerpoint/2010/main" val="354121656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11.499"/>
  <p:tag name="ISPRING_SLIDE_ID_2" val="{1ED117D7-2322-4C19-B6FD-0A530127F32D}"/>
</p:tagLst>
</file>

<file path=ppt/tags/tag2.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20.849"/>
  <p:tag name="ISPRING_SLIDE_ID_2" val="{728AA94E-C04B-4C03-B309-475CC542DD67}"/>
</p:tagLst>
</file>

<file path=ppt/tags/tag3.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165.688"/>
  <p:tag name="ISPRING_SLIDE_ID_2" val="{E8D98BA6-3C22-4E54-A17D-D54D7C3C51A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15258</TotalTime>
  <Words>6019</Words>
  <Application>Microsoft Office PowerPoint</Application>
  <PresentationFormat>Экран (4:3)</PresentationFormat>
  <Paragraphs>402</Paragraphs>
  <Slides>62</Slides>
  <Notes>3</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62</vt:i4>
      </vt:variant>
    </vt:vector>
  </HeadingPairs>
  <TitlesOfParts>
    <vt:vector size="70" baseType="lpstr">
      <vt:lpstr>Arial</vt:lpstr>
      <vt:lpstr>Arial Black</vt:lpstr>
      <vt:lpstr>Calibri</vt:lpstr>
      <vt:lpstr>Georgia</vt:lpstr>
      <vt:lpstr>Times New Roman</vt:lpstr>
      <vt:lpstr>Trebuchet MS</vt:lpstr>
      <vt:lpstr>Wingdings 2</vt:lpstr>
      <vt:lpstr>Городская</vt:lpstr>
      <vt:lpstr>Защита прав работников в сфере заработной платы   10 апреля 2019 года</vt:lpstr>
      <vt:lpstr>Российская Федерация – социальное государство, политика которого направлена на создание условий, обеспечивающих достойную жизнь и свободное развитие человека.  В соответствии с ч. 2 ст. 7 Конституции РФ «в Российской Федерации… устанавливается гарантированный минимальный размер оплаты труда…».  В соответствии с частью 3 ст. 37 Конституции РФ «каждый имеет право… на вознаграждение за труд без какой бы то ни было дискриминации и не ниже установленного федеральным законом минимального размера оплаты труда...».    </vt:lpstr>
      <vt:lpstr>Под  заработной платой или оплатой труда признаётся:   Первая – ВОЗНАГРАЖДЕНИЕ ЗА ТРУД в зависимости от квалификации работника, сложности, количества, качества и условий выполняемой работы,   а также    Вторая – КОМПЕНСАЦИОННЫЕ ВЫПЛАТЫ (доплаты и надбавки компенсационного характера, в том числе за работу в условиях, отклоняющихся от нормальных, работу в особых климатических условиях и на территориях, подвергшихся радиоактивному загрязнению, и иные выплаты компенсационного характера) и    Третья – СТИМУЛИРУЮЩИЕ ВЫПЛАТЫ (доплаты и надбавки стимулирующего характера, премии и иные поощрительные выплаты).   </vt:lpstr>
      <vt:lpstr>  Вознаграждение за труд – зависит  от четырех факторов:   1) квалификации работника,  2) сложности труда,  3) количества труда,  4) качества труда.     </vt:lpstr>
      <vt:lpstr>     Первый фактор, влияющий на вознаграждение за труд, –  квалификация работника.  Квалификация работника – это уровень знаний, умений, профессиональных навыков и опыта работы работника (ст. 195.1 ТК РФ).     </vt:lpstr>
      <vt:lpstr>     Квалификация состоит из двух составляющих:   Горизонтальная составляющая  – это определенный вид и содержание конкретного труда, которые объединяются в понятие «профессия».  Профессия представляет собой род трудовой деятельности, занятие, ремесло человека, владеющего комплексом знаний, необходимых в работе с оборудованием, инструментами и материалами.  Получение профессии достигается, прежде всего, за счет освоения знаний в процессе получения профессионального образования.   Вертикальная составляющая – уровень квалификации – определяет степень профессионализма работника и достигается путем повышения уровня профессионального образования и приобретения умений и навыков при непосредственной работе с инструментами, механизмами и другими орудиями труда в процессе профессиональной деятельности, то есть – опыта (стажа) работы.     </vt:lpstr>
      <vt:lpstr>     Сложность работы определяется следующими параметрами:  - сложностью применяемого оборудования,  - сложностью предметов труда,  - сложностью технологических процессов,  - широтой комплекса выполняемых операций,  - степенью самостоятельности и  - степенью ответственности.  Понятия «сложность выполняемой работы» и «уровень квалификации работника» взаимосвязаны друг с другом: сложность работы, которую может выполнить работник, напрямую зависит от его уровня квалификации.     </vt:lpstr>
      <vt:lpstr>     Количество работы (а не результат её) – это: 1)продолжительность работы,          или  2) количество (объём) произведённой продукции в рамках нормальной интенсивности труда, установленной на основе нормирования труда.   Чем выше уровень квалификации работника, тем быстрее он может выполнить работу, решить поставленную задачу или произвести большее количество продукции. При этом и скорость работы, и величина выпущенной продукции должны соответствовать определённому качеству.      </vt:lpstr>
      <vt:lpstr>     Качество работы – это характеристика труда, отражающая степень его сложности, ответственности и интенсивности.   Качество труда работника определяется практикой, то есть трудовыми действиями, для  выполнения которых работник использует приобретенный в процессе обучения и труда весь свой профессиональный потенциал (через знания и действия приобретаются умения, навыки).  Следовательно, качество труда также зависит от уровня квалификации работника.      </vt:lpstr>
      <vt:lpstr>      Следовательно,  1) степень сложности (ответственности) работы,  2) количество работы, 3) качество работы,  которую способен выполнить работник зависят от его 4) квалификации !     </vt:lpstr>
      <vt:lpstr>   Тарифная ставка – фиксированный размер оплаты труда работника за выполнение нормы труда определенной сложности (квалификации) за единицу времени без учета компенсационных, стимулирующих и социальных выплат.  Оклад (должностной оклад) - фиксированный размер оплаты труда работника за исполнение трудовых (должностных) обязанностей определенной сложности за единицу времени без учета компенсационных, стимулирующих и социальных выплат.   </vt:lpstr>
      <vt:lpstr> Вознаграждение за труд:  1. Устанавливается непосредственно за выполняемую работником РАБОТУ;  2. Зависит от четырёх факторов, имеющих непосредственное отношение к труду, – квалификации работника, сложности, количества, качества РАБОТЫ;  3. Является фиксированным размером оплаты ТРУДА в виде оклада, должностного оклада, тарифной ставки;  4. Должно увеличиваться в размере по мере повышения уровня квалификации работника, а также роста сложности, количества и качества работы.      </vt:lpstr>
      <vt:lpstr> Компенсационными  выплатами являются доплаты и надбавки компенсационного характера, в том числе за работу в условиях, отклоняющихся от нормальных, работу в особых климатических условиях и на территориях, подвергшихся радиоактивному загрязнению, и иные выплаты компенсационного характера.   Основаниями для установления второй составной части заработной платы – компенсационных выплат – являются условия, в которых работником выполняется работа. В частности, климатические условия, радиационное загрязнение территорий, а также работа в ночное время, выполнение сверхурочных работ и другие условия </vt:lpstr>
      <vt:lpstr> В ст. 146 и ст. 149 ТК РФ установлены следующие основания повышенной оплаты труда за особые условия работы:  - оплата труда работников, занятых на работах с вредными и (или) опасными условиями труда;  - оплата труда работников, занятых на работах в местностях с особыми климатическими условиями;  - оплата труда в других случаях, отклоняющихся от нормальных.  </vt:lpstr>
      <vt:lpstr> В соответствии со ст. 148 ТК РФ оплата труда на работах в местностях с особыми климатическими условиями производится в порядке и размерах не ниже установленных трудовым законодательством и иными нормативными правовыми актами, содержащими нормы трудового права.  В первую очередь, к территориям с особыми климатическими условиями относятся районы Крайнего Севера и приравненные к ним местности.    </vt:lpstr>
      <vt:lpstr> На основании ст. 315 ТК РФ оплата труда в районах Крайнего Севера и приравненных к ним местностях осуществляется с применением районных коэффициентов и процентных надбавок к заработной плате.   Размер районного коэффициента и процентной надбавки к заработной плате, а также порядок их применения для расчёта заработной платы работников организаций, расположенных в районах Крайнего Севера и приравненных к ним местностях, устанавливаются Правительством Российской Федерации (ст. 316, ст. 317 ТК РФ).   Размеры районных коэффициентов к заработной плате колеблются в зависимости от территории от 1,1 до 2,0. Процентные надбавки устанавливаются в размере не ниже 10% (до 100%)  и повышаются по мере увеличения стажа работы работников в соответствующих климатических условиях. </vt:lpstr>
      <vt:lpstr>  Признать взаимосвязанные положения статей 129, 133, 133.1 Трудового кодекса Российской Федерации не противоречащими Конституции Российской Федерации, поскольку по своему конституционно-правовому смыслу в системе действующего правового регулирования они не предполагают включения в состав минимального размера оплаты труда (минимальной заработной платы в субъекте Российской Федерации) районных коэффициентов (коэффициентов) и процентных надбавок, начисляемых в связи с работой в местностях с особыми климатическими условиями, в том числе в районах Крайнего Севера и приравненных к ним местностях.   Федеральный законодатель правомочен при совершенствовании законодательства в сфере оплаты труда, в том числе на основе выраженных в настоящем Постановлении правовых позиций Конституционного Суда Российской Федерации, учесть сложившуюся в системе социального партнерства практику определения тарифной ставки (оклада) первого разряда не ниже величины минимального размера оплаты труда, установленного федеральным законом.  </vt:lpstr>
      <vt:lpstr>  1) Повышенная оплата труда в районах Крайнего Севера и приравненных к ним местностях обеспечивается за счёт 2-х видов выплат –  районного коэффициента и процентной надбавки.  2) Районный коэффициент к заработной плате устанавливается всем работникам, проживающим и работающим в организациях, расположенных в северных территориях, т.е. за работу в условиях Крайнего Севера и приравненных к нему местностей.  3) Процентная надбавка к заработной плате устанавливается работникам за длительность работы в условиях Крайнего Севера и приравненных к нему местностей, то есть за СТАЖ работы.  4) Районные коэффициенты и процентные надбавки устанавливаются к заработной плате работников. То есть, все составные части заработной платы, которые выплачиваются работникам, увеличиваются на РК и ПН.  5) Все составные части заработной платы надо умножить на районный коэффициент к заработной плате и на процентную надбавку к заработной плате.  </vt:lpstr>
      <vt:lpstr> К работе в условиях, отклоняющихся от нормальных, относится работа, которая осуществляется в условиях повышенной интенсификации труда:  выполнение работ различной квалификации;  совмещение профессий (должностей);   расширение зон обслуживания;   увеличение объёма работ;   сверхурочная работа;  работа в ночное время, выходные и нерабочие праздничные дни.</vt:lpstr>
      <vt:lpstr> При выполнении работ в условиях, отклоняющихся от нормальных, работнику производятся соответствующие выплаты, которые могут устанавливаться:  - трудовым законодательством и иными нормативными правовыми актами, содержащими нормы трудового права,   - коллективным договором,   - соглашениями,   - локальными нормативными актами,   - трудовым договором.  </vt:lpstr>
      <vt:lpstr> Компенсационные выплаты:  1) устанавливаются за условия, в которых осуществляется труд;  2) устанавливаются в связи с дополнительными физиологическими и материальными затратами работников вследствие особых, отклоняющихся от нормальных УСЛОВИЙ, в которых они осуществляют свой труд;  3) могут устанавливаться нормативными правовыми актами Правительства Российской Федерации, органов государственной власти субъектов Российской Федерации и органов местного самоуправления, свыше размеров, установленных законодательством РФ;  4)  могут устанавливаться соглашениями, коллективными договорами, локальными нормативными актами или непосредственно трудовым договором в конкретных организациях свыше размеров, гарантированных государством. В случаях, если государством конкретные размеры компенсационных выплат не установлены, следует установить минимальные размеры таких выплат в коллективных договорах, соглашениях. </vt:lpstr>
      <vt:lpstr>     Стимулирующие выплаты стимулируют  к заинтересованности работника в эффективности работы всей организации или предприятия (подразделения).   Поощрительные выплаты поощряют работников за эффективность работы всей организации или предприятия (подразделения) по итогам месяца, квартала, года.   Стимулирующие выплаты и поощрительные выплаты связаны с процессом труда, но устанавливаются в дополнение к вознаграждению за труд как меры повышения мотивации работника к заинтересованности в работе всей организации, предприятия или подразделения.      </vt:lpstr>
      <vt:lpstr>1) Вознаграждение за труд устанавливается непосредственно за выполняемую работником работу в зависимости от его квалификации, а также сложности, количества и качества такой работы.  2) Тарифные ставки и оклады (должностные оклады) являются видами вознаграждения за труд.  3) Вознаграждение за труд должно устанавливаться не ниже МРОТ без учета компенсационных, стимулирующих и социальных выплат.  4) Компенсационные выплаты устанавливаются за выполнение работы в  особых условиях, отклоняющихся от нормальных.  5) Стимулирующие выплаты устанавливаются для стимулирования работника к деятельности подразделения или всей организации (предприятия).  6) Поощрительные выплаты устанавливаются по результатам деятельности отдельного подразделения или всей организации (предприятия).</vt:lpstr>
      <vt:lpstr> В 2007 году Федеральным законом № 54-ФЗ из статьи 129 и статьи 133 ТК РФ были исключены положения, которые прямо указывали на то, что: - в МРОТ не включаются компенсационные, стимулирующие и социальные выплаты; - размеры тарифных ставок и окладов не могут быть ниже МРОТ; - МРОТ должен был выплачен работнику за неквалифицированный труд в простых условиях труда. Однако исключение ряда норм из ТК РФ не изменили сущность МРОТ, в который по-прежнему не должны включаться никакие выплаты, кроме вознаграждения за труд.   </vt:lpstr>
      <vt:lpstr>В соответствии с определением заработной платы в ст. 129 ТК РФ заработная плата состоит из трёх частей, и в соответствии со ст.135 ТК РФ системы оплаты труда также состоят из трёх частей:   </vt:lpstr>
      <vt:lpstr>В соответствии с частью 3 ст. 37 Конституции РФ «каждый имеет право… на вознаграждение за труд без какой бы то ни было дискриминации и не ниже установленного федеральным законом минимального размера оплаты труда...».   Никаких компенсационных или стимулирующих выплат в вознаграждении за труд Конституцией РФ также не предусмотрено  Тарифная ставка, оклад (должностной оклад) являются видами вознаграждения за труд.   Вознаграждение за труд не может быть ниже МРОТ (ст. 37 Конституции РФ).    Следовательно, размеры окладов (должностных окладов) или тарифных ставок также не могут быть ниже МРОТ.  </vt:lpstr>
      <vt:lpstr> Месячная заработная плата работника, полностью отработавшего за этот период норму рабочего времени и выполнившего нормы труда (трудовые обязанности), не может быть ниже минимального размера оплаты труда.   Непосредственно за выполненную работу устанавливается вознаграждение за труд в виде конкретного размера тарифной ставки или оклада (должностного оклада) (ст. 133 ТК РФ).   Поэтому размер тарифной ставки или оклада (должностного оклада) не может быть ниже МРОТ, как на основании ч. 3 ст. 37 Конституции РФ, так и на основании ч. 3 ст. 133 ТК РФ.</vt:lpstr>
      <vt:lpstr> В отличие от МРОТ, устанавливаемого федеральным законом, компенсационные и стимулирующие выплаты могут устанавливаться иными нормативными правовыми актами:  - указами Президента РФ,  - постановлениями Правительства РФ,  - приказами Минтруда РФ и других федеральных органов исполнительной власти,  - нормативными правовыми актами субъектов РФ,  - актами органов местного самоуправления), а также   - соглашениями, коллективными договорами,  - приказами или распоряжениями руководителя конкретной организации. </vt:lpstr>
      <vt:lpstr> Вознаграждение за труд в виде оклада (должностного оклада), тарифной ставки, не могут быть ниже МРОТ, без учёта компенсационных, стимулирующих и иных выплат</vt:lpstr>
      <vt:lpstr>Российская Федерация – социальное государство, политика которого направлена на создание условий, обеспечивающих достойную жизнь и свободное развитие человека.     </vt:lpstr>
      <vt:lpstr>  Одним из основных принципов правового регулирования трудовых отношений и иных непосредственно связанных с ними отношений признаётся:  «…обеспечение права каждого работника на своевременную и в полном размере выплату справедливой заработной платы, обеспечивающей достойное человека существование для него самого и его семьи, и не ниже установленного федеральным законом минимального размера оплаты труда;»     </vt:lpstr>
      <vt:lpstr>   Статья 133 ТК РФ «привязывает» МРОТ к величине прожиточного минимума трудоспособного населения (ПМ ТН), который исчисляется из расчёта минимальных потребностей одного работника, без учёта семейной нагрузки.    </vt:lpstr>
      <vt:lpstr>   Федерация Независимых Профсоюзов России считает, что необходимо перейти от величины прожиточного минимума к минимальному (восстановительному) потребительскому бюджету (МВПБ).    МРОТ должен быть установлен на уровне МВПБ работающего населения, который будет обеспечивать простое воспроизводство рабочей силы, то есть восстановление физических, профессиональных и психологических способностей человека к труду (без семейной нагрузки, расходов на образование и аренду жилья).     Прожиточный минимум необходимо сохранить для установления минимальных размеров социальных пособий.   </vt:lpstr>
      <vt:lpstr>   На сегодняшний день нормативного правового определения понятия и структуры МВПБ не установлено.   Экспертами ФНПР совместно с научным сообществом в конце 2011 года были разработаны минимальные (восстановительные) потребительские бюджеты для трудоспособного населения на основании потребительской корзины работающего населения, которая определялась на основе продуктов питания, непродовольственных товаров и услуг в натуральном выражении.    </vt:lpstr>
      <vt:lpstr> Согласно минимальному (восстановительному) потребительскому бюджету для трудоспособного населения расходы на питание выше уровня аналогичной статьи в прожиточном минимуме более чем в 2 раза.    Увеличение стоимости продуктового набора в восстановительной корзине произошло за счет включения продуктов, не входящих в минимальный набор: колбасных изделий, копченостей, кофе, какао, а также за счёт улучшения их качества и расходов на питание вне дома.</vt:lpstr>
      <vt:lpstr> В восстановительной потребительской корзине произошло увеличение стоимости и непродовольственных товаров и услуг.    Увеличение стоимости непродовольственных товаров минимального потребительского бюджета произошло за счёт уменьшения сроков износа одежды, включения в корзину таких необходимых товаров как наручные часы, мобильный телефон, товаров общесемейного пользования: хозяйственный инвентарь, изделия для ремонта жилья, предметы для занятий спортом и туризмом, а также расходы на отдых</vt:lpstr>
      <vt:lpstr>Непродовольственные товары для ТН (шт./год)</vt:lpstr>
      <vt:lpstr> Увеличение стоимости УСЛУГ минимального потребительского бюджета произошло в связи с тем, что в него были включены следующие дополнительные услуги: - услуги ЖКХ: содержание и ремонт жилья; вывоз мусора; радиоточка; антенна. - транспортные услуги: проезд на пригородном и междугородном железнодорожном транспорте; проезд на авиационном транспорте. - услуги рекреации (досуг и отдых); - медицинские услуги, не входящие в систему обязательного медицинского страхования (например, протезирование); - услуги связи; - услуги правового характера; - бытовые услуги (ремонт обуви, парикмахерская, химчистка и т.д.).</vt:lpstr>
      <vt:lpstr>Сравнительная таблица прожиточного минимума и минимального (восстановительного) потребительского бюджета для трудоспособного населения  (руб. в месяц на 1 человека)  на 01.01.2012 </vt:lpstr>
      <vt:lpstr>1) С 1 мая 2018 года МРОТ = 11163 рубля, что соответствует величине ПМ ТН за 2 квартал 2017 года.  2) По состоянию на 1 января 2012 года величины минимальных потребительских (восстановительных) бюджетов, рассчитанные экспертами ФНПР, составили для мужчин 23917 рублей и для женщин – 24209 рублей, которые превысили величины минимальных прожиточных минимумов мужчин и женщин в целом по РФ за соответствующий период в 2,5 раза.   3) По состоянию на 1 января 2019 года МРОТ, рассчитанный на основании минимального (восстановительного) потребительского бюджета, должен составлять: - с учётом роста прожиточного минимума ТН - около 39081 тысяч рублей,  - с учетом роста индекса потребительских цен - около 39115 тысяч рублей.  4) МРОТ, установленный на уровне не ниже минимального (восстановительного) потребительского бюджета, позволит обеспечить основные потребности одного работника без учёта семейной нагрузки.</vt:lpstr>
      <vt:lpstr> Номинальная заработная плата – это конкретный размер заработной платы, которую мы получаем в денежном выражении.  Реальная заработная плата определяет покупательную способность номинальной заработной платы – то есть, сколько товаров и услуг мы могли приобрести, например, в прошлом году, а сколько можем приобрести в текущем году.    </vt:lpstr>
      <vt:lpstr>   «Обеспечение повышения уровня реального содержания заработной платы включает индексацию заработной платы в связи с ростом потребительских цен на товары и услуги.  Организации, финансируемые из соответствующих бюджетов, производят индексацию заработной платы в порядке, установленном трудовым законодательством и иными нормативными правовыми актами, содержащими нормы трудового права, другие работодатели – в порядке, установленном коллективным договором, соглашениями, локальными нормативными актами».</vt:lpstr>
      <vt:lpstr> Обязанность обеспечивать повышение уровня реального содержания заработной платы хотя бы в виде индексации установлена Конституционным Судом Российской Федерации в Определении от 17 июня 2010 года № 913-О-О:    «Индексация заработной платы направлена на обеспечение повышения уровня реального содержания заработной платы, ее покупательной способности и по своей правовой природе представляет собой государственную гарантию по оплате труда работников (статья 130 ТК РФ). В силу предписаний статей 2, 130 и 134 ТК РФ индексация заработной платы должна обеспечиваться всем лицам, работающим по трудовому договору».</vt:lpstr>
      <vt:lpstr> Федеральная служба по труду и занятости в своём письме от 19 апреля 2010 года № 1073-6-1 «Об индексации заработной платы и возможности установления ненормированного рабочего дня работникам с неполным рабочим временем» по этому поводу разъясняет следующее:   «Действующим законодательством порядок индексации не установлен. Законодатель устанавливает лишь обязанность работодателя осуществлять индексацию.  В том случае, если в локальных нормативных актах организации не предусмотрен такой порядок, то, учитывая, что индексация заработной платы является обязанностью работодателя, полагаем, необходимо внести соответствующие изменения (дополнения) в действующие в организации локальные нормативные акты».</vt:lpstr>
      <vt:lpstr> Однако на практике положения ст. 134 ТК РФ следует реализовать путем установления в коллективном договоре или соглашении конкретной даты и величины, на которую должна повыситься заработная плата.   </vt:lpstr>
      <vt:lpstr>Механизмы обеспечения  повышения покупательной способности заработной платы: порядок – сроки, размер</vt:lpstr>
      <vt:lpstr>1) повышение уровня реального содержания заработной платы является обязанностью работодателя;  2) каждому работнику должно обеспечиваться не просто сохранение, а  повышение уровня реального содержания заработной платы; то есть заработная плата каждого работника должна повышаться не только в номинальном, но и в реальном выражении;  3) индексация заработной платы – один из механизмов обеспечения повышения уровня реального содержания заработной платы; индексация – это изменение (увеличение или снижение) заработной платы в соответствии с изменением индекса потребительских цен, который рассчитывается Росстатом;  4) индексация заработной платы должна осуществляться таким образом, чтобы обеспечивать повышение уровня реального содержания заработной платы; </vt:lpstr>
      <vt:lpstr>5) для работников государственных органов, государственных и муниципальных учреждений порядок индексации заработной платы устанавливается трудовым законодательством и иными нормативными правовыми актами;  6) для работников внебюджетного сектора экономики порядок индексации заработной платы устанавливается коллективным договором, соглашениями, локальными нормативными правовыми актами;  7) целесообразнее порядок индексации устанавливать в коллективных договорах или соглашениях, в которых необходимо устанавливать дату, когда будет осуществлено повышение заработной платы, и величину, на которую такое повышение будет произведено.</vt:lpstr>
      <vt:lpstr> Заработная плата работнику устанавливается трудовым договором в соответствии с действующими у данного работодателя системами оплаты труда.    Следовательно, в каждой организации ДОЛЖНА БЫТЬ установлена система оплаты труда.   Разработка системы оплаты труда является ОБЯЗАННОСТЬЮ работодателя.       </vt:lpstr>
      <vt:lpstr>   Тарифные системы оплаты труда устанавливаются коллективными договорами, соглашениями, локальными нормативными актами в соответствии с трудовым законодательством и иными нормативными правовыми актами, содержащими нормы трудового права. Тарифные системы оплаты труда устанавливаются с учетом единого тарифно-квалификационного справочника работ и профессий рабочих, единого квалификационного справочника должностей руководителей, специалистов и служащих или профессиональных стандартов, а также с учетом государственных гарантий по оплате труда.    </vt:lpstr>
      <vt:lpstr>Презентация PowerPoint</vt:lpstr>
      <vt:lpstr>  Системы оплаты труда, ВКЛЮЧАЮТ В СЕБЯ размеры тарифных ставок, окладов (должностных окладов), доплат и надбавок компенсационного характера, системы доплат и надбавок стимулирующего характера и системы премирования.   Следовательно, системы оплаты труда должны ОБЯЗАТЕЛЬНО содержать ВСЕ  ТРИ составные части заработной платы, но ими не ограничиваются.     </vt:lpstr>
      <vt:lpstr>   Система оплаты труда должна состоять из следующих элементов:  1. конкретные размеры тарифных ставок, окладов (должностных окладов),  2. конкретные размеры доплат и надбавок компенсационного характера, в том числе за работу в условиях, отклоняющихся от нормальных; в особых климатических условиях, на территориях, подвергшихся радиационному загрязнению и размеры иных компенсационных выплат;  3. систему доплат и надбавок стимулирующего характера; 4.  систему премирования; 5. другие выплаты.   </vt:lpstr>
      <vt:lpstr>Презентация PowerPoint</vt:lpstr>
      <vt:lpstr>    Размеры тарифных ставок, окладов (должностных окладов) как видов вознаграждения за труд, зависят от четырёх факторов: 1. квалификации работника,  2. сложности работы,  3. количества работы, 4. качества выполняемой работы.  Размер вознаграждения за труд зависит от сложности, количества, качества работы, которую выполнил работник в соответствии со своей квалификацией.  Уровень квалификации работника и сложность выполняемой работы – это ОСНОВА для установления, дифференциации и повышения размеров окладов (должностных окладов), ставок заработной платы работнику.   Чем выше уровень квалификации, сложность выполняемой работы, тем выше размер тарифных ставок или окладов, должностных окладов.    </vt:lpstr>
      <vt:lpstr>   В статьях 146, 147, 148 предусматривается оплата труда работников, занятых на работах с вредными и (или) опасными условиями труда, в особых климатических условиях.   В соответствии со статьями 316 и 317 ТК РФ работникам организаций, расположенных в районах Крайнего Севера и приравненных к ним местностях, устанавливаются районный коэффициент и процентная надбавка К ЗАРАБОТНОЙ ПЛАТЕ, то есть сверх всех составных частей заработной платы   </vt:lpstr>
      <vt:lpstr>   В статьях 149-154 ТК РФ предусматривается повышенная оплата труда в иных условиях, отклоняющихся от нормальных: - при выполнении работ различной квалификации; - при совмещении профессий (должностей); - при расширении зон обслуживания; - при увеличении объёма работ; - при исполнении обязанностей временно отсутствующего работника без освобождения от работы, определённой трудовым договором; - оплата сверхурочной работы; - оплата труда в ночное время;  - оплата труда в выходные и нерабочие праздничные дни.    </vt:lpstr>
      <vt:lpstr>   Статьями 155-158 предусмотрены также следующие виды компенсационных выплат:  - оплата труда при невыполнении норм труда, неисполнении трудовых (должностных) обязанностей; - оплата труда при изготовлении продукции, оказавшейся браком; - оплата времени простоя; - оплата труда при освоении новых производств (продукции).     </vt:lpstr>
      <vt:lpstr>      Следует отличать компенсационные выплаты от компенсаций    Компенсационные выплаты представляют собой ДОПЛАТЫ ИЛИ НАДБАВКИ за труд в УСЛОВИЯХ, которые отличаются от нормальных и требуют повышенной оплаты. Работник в таких условиях затрачивает больше усилий для выполнения работы.    Компенсации – денежные выплаты, установленные в целях ВОЗМЕЩЕНИЯ РАБОТНИКАМ ЗАТРАТ, связанных с исполнением ими трудовых или иных обязанностей, предусмотренных ТК РФ и другими федеральными законами.   Компенсации возмещают работникам понесенные ими денежные или материальные затраты, а не затраты труда (ч. 2 ст. 164 ТК РФ).     </vt:lpstr>
      <vt:lpstr>    Следует различать стимулирующие и поощрительные выплаты  Стимулирующие выплаты стимулируют  к заинтересованности работника в эффективности работы всей организации или предприятия (подразделения).  Поощрительные выплаты поощряют работников за эффективность работы всей организации или предприятия (подразделения)  по итогам месяца, квартала, года.   Стимулирующие и поощрительные выплаты НЕ СЛЕДУЕТ устанавливаться за высокое качество работы, высокую квалификацию, повышенную сложность работы, ответственность работника, поскольку от этих факторов зависит вознаграждение за труд и они должны включаться в оклад, тарифную ставку.   Стимулирующие и поощрительные выплаты могут устанавливаться за: - высокую организацию труда; - наставничество; - рационализаторские предложения; - помощь другим работникам, влекущей повышение эффективности деятельности организации в целом; - инициативность работника; - творческое отношение к выполнению трудовой функции; - новизна подходов к выполнению поставленной задачи.  </vt:lpstr>
      <vt:lpstr>    Важно помнить основания установления - вознаграждения за труд в виде тарифных ставок, окладов, должностных окладов; - компенсационных выплат; - стимулирующих и поощрительных выплат.  Путаница в основаниях установления каждой из трех составных частей заработной платы ведет к несправедливости в оплате труда конкретного работника!  </vt:lpstr>
      <vt:lpstr>Защита прав работников в сфере заработной платы   10 апреля 2019 года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Стандарты Достойного Труда</dc:title>
  <dc:creator>S.S.Esaulova</dc:creator>
  <cp:lastModifiedBy>Орешкина Ольга Николаевна</cp:lastModifiedBy>
  <cp:revision>1824</cp:revision>
  <cp:lastPrinted>2012-05-24T07:16:01Z</cp:lastPrinted>
  <dcterms:created xsi:type="dcterms:W3CDTF">2012-05-22T05:59:07Z</dcterms:created>
  <dcterms:modified xsi:type="dcterms:W3CDTF">2021-02-03T01:15:51Z</dcterms:modified>
</cp:coreProperties>
</file>