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0" r:id="rId2"/>
  </p:sldMasterIdLst>
  <p:notesMasterIdLst>
    <p:notesMasterId r:id="rId32"/>
  </p:notesMasterIdLst>
  <p:handoutMasterIdLst>
    <p:handoutMasterId r:id="rId33"/>
  </p:handoutMasterIdLst>
  <p:sldIdLst>
    <p:sldId id="257" r:id="rId3"/>
    <p:sldId id="364" r:id="rId4"/>
    <p:sldId id="269" r:id="rId5"/>
    <p:sldId id="276" r:id="rId6"/>
    <p:sldId id="279" r:id="rId7"/>
    <p:sldId id="437" r:id="rId8"/>
    <p:sldId id="405" r:id="rId9"/>
    <p:sldId id="438" r:id="rId10"/>
    <p:sldId id="439" r:id="rId11"/>
    <p:sldId id="420" r:id="rId12"/>
    <p:sldId id="419" r:id="rId13"/>
    <p:sldId id="440" r:id="rId14"/>
    <p:sldId id="427" r:id="rId15"/>
    <p:sldId id="369" r:id="rId16"/>
    <p:sldId id="404" r:id="rId17"/>
    <p:sldId id="410" r:id="rId18"/>
    <p:sldId id="425" r:id="rId19"/>
    <p:sldId id="441" r:id="rId20"/>
    <p:sldId id="288" r:id="rId21"/>
    <p:sldId id="290" r:id="rId22"/>
    <p:sldId id="393" r:id="rId23"/>
    <p:sldId id="435" r:id="rId24"/>
    <p:sldId id="259" r:id="rId25"/>
    <p:sldId id="270" r:id="rId26"/>
    <p:sldId id="386" r:id="rId27"/>
    <p:sldId id="291" r:id="rId28"/>
    <p:sldId id="292" r:id="rId29"/>
    <p:sldId id="325" r:id="rId30"/>
    <p:sldId id="286" r:id="rId31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8E66FC-3881-4AFC-82B5-540A4CCCB1C9}">
          <p14:sldIdLst>
            <p14:sldId id="257"/>
            <p14:sldId id="364"/>
            <p14:sldId id="269"/>
            <p14:sldId id="276"/>
            <p14:sldId id="279"/>
            <p14:sldId id="437"/>
            <p14:sldId id="405"/>
            <p14:sldId id="438"/>
            <p14:sldId id="439"/>
            <p14:sldId id="420"/>
            <p14:sldId id="419"/>
            <p14:sldId id="440"/>
            <p14:sldId id="427"/>
            <p14:sldId id="369"/>
            <p14:sldId id="404"/>
            <p14:sldId id="410"/>
            <p14:sldId id="425"/>
            <p14:sldId id="441"/>
            <p14:sldId id="288"/>
            <p14:sldId id="290"/>
            <p14:sldId id="393"/>
            <p14:sldId id="435"/>
            <p14:sldId id="259"/>
            <p14:sldId id="270"/>
            <p14:sldId id="386"/>
            <p14:sldId id="291"/>
            <p14:sldId id="292"/>
            <p14:sldId id="325"/>
            <p14:sldId id="286"/>
          </p14:sldIdLst>
        </p14:section>
        <p14:section name="Раздел без заголовка" id="{9B63D2D5-FC76-4E1C-88AB-73CB4244FCB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i Glazyrin" initials="AG" lastIdx="1" clrIdx="0">
    <p:extLst>
      <p:ext uri="{19B8F6BF-5375-455C-9EA6-DF929625EA0E}">
        <p15:presenceInfo xmlns:p15="http://schemas.microsoft.com/office/powerpoint/2012/main" userId="fa32c59e10908b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33" y="67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4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67014-6B59-427D-88FD-DCEB6B90539F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74A821-248D-495B-8DB6-84E114539262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ЧК</a:t>
          </a:r>
        </a:p>
      </dgm:t>
    </dgm:pt>
    <dgm:pt modelId="{25982DE6-8D79-4F53-BEC1-E7E07211FA13}" type="parTrans" cxnId="{B4183107-8D9D-451E-AA72-9AF6895DDAF1}">
      <dgm:prSet/>
      <dgm:spPr/>
      <dgm:t>
        <a:bodyPr/>
        <a:lstStyle/>
        <a:p>
          <a:endParaRPr lang="ru-RU"/>
        </a:p>
      </dgm:t>
    </dgm:pt>
    <dgm:pt modelId="{7C256D06-D186-46DC-AA27-E83D8C77BCFE}" type="sibTrans" cxnId="{B4183107-8D9D-451E-AA72-9AF6895DDAF1}">
      <dgm:prSet/>
      <dgm:spPr/>
      <dgm:t>
        <a:bodyPr/>
        <a:lstStyle/>
        <a:p>
          <a:endParaRPr lang="ru-RU"/>
        </a:p>
      </dgm:t>
    </dgm:pt>
    <dgm:pt modelId="{FFA37BC9-6145-4CD1-894B-5178976594D4}">
      <dgm:prSet phldrT="[Текст]"/>
      <dgm:spPr/>
      <dgm:t>
        <a:bodyPr/>
        <a:lstStyle/>
        <a:p>
          <a:r>
            <a: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</a:t>
          </a:r>
        </a:p>
      </dgm:t>
    </dgm:pt>
    <dgm:pt modelId="{13240649-3A6C-425D-A860-265A938BC669}" type="parTrans" cxnId="{9FD8C83F-4AB1-42B8-BE6E-87D7C29DF10F}">
      <dgm:prSet/>
      <dgm:spPr/>
      <dgm:t>
        <a:bodyPr/>
        <a:lstStyle/>
        <a:p>
          <a:endParaRPr lang="ru-RU"/>
        </a:p>
      </dgm:t>
    </dgm:pt>
    <dgm:pt modelId="{35DD6B2C-6AF7-44AF-BF98-4334E9DC49AA}" type="sibTrans" cxnId="{9FD8C83F-4AB1-42B8-BE6E-87D7C29DF10F}">
      <dgm:prSet/>
      <dgm:spPr/>
      <dgm:t>
        <a:bodyPr/>
        <a:lstStyle/>
        <a:p>
          <a:endParaRPr lang="ru-RU"/>
        </a:p>
      </dgm:t>
    </dgm:pt>
    <dgm:pt modelId="{9370AAB9-086E-480B-9A9A-8C9B0D0A26E3}">
      <dgm:prSet phldrT="[Текст]"/>
      <dgm:spPr/>
      <dgm:t>
        <a:bodyPr/>
        <a:lstStyle/>
        <a:p>
          <a:r>
            <a: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Здоровье</a:t>
          </a:r>
        </a:p>
      </dgm:t>
    </dgm:pt>
    <dgm:pt modelId="{C704DEB4-BFAC-4995-AE60-24A9AB6EEA7C}" type="parTrans" cxnId="{18E34F00-D33B-468F-84F2-C108286D3D6E}">
      <dgm:prSet/>
      <dgm:spPr/>
      <dgm:t>
        <a:bodyPr/>
        <a:lstStyle/>
        <a:p>
          <a:endParaRPr lang="ru-RU"/>
        </a:p>
      </dgm:t>
    </dgm:pt>
    <dgm:pt modelId="{40137BB1-D873-4488-AC75-83CEFD0FD6F6}" type="sibTrans" cxnId="{18E34F00-D33B-468F-84F2-C108286D3D6E}">
      <dgm:prSet/>
      <dgm:spPr/>
      <dgm:t>
        <a:bodyPr/>
        <a:lstStyle/>
        <a:p>
          <a:endParaRPr lang="ru-RU"/>
        </a:p>
      </dgm:t>
    </dgm:pt>
    <dgm:pt modelId="{8AE0F470-084E-42EA-A3F9-7B0500FBFCF4}">
      <dgm:prSet phldrT="[Текст]"/>
      <dgm:spPr/>
      <dgm:t>
        <a:bodyPr/>
        <a:lstStyle/>
        <a:p>
          <a:r>
            <a: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Мобильность</a:t>
          </a:r>
        </a:p>
      </dgm:t>
    </dgm:pt>
    <dgm:pt modelId="{9AD03B68-AC76-4C3C-AE69-EF8B7F3F1256}" type="parTrans" cxnId="{8B62C2E7-16A2-45CE-9B18-4AC3339E4E3E}">
      <dgm:prSet/>
      <dgm:spPr/>
      <dgm:t>
        <a:bodyPr/>
        <a:lstStyle/>
        <a:p>
          <a:endParaRPr lang="ru-RU"/>
        </a:p>
      </dgm:t>
    </dgm:pt>
    <dgm:pt modelId="{8E71C044-0C76-4519-A6FD-8706B4BFB853}" type="sibTrans" cxnId="{8B62C2E7-16A2-45CE-9B18-4AC3339E4E3E}">
      <dgm:prSet/>
      <dgm:spPr/>
      <dgm:t>
        <a:bodyPr/>
        <a:lstStyle/>
        <a:p>
          <a:endParaRPr lang="ru-RU"/>
        </a:p>
      </dgm:t>
    </dgm:pt>
    <dgm:pt modelId="{FDBE3374-527E-4921-AF1D-839D8A93FE64}" type="pres">
      <dgm:prSet presAssocID="{D1067014-6B59-427D-88FD-DCEB6B90539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4891E23-C381-4FA8-A6A4-9C4E7DB2AB27}" type="pres">
      <dgm:prSet presAssocID="{ED74A821-248D-495B-8DB6-84E114539262}" presName="singleCycle" presStyleCnt="0"/>
      <dgm:spPr/>
    </dgm:pt>
    <dgm:pt modelId="{60368DF8-BA82-4B63-943C-59810C530D6B}" type="pres">
      <dgm:prSet presAssocID="{ED74A821-248D-495B-8DB6-84E114539262}" presName="singleCenter" presStyleLbl="node1" presStyleIdx="0" presStyleCnt="4" custScaleY="62883">
        <dgm:presLayoutVars>
          <dgm:chMax val="7"/>
          <dgm:chPref val="7"/>
        </dgm:presLayoutVars>
      </dgm:prSet>
      <dgm:spPr/>
    </dgm:pt>
    <dgm:pt modelId="{550C9322-703E-44B5-A6F6-547F69EDABB9}" type="pres">
      <dgm:prSet presAssocID="{13240649-3A6C-425D-A860-265A938BC669}" presName="Name56" presStyleLbl="parChTrans1D2" presStyleIdx="0" presStyleCnt="3"/>
      <dgm:spPr/>
    </dgm:pt>
    <dgm:pt modelId="{0C9491BD-F9DA-48DB-8E5B-48EBD6508156}" type="pres">
      <dgm:prSet presAssocID="{FFA37BC9-6145-4CD1-894B-5178976594D4}" presName="text0" presStyleLbl="node1" presStyleIdx="1" presStyleCnt="4" custScaleX="262852">
        <dgm:presLayoutVars>
          <dgm:bulletEnabled val="1"/>
        </dgm:presLayoutVars>
      </dgm:prSet>
      <dgm:spPr/>
    </dgm:pt>
    <dgm:pt modelId="{E6DCC2D6-2B02-43B9-B4A4-459A9574F083}" type="pres">
      <dgm:prSet presAssocID="{C704DEB4-BFAC-4995-AE60-24A9AB6EEA7C}" presName="Name56" presStyleLbl="parChTrans1D2" presStyleIdx="1" presStyleCnt="3"/>
      <dgm:spPr/>
    </dgm:pt>
    <dgm:pt modelId="{5BA9CD84-BC87-4B6B-BB36-97A84AD87184}" type="pres">
      <dgm:prSet presAssocID="{9370AAB9-086E-480B-9A9A-8C9B0D0A26E3}" presName="text0" presStyleLbl="node1" presStyleIdx="2" presStyleCnt="4" custScaleX="190492">
        <dgm:presLayoutVars>
          <dgm:bulletEnabled val="1"/>
        </dgm:presLayoutVars>
      </dgm:prSet>
      <dgm:spPr/>
    </dgm:pt>
    <dgm:pt modelId="{36D118F4-2792-4E79-9BBC-2D41C101D3DD}" type="pres">
      <dgm:prSet presAssocID="{9AD03B68-AC76-4C3C-AE69-EF8B7F3F1256}" presName="Name56" presStyleLbl="parChTrans1D2" presStyleIdx="2" presStyleCnt="3"/>
      <dgm:spPr/>
    </dgm:pt>
    <dgm:pt modelId="{BB929A2F-393D-4C62-B3B6-77A216711550}" type="pres">
      <dgm:prSet presAssocID="{8AE0F470-084E-42EA-A3F9-7B0500FBFCF4}" presName="text0" presStyleLbl="node1" presStyleIdx="3" presStyleCnt="4" custScaleX="262154">
        <dgm:presLayoutVars>
          <dgm:bulletEnabled val="1"/>
        </dgm:presLayoutVars>
      </dgm:prSet>
      <dgm:spPr/>
    </dgm:pt>
  </dgm:ptLst>
  <dgm:cxnLst>
    <dgm:cxn modelId="{18E34F00-D33B-468F-84F2-C108286D3D6E}" srcId="{ED74A821-248D-495B-8DB6-84E114539262}" destId="{9370AAB9-086E-480B-9A9A-8C9B0D0A26E3}" srcOrd="1" destOrd="0" parTransId="{C704DEB4-BFAC-4995-AE60-24A9AB6EEA7C}" sibTransId="{40137BB1-D873-4488-AC75-83CEFD0FD6F6}"/>
    <dgm:cxn modelId="{B4183107-8D9D-451E-AA72-9AF6895DDAF1}" srcId="{D1067014-6B59-427D-88FD-DCEB6B90539F}" destId="{ED74A821-248D-495B-8DB6-84E114539262}" srcOrd="0" destOrd="0" parTransId="{25982DE6-8D79-4F53-BEC1-E7E07211FA13}" sibTransId="{7C256D06-D186-46DC-AA27-E83D8C77BCFE}"/>
    <dgm:cxn modelId="{8AB5AD1A-D8A4-4940-A2F5-14E0D1D9F470}" type="presOf" srcId="{8AE0F470-084E-42EA-A3F9-7B0500FBFCF4}" destId="{BB929A2F-393D-4C62-B3B6-77A216711550}" srcOrd="0" destOrd="0" presId="urn:microsoft.com/office/officeart/2008/layout/RadialCluster"/>
    <dgm:cxn modelId="{39DCF525-C99D-496F-B4FC-93C3DD5ADC0D}" type="presOf" srcId="{C704DEB4-BFAC-4995-AE60-24A9AB6EEA7C}" destId="{E6DCC2D6-2B02-43B9-B4A4-459A9574F083}" srcOrd="0" destOrd="0" presId="urn:microsoft.com/office/officeart/2008/layout/RadialCluster"/>
    <dgm:cxn modelId="{A57A7D26-6D8C-4064-B726-765CAEA3343B}" type="presOf" srcId="{ED74A821-248D-495B-8DB6-84E114539262}" destId="{60368DF8-BA82-4B63-943C-59810C530D6B}" srcOrd="0" destOrd="0" presId="urn:microsoft.com/office/officeart/2008/layout/RadialCluster"/>
    <dgm:cxn modelId="{10801E28-5630-4EDD-BC89-A6B91FF6C3E4}" type="presOf" srcId="{D1067014-6B59-427D-88FD-DCEB6B90539F}" destId="{FDBE3374-527E-4921-AF1D-839D8A93FE64}" srcOrd="0" destOrd="0" presId="urn:microsoft.com/office/officeart/2008/layout/RadialCluster"/>
    <dgm:cxn modelId="{9FD8C83F-4AB1-42B8-BE6E-87D7C29DF10F}" srcId="{ED74A821-248D-495B-8DB6-84E114539262}" destId="{FFA37BC9-6145-4CD1-894B-5178976594D4}" srcOrd="0" destOrd="0" parTransId="{13240649-3A6C-425D-A860-265A938BC669}" sibTransId="{35DD6B2C-6AF7-44AF-BF98-4334E9DC49AA}"/>
    <dgm:cxn modelId="{E03575B0-B28F-4392-8343-A86BEEBEB3F8}" type="presOf" srcId="{9AD03B68-AC76-4C3C-AE69-EF8B7F3F1256}" destId="{36D118F4-2792-4E79-9BBC-2D41C101D3DD}" srcOrd="0" destOrd="0" presId="urn:microsoft.com/office/officeart/2008/layout/RadialCluster"/>
    <dgm:cxn modelId="{5A46C0BB-B4B8-4936-97D0-EDE258E8AA14}" type="presOf" srcId="{13240649-3A6C-425D-A860-265A938BC669}" destId="{550C9322-703E-44B5-A6F6-547F69EDABB9}" srcOrd="0" destOrd="0" presId="urn:microsoft.com/office/officeart/2008/layout/RadialCluster"/>
    <dgm:cxn modelId="{8B62C2E7-16A2-45CE-9B18-4AC3339E4E3E}" srcId="{ED74A821-248D-495B-8DB6-84E114539262}" destId="{8AE0F470-084E-42EA-A3F9-7B0500FBFCF4}" srcOrd="2" destOrd="0" parTransId="{9AD03B68-AC76-4C3C-AE69-EF8B7F3F1256}" sibTransId="{8E71C044-0C76-4519-A6FD-8706B4BFB853}"/>
    <dgm:cxn modelId="{D862E7E7-C374-4932-B094-BBA908354DE6}" type="presOf" srcId="{9370AAB9-086E-480B-9A9A-8C9B0D0A26E3}" destId="{5BA9CD84-BC87-4B6B-BB36-97A84AD87184}" srcOrd="0" destOrd="0" presId="urn:microsoft.com/office/officeart/2008/layout/RadialCluster"/>
    <dgm:cxn modelId="{8998F1F2-E9DA-44C0-A90C-126FE9249F5A}" type="presOf" srcId="{FFA37BC9-6145-4CD1-894B-5178976594D4}" destId="{0C9491BD-F9DA-48DB-8E5B-48EBD6508156}" srcOrd="0" destOrd="0" presId="urn:microsoft.com/office/officeart/2008/layout/RadialCluster"/>
    <dgm:cxn modelId="{E65AC513-3027-47A3-9008-3DAF1A33F90F}" type="presParOf" srcId="{FDBE3374-527E-4921-AF1D-839D8A93FE64}" destId="{14891E23-C381-4FA8-A6A4-9C4E7DB2AB27}" srcOrd="0" destOrd="0" presId="urn:microsoft.com/office/officeart/2008/layout/RadialCluster"/>
    <dgm:cxn modelId="{6453B645-9D6C-4691-B233-6D364F564132}" type="presParOf" srcId="{14891E23-C381-4FA8-A6A4-9C4E7DB2AB27}" destId="{60368DF8-BA82-4B63-943C-59810C530D6B}" srcOrd="0" destOrd="0" presId="urn:microsoft.com/office/officeart/2008/layout/RadialCluster"/>
    <dgm:cxn modelId="{C38752B3-DF22-453F-A553-45E6DABA2DE5}" type="presParOf" srcId="{14891E23-C381-4FA8-A6A4-9C4E7DB2AB27}" destId="{550C9322-703E-44B5-A6F6-547F69EDABB9}" srcOrd="1" destOrd="0" presId="urn:microsoft.com/office/officeart/2008/layout/RadialCluster"/>
    <dgm:cxn modelId="{C613DF2B-D0D0-4C4F-B631-C187796AB0B6}" type="presParOf" srcId="{14891E23-C381-4FA8-A6A4-9C4E7DB2AB27}" destId="{0C9491BD-F9DA-48DB-8E5B-48EBD6508156}" srcOrd="2" destOrd="0" presId="urn:microsoft.com/office/officeart/2008/layout/RadialCluster"/>
    <dgm:cxn modelId="{6FCE06C4-BBB9-463C-A5A7-D0E5A508817D}" type="presParOf" srcId="{14891E23-C381-4FA8-A6A4-9C4E7DB2AB27}" destId="{E6DCC2D6-2B02-43B9-B4A4-459A9574F083}" srcOrd="3" destOrd="0" presId="urn:microsoft.com/office/officeart/2008/layout/RadialCluster"/>
    <dgm:cxn modelId="{6A89DA8F-A904-48DF-8EC8-43DFF5425278}" type="presParOf" srcId="{14891E23-C381-4FA8-A6A4-9C4E7DB2AB27}" destId="{5BA9CD84-BC87-4B6B-BB36-97A84AD87184}" srcOrd="4" destOrd="0" presId="urn:microsoft.com/office/officeart/2008/layout/RadialCluster"/>
    <dgm:cxn modelId="{8A26BD36-A01D-4B63-AA6B-AA47BD112CAB}" type="presParOf" srcId="{14891E23-C381-4FA8-A6A4-9C4E7DB2AB27}" destId="{36D118F4-2792-4E79-9BBC-2D41C101D3DD}" srcOrd="5" destOrd="0" presId="urn:microsoft.com/office/officeart/2008/layout/RadialCluster"/>
    <dgm:cxn modelId="{68CA72F1-1063-45FE-9DEF-FF64B5993E87}" type="presParOf" srcId="{14891E23-C381-4FA8-A6A4-9C4E7DB2AB27}" destId="{BB929A2F-393D-4C62-B3B6-77A21671155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3d2" qsCatId="3D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 custT="1"/>
      <dgm:spPr/>
      <dgm:t>
        <a:bodyPr rtlCol="0"/>
        <a:lstStyle/>
        <a:p>
          <a:pPr rtl="0"/>
          <a:r>
            <a:rPr lang="ru-RU" sz="2900" noProof="0" dirty="0"/>
            <a:t>Доход</a:t>
          </a: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/>
      <dgm:t>
        <a:bodyPr rtlCol="0"/>
        <a:lstStyle/>
        <a:p>
          <a:pPr rtl="0"/>
          <a:endParaRPr lang="ru-RU" noProof="0" dirty="0"/>
        </a:p>
      </dgm:t>
    </dgm:pt>
    <dgm:pt modelId="{63CA2DEA-31F6-4CF4-88E6-63724842EACC}">
      <dgm:prSet phldrT="[Text]" custT="1"/>
      <dgm:spPr/>
      <dgm:t>
        <a:bodyPr rtlCol="0"/>
        <a:lstStyle/>
        <a:p>
          <a:pPr rtl="0"/>
          <a:r>
            <a:rPr lang="ru-RU" sz="2900" noProof="0" dirty="0"/>
            <a:t>Самореализация</a:t>
          </a: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 custT="1"/>
      <dgm:spPr/>
      <dgm:t>
        <a:bodyPr rtlCol="0"/>
        <a:lstStyle/>
        <a:p>
          <a:pPr rtl="0"/>
          <a:r>
            <a:rPr lang="ru-RU" sz="2900" noProof="0" dirty="0"/>
            <a:t>Общение</a:t>
          </a: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 custT="1"/>
      <dgm:spPr/>
      <dgm:t>
        <a:bodyPr rtlCol="0"/>
        <a:lstStyle/>
        <a:p>
          <a:pPr rtl="0"/>
          <a:r>
            <a:rPr lang="ru-RU" sz="2900" noProof="0" dirty="0"/>
            <a:t>Комфорт</a:t>
          </a: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 custT="1"/>
      <dgm:spPr/>
      <dgm:t>
        <a:bodyPr rtlCol="0"/>
        <a:lstStyle/>
        <a:p>
          <a:pPr rtl="0"/>
          <a:r>
            <a:rPr lang="ru-RU" sz="2900" noProof="0" dirty="0"/>
            <a:t>Безопасность</a:t>
          </a: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C0539B89-AF0C-4162-9562-527BB4779069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6D9F3CEF-83BD-4749-A741-36ED36AAC48C}" type="pres">
      <dgm:prSet presAssocID="{01C62DA5-2A2F-436D-961C-27F71082B80A}" presName="cycle" presStyleCnt="0"/>
      <dgm:spPr/>
    </dgm:pt>
    <dgm:pt modelId="{8054AAE3-D4C6-4BAB-8D9D-88E7BBFD12E5}" type="pres">
      <dgm:prSet presAssocID="{BF70AF45-7F05-453B-9B84-F6A146359D3C}" presName="nodeFirstNode" presStyleLbl="node1" presStyleIdx="0" presStyleCnt="5" custRadScaleRad="119030" custRadScaleInc="-1134">
        <dgm:presLayoutVars>
          <dgm:bulletEnabled val="1"/>
        </dgm:presLayoutVars>
      </dgm:prSet>
      <dgm:spPr/>
    </dgm:pt>
    <dgm:pt modelId="{E6D71727-5E12-4D96-AE1A-0D3EEA528ABE}" type="pres">
      <dgm:prSet presAssocID="{EF509D38-45B4-40DE-A0DF-06D9D2478DAC}" presName="sibTransFirstNode" presStyleLbl="bgShp" presStyleIdx="0" presStyleCnt="1"/>
      <dgm:spPr/>
    </dgm:pt>
    <dgm:pt modelId="{CB545A5D-75C9-49DB-AD8B-B348DB1A7A4A}" type="pres">
      <dgm:prSet presAssocID="{63CA2DEA-31F6-4CF4-88E6-63724842EACC}" presName="nodeFollowingNodes" presStyleLbl="node1" presStyleIdx="1" presStyleCnt="5" custScaleX="150004">
        <dgm:presLayoutVars>
          <dgm:bulletEnabled val="1"/>
        </dgm:presLayoutVars>
      </dgm:prSet>
      <dgm:spPr/>
    </dgm:pt>
    <dgm:pt modelId="{7FAAA5A5-C0CF-4BAE-8E75-BF0E96369C22}" type="pres">
      <dgm:prSet presAssocID="{2A04600B-ADF7-4BE9-933C-2309B67F2DB8}" presName="nodeFollowingNodes" presStyleLbl="node1" presStyleIdx="2" presStyleCnt="5" custScaleX="81838">
        <dgm:presLayoutVars>
          <dgm:bulletEnabled val="1"/>
        </dgm:presLayoutVars>
      </dgm:prSet>
      <dgm:spPr/>
    </dgm:pt>
    <dgm:pt modelId="{00D0B52D-2A0F-4D47-83A4-4DDE411B4460}" type="pres">
      <dgm:prSet presAssocID="{89FFD1B1-83F5-4E55-AB67-A892038B615E}" presName="nodeFollowingNodes" presStyleLbl="node1" presStyleIdx="3" presStyleCnt="5" custScaleX="87184">
        <dgm:presLayoutVars>
          <dgm:bulletEnabled val="1"/>
        </dgm:presLayoutVars>
      </dgm:prSet>
      <dgm:spPr/>
    </dgm:pt>
    <dgm:pt modelId="{B10813D8-140F-424F-845A-D15528B6A811}" type="pres">
      <dgm:prSet presAssocID="{7C63F5DD-85B9-42D3-8D98-A8E103092C2B}" presName="nodeFollowingNodes" presStyleLbl="node1" presStyleIdx="4" presStyleCnt="5" custScaleX="115270">
        <dgm:presLayoutVars>
          <dgm:bulletEnabled val="1"/>
        </dgm:presLayoutVars>
      </dgm:prSet>
      <dgm:spPr/>
    </dgm:pt>
  </dgm:ptLst>
  <dgm:cxnLst>
    <dgm:cxn modelId="{7900073E-0038-4ECD-A015-A6314D1A920F}" type="presOf" srcId="{EF509D38-45B4-40DE-A0DF-06D9D2478DAC}" destId="{E6D71727-5E12-4D96-AE1A-0D3EEA528ABE}" srcOrd="0" destOrd="0" presId="urn:microsoft.com/office/officeart/2005/8/layout/cycle3"/>
    <dgm:cxn modelId="{F821F770-C360-4E61-B991-19A68055C566}" type="presOf" srcId="{7C63F5DD-85B9-42D3-8D98-A8E103092C2B}" destId="{B10813D8-140F-424F-845A-D15528B6A81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223CE486-7CF8-4EF1-B612-A082B9F94D3D}" type="presOf" srcId="{89FFD1B1-83F5-4E55-AB67-A892038B615E}" destId="{00D0B52D-2A0F-4D47-83A4-4DDE411B4460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6C29D7A2-F20D-4463-9325-1A0DDF2678DD}" type="presOf" srcId="{BF70AF45-7F05-453B-9B84-F6A146359D3C}" destId="{8054AAE3-D4C6-4BAB-8D9D-88E7BBFD12E5}" srcOrd="0" destOrd="0" presId="urn:microsoft.com/office/officeart/2005/8/layout/cycle3"/>
    <dgm:cxn modelId="{141262A7-7486-4855-8B18-6C0BFBC93191}" type="presOf" srcId="{01C62DA5-2A2F-436D-961C-27F71082B80A}" destId="{C0539B89-AF0C-4162-9562-527BB4779069}" srcOrd="0" destOrd="0" presId="urn:microsoft.com/office/officeart/2005/8/layout/cycle3"/>
    <dgm:cxn modelId="{9CA555C3-1D59-48BC-AC03-60E42655AAF6}" type="presOf" srcId="{2A04600B-ADF7-4BE9-933C-2309B67F2DB8}" destId="{7FAAA5A5-C0CF-4BAE-8E75-BF0E96369C22}" srcOrd="0" destOrd="0" presId="urn:microsoft.com/office/officeart/2005/8/layout/cycle3"/>
    <dgm:cxn modelId="{3F1583E2-783D-4219-9D6A-3820970FEA83}" type="presOf" srcId="{63CA2DEA-31F6-4CF4-88E6-63724842EACC}" destId="{CB545A5D-75C9-49DB-AD8B-B348DB1A7A4A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F16EE5D2-13A3-467C-8408-FE4AEA5AE196}" type="presParOf" srcId="{C0539B89-AF0C-4162-9562-527BB4779069}" destId="{6D9F3CEF-83BD-4749-A741-36ED36AAC48C}" srcOrd="0" destOrd="0" presId="urn:microsoft.com/office/officeart/2005/8/layout/cycle3"/>
    <dgm:cxn modelId="{426D0986-58E2-4553-A785-9FB72C1178BC}" type="presParOf" srcId="{6D9F3CEF-83BD-4749-A741-36ED36AAC48C}" destId="{8054AAE3-D4C6-4BAB-8D9D-88E7BBFD12E5}" srcOrd="0" destOrd="0" presId="urn:microsoft.com/office/officeart/2005/8/layout/cycle3"/>
    <dgm:cxn modelId="{487877E7-A4C3-4269-A1A9-BEA3B7D66688}" type="presParOf" srcId="{6D9F3CEF-83BD-4749-A741-36ED36AAC48C}" destId="{E6D71727-5E12-4D96-AE1A-0D3EEA528ABE}" srcOrd="1" destOrd="0" presId="urn:microsoft.com/office/officeart/2005/8/layout/cycle3"/>
    <dgm:cxn modelId="{2705312F-FA8A-4BAB-B294-94D22FF46B2B}" type="presParOf" srcId="{6D9F3CEF-83BD-4749-A741-36ED36AAC48C}" destId="{CB545A5D-75C9-49DB-AD8B-B348DB1A7A4A}" srcOrd="2" destOrd="0" presId="urn:microsoft.com/office/officeart/2005/8/layout/cycle3"/>
    <dgm:cxn modelId="{DD30FA20-6404-4733-8668-14DD30E50648}" type="presParOf" srcId="{6D9F3CEF-83BD-4749-A741-36ED36AAC48C}" destId="{7FAAA5A5-C0CF-4BAE-8E75-BF0E96369C22}" srcOrd="3" destOrd="0" presId="urn:microsoft.com/office/officeart/2005/8/layout/cycle3"/>
    <dgm:cxn modelId="{4C1CD90C-DD9D-4A48-AFDD-4E81A8E90D79}" type="presParOf" srcId="{6D9F3CEF-83BD-4749-A741-36ED36AAC48C}" destId="{00D0B52D-2A0F-4D47-83A4-4DDE411B4460}" srcOrd="4" destOrd="0" presId="urn:microsoft.com/office/officeart/2005/8/layout/cycle3"/>
    <dgm:cxn modelId="{A80B6FFC-26AA-468B-956F-03259ECCF6AB}" type="presParOf" srcId="{6D9F3CEF-83BD-4749-A741-36ED36AAC48C}" destId="{B10813D8-140F-424F-845A-D15528B6A81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68DF8-BA82-4B63-943C-59810C530D6B}">
      <dsp:nvSpPr>
        <dsp:cNvPr id="0" name=""/>
        <dsp:cNvSpPr/>
      </dsp:nvSpPr>
      <dsp:spPr>
        <a:xfrm>
          <a:off x="2506661" y="3188322"/>
          <a:ext cx="1836204" cy="1154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1"/>
              </a:solidFill>
            </a:rPr>
            <a:t>ЧК</a:t>
          </a:r>
        </a:p>
      </dsp:txBody>
      <dsp:txXfrm>
        <a:off x="2563027" y="3244688"/>
        <a:ext cx="1723472" cy="1041928"/>
      </dsp:txXfrm>
    </dsp:sp>
    <dsp:sp modelId="{550C9322-703E-44B5-A6F6-547F69EDABB9}">
      <dsp:nvSpPr>
        <dsp:cNvPr id="0" name=""/>
        <dsp:cNvSpPr/>
      </dsp:nvSpPr>
      <dsp:spPr>
        <a:xfrm rot="16200000">
          <a:off x="2610366" y="2373926"/>
          <a:ext cx="16287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879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491BD-F9DA-48DB-8E5B-48EBD6508156}">
      <dsp:nvSpPr>
        <dsp:cNvPr id="0" name=""/>
        <dsp:cNvSpPr/>
      </dsp:nvSpPr>
      <dsp:spPr>
        <a:xfrm>
          <a:off x="1807885" y="329273"/>
          <a:ext cx="3233754" cy="1230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</a:t>
          </a:r>
        </a:p>
      </dsp:txBody>
      <dsp:txXfrm>
        <a:off x="1867941" y="389329"/>
        <a:ext cx="3113642" cy="1110144"/>
      </dsp:txXfrm>
    </dsp:sp>
    <dsp:sp modelId="{E6DCC2D6-2B02-43B9-B4A4-459A9574F083}">
      <dsp:nvSpPr>
        <dsp:cNvPr id="0" name=""/>
        <dsp:cNvSpPr/>
      </dsp:nvSpPr>
      <dsp:spPr>
        <a:xfrm rot="1800000">
          <a:off x="4307304" y="4428434"/>
          <a:ext cx="5308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086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9CD84-BC87-4B6B-BB36-97A84AD87184}">
      <dsp:nvSpPr>
        <dsp:cNvPr id="0" name=""/>
        <dsp:cNvSpPr/>
      </dsp:nvSpPr>
      <dsp:spPr>
        <a:xfrm>
          <a:off x="4696267" y="4561149"/>
          <a:ext cx="2343540" cy="1230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Здоровье</a:t>
          </a:r>
        </a:p>
      </dsp:txBody>
      <dsp:txXfrm>
        <a:off x="4756323" y="4621205"/>
        <a:ext cx="2223428" cy="1110144"/>
      </dsp:txXfrm>
    </dsp:sp>
    <dsp:sp modelId="{36D118F4-2792-4E79-9BBC-2D41C101D3DD}">
      <dsp:nvSpPr>
        <dsp:cNvPr id="0" name=""/>
        <dsp:cNvSpPr/>
      </dsp:nvSpPr>
      <dsp:spPr>
        <a:xfrm rot="9000000">
          <a:off x="2011360" y="4428434"/>
          <a:ext cx="5308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086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29A2F-393D-4C62-B3B6-77A216711550}">
      <dsp:nvSpPr>
        <dsp:cNvPr id="0" name=""/>
        <dsp:cNvSpPr/>
      </dsp:nvSpPr>
      <dsp:spPr>
        <a:xfrm>
          <a:off x="-631095" y="4561149"/>
          <a:ext cx="3225167" cy="1230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Мобильность</a:t>
          </a:r>
        </a:p>
      </dsp:txBody>
      <dsp:txXfrm>
        <a:off x="-571039" y="4621205"/>
        <a:ext cx="3105055" cy="1110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1727-5E12-4D96-AE1A-0D3EEA528ABE}">
      <dsp:nvSpPr>
        <dsp:cNvPr id="0" name=""/>
        <dsp:cNvSpPr/>
      </dsp:nvSpPr>
      <dsp:spPr>
        <a:xfrm>
          <a:off x="571619" y="-38649"/>
          <a:ext cx="6132516" cy="6132516"/>
        </a:xfrm>
        <a:prstGeom prst="circularArrow">
          <a:avLst>
            <a:gd name="adj1" fmla="val 5544"/>
            <a:gd name="adj2" fmla="val 330680"/>
            <a:gd name="adj3" fmla="val 13773736"/>
            <a:gd name="adj4" fmla="val 17387296"/>
            <a:gd name="adj5" fmla="val 575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4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054AAE3-D4C6-4BAB-8D9D-88E7BBFD12E5}">
      <dsp:nvSpPr>
        <dsp:cNvPr id="0" name=""/>
        <dsp:cNvSpPr/>
      </dsp:nvSpPr>
      <dsp:spPr>
        <a:xfrm>
          <a:off x="2200706" y="0"/>
          <a:ext cx="2874342" cy="14371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noProof="0" dirty="0"/>
            <a:t>Доход</a:t>
          </a:r>
        </a:p>
      </dsp:txBody>
      <dsp:txXfrm>
        <a:off x="2270863" y="70157"/>
        <a:ext cx="2734028" cy="1296857"/>
      </dsp:txXfrm>
    </dsp:sp>
    <dsp:sp modelId="{CB545A5D-75C9-49DB-AD8B-B348DB1A7A4A}">
      <dsp:nvSpPr>
        <dsp:cNvPr id="0" name=""/>
        <dsp:cNvSpPr/>
      </dsp:nvSpPr>
      <dsp:spPr>
        <a:xfrm>
          <a:off x="4006179" y="1957899"/>
          <a:ext cx="4311629" cy="14371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noProof="0" dirty="0"/>
            <a:t>Самореализация</a:t>
          </a:r>
        </a:p>
      </dsp:txBody>
      <dsp:txXfrm>
        <a:off x="4076336" y="2028056"/>
        <a:ext cx="4171315" cy="1296857"/>
      </dsp:txXfrm>
    </dsp:sp>
    <dsp:sp modelId="{7FAAA5A5-C0CF-4BAE-8E75-BF0E96369C22}">
      <dsp:nvSpPr>
        <dsp:cNvPr id="0" name=""/>
        <dsp:cNvSpPr/>
      </dsp:nvSpPr>
      <dsp:spPr>
        <a:xfrm>
          <a:off x="4035834" y="4881721"/>
          <a:ext cx="2352304" cy="14371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noProof="0" dirty="0"/>
            <a:t>Общение</a:t>
          </a:r>
        </a:p>
      </dsp:txBody>
      <dsp:txXfrm>
        <a:off x="4105991" y="4951878"/>
        <a:ext cx="2211990" cy="1296857"/>
      </dsp:txXfrm>
    </dsp:sp>
    <dsp:sp modelId="{00D0B52D-2A0F-4D47-83A4-4DDE411B4460}">
      <dsp:nvSpPr>
        <dsp:cNvPr id="0" name=""/>
        <dsp:cNvSpPr/>
      </dsp:nvSpPr>
      <dsp:spPr>
        <a:xfrm>
          <a:off x="884714" y="4881721"/>
          <a:ext cx="2505967" cy="14371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noProof="0" dirty="0"/>
            <a:t>Комфорт</a:t>
          </a:r>
        </a:p>
      </dsp:txBody>
      <dsp:txXfrm>
        <a:off x="954871" y="4951878"/>
        <a:ext cx="2365653" cy="1296857"/>
      </dsp:txXfrm>
    </dsp:sp>
    <dsp:sp modelId="{B10813D8-140F-424F-845A-D15528B6A811}">
      <dsp:nvSpPr>
        <dsp:cNvPr id="0" name=""/>
        <dsp:cNvSpPr/>
      </dsp:nvSpPr>
      <dsp:spPr>
        <a:xfrm>
          <a:off x="-468936" y="1957899"/>
          <a:ext cx="3313254" cy="14371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noProof="0" dirty="0"/>
            <a:t>Безопасность</a:t>
          </a:r>
        </a:p>
      </dsp:txBody>
      <dsp:txXfrm>
        <a:off x="-398779" y="2028056"/>
        <a:ext cx="3172940" cy="1296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BDACDC-6E63-4272-B3AC-CCF5CA6029F9}" type="datetime1">
              <a:rPr lang="ru-RU" smtClean="0"/>
              <a:t>12.06.2021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379994-B797-4915-BB7A-12D6CEBDCA03}" type="datetime1">
              <a:rPr lang="ru-RU" smtClean="0"/>
              <a:t>12.06.2021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B7DC29D0-063B-43B0-8D5E-D49E3ED13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B9925DBC-3B5E-4BB5-8883-20A08E270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08E50C40-853A-4A0B-93A5-446BD1FCA0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64ED00-A25A-44C8-8B34-D43D1C77020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828BD904-A8DD-452C-AF52-AE13008AB5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6597378E-5835-4212-BFEF-27428AC90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BAF4C223-C7EF-4F50-B51C-860BC9456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B49B9B-E99F-47B4-B990-ED4EE55D0D3C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243D5-9696-4623-913D-0BA3ACCF3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B9C759-F27F-4D5B-9177-007C28E62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963D69-350F-412C-9EEE-959854EA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8AAE8E-B95B-4155-AE97-AAF4A51F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892702-5C25-4A85-BCF7-48141519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5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25346-7583-4823-9D8E-DBCD2AAC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507891-5E91-41E0-8A98-AD6DB424F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312C1-59BF-4614-99C7-68D10CF2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5F3641-ACC8-4AFA-8783-2A7B285E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BCC763-3242-4E8F-8908-0D0DF330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13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1C85C-6D82-469A-B845-55137EBDC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385AB4-07E6-4824-901A-34F254B71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1DC55-1183-4407-A4B0-C6339843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DAE4E-EB45-4967-B158-1822D1DC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98CC7F-A370-49F0-937A-D2A189A6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15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ПРОФМОДЕЛЬ 2020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/>
              <a:t>1</a:t>
            </a:r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B38E33-CD8D-468C-AC4D-8EE3547B20B6}" type="datetime1">
              <a:rPr lang="ru-RU" smtClean="0"/>
              <a:t>12.06.2021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99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C9BE440-AB8F-40F9-B469-1A59D2545CD3}" type="datetime1">
              <a:rPr lang="ru-RU" smtClean="0"/>
              <a:t>12.06.2021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51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ПРОФМОДЕЛЬ 2020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www.inekz.ru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6035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18821A-9448-46F0-B6E1-E60F48BE7F0B}" type="datetime1">
              <a:rPr lang="ru-RU" smtClean="0"/>
              <a:t>12.06.2021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43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544A87-C71B-4A39-B170-2D8A98D13A99}" type="datetime1">
              <a:rPr lang="ru-RU" smtClean="0"/>
              <a:t>12.06.2021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74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47BFD6-90C6-43D7-BD59-197B56E94537}" type="datetime1">
              <a:rPr lang="ru-RU" smtClean="0"/>
              <a:t>12.06.2021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3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88861E71-FD8E-41DA-B28B-6587873E4DD2}" type="datetime1">
              <a:rPr lang="ru-RU" smtClean="0"/>
              <a:t>12.06.2021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6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6324D-46F1-4961-B61A-BAEB4D5C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24AF0-447F-4595-B42F-94B81227C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C9C32-79E8-4E21-B1BC-1F678D45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00E5D6-7F47-42AA-9BAC-DE325544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D767A9-A7E0-4806-ABE7-19CFDAC4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88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8CAEA8-596E-4ADA-B5C6-8A4218D28579}" type="datetime1">
              <a:rPr lang="ru-RU" smtClean="0"/>
              <a:t>12.06.2021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2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9CDD9C-ADF0-4A8E-89D7-BECA34527CD0}" type="datetime1">
              <a:rPr lang="ru-RU" smtClean="0"/>
              <a:t>12.06.2021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31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441" y="274639"/>
            <a:ext cx="10969943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09135C-41FB-4E9A-BC3F-2E50D0D167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77ABD8-4443-42C0-975C-64A88E4490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63E2F5-2CCF-4489-8FB0-0DA972893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500F9-E9DA-4B4F-B38C-993961130D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72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4D594-F3BD-47B3-AA83-50D8CE9D9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634416-59F0-4CCA-9CB6-1746B369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CE20B-8CE5-44EB-8835-496DD36E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00EEF5-77A1-472C-943C-A3996AB2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DC9E20-0A62-4A1E-BD0A-EF9EE054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D8A8F-B09B-4A69-B8ED-F05D3BF60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8CF0BC-9073-400D-8C83-80552C8EF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4CB35F-F280-4407-B66C-372929E7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60F3E0-DD0E-41B7-B074-39EC21B5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7984A5-0DC4-449F-BEED-59C23F7A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4B1E79-1575-4297-8A3A-ABAA0463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1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8A795-68D1-4341-B905-5E3C3681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9DEED3-9A1F-411E-B9EC-8120FCC15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9C7028-0706-45EE-99A2-D6F8CB4AB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8D7025-DBE0-4752-91B2-A7860B995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303B53-5D06-4832-AF14-AE20BC31B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E05BF-457F-4946-B460-79A65ABD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DD2D06-DBD7-4751-B92B-9A21F3F98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F35803-3F3E-4AFD-B5FD-9AB0C7BE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3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CFB12-59C2-4BBA-8F45-D73D6810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CBD841-5F68-41EC-84A6-EBF61E3DA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CA3D02-6298-4F3A-BB80-6D94AF054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F2F65F-5DD3-4D5C-920C-18AB912F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5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898130-7337-4EF5-9782-47DBED42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59FFA7-96CB-43D1-AF51-DF6C8D19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F8EBD0-E42B-4290-9D89-E0309744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8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7DA9B-3AAA-454F-8D85-65D803808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5F5644-E537-4BAB-BC50-1E3BDBD0F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C375B5-79B8-4CBF-9951-C579F0147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66794D-9D05-4A8F-AA9B-216962F5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952B1-CC93-438F-B76D-84FB8970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CE2688-CA4F-463A-B249-20A8BD84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2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5A60A-91CE-4DD1-932C-3B553944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D08CE9-BCAC-4744-A266-17BEB8499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A043F7-052E-42AE-9BDC-E52A90877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C486DB-5C8A-4FAC-813D-A7CBF723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39346E-943E-43F1-8D80-7F0E603A3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A7A4AE-094F-40A5-83D5-01B24EB0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8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FCED2-F554-4947-8652-44BA5DE33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110D6F-9988-4EBA-8F9A-A4FE84277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AF9A4-A2B5-434D-93FA-882835FDC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F4B4A-7212-4E47-BE0D-946295C57C93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590A3F-AD62-4477-B7CE-89BF30C39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01E1C-F87E-4F3A-BE0A-4D90DE054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2F4B4A-7212-4E47-BE0D-946295C57C93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67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245402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««Выгоды членства в профсоюзной организации: что реально мы можем сделать для каждого работника?»</a:t>
            </a:r>
            <a:br>
              <a:rPr lang="ru-RU" sz="48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sz="4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9764" y="3212976"/>
            <a:ext cx="10055781" cy="2592288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ru-RU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Глазырин </a:t>
            </a:r>
          </a:p>
          <a:p>
            <a:pPr marL="0" indent="0" algn="ctr" rtl="0">
              <a:buNone/>
            </a:pPr>
            <a:r>
              <a:rPr lang="ru-RU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Андрей Владимирович</a:t>
            </a:r>
          </a:p>
          <a:p>
            <a:pPr algn="ctr"/>
            <a:endParaRPr lang="ru-RU" b="1" i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лауреат Всероссийского конкурса «Активное обучение – эффективный профсоюз» в номинации «Преподаватель года» </a:t>
            </a:r>
          </a:p>
          <a:p>
            <a:pPr algn="ctr" rtl="0"/>
            <a:endParaRPr lang="ru-RU" b="1" i="1" dirty="0">
              <a:solidFill>
                <a:schemeClr val="tx1">
                  <a:lumMod val="50000"/>
                </a:schemeClr>
              </a:solidFill>
            </a:endParaRPr>
          </a:p>
          <a:p>
            <a:pPr algn="ctr" rtl="0"/>
            <a:endParaRPr lang="ru-RU" b="1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5693E-F5F7-4B45-AFAF-FAEB8E4C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2420888"/>
            <a:ext cx="11593288" cy="38884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</a:rPr>
              <a:t>В современном мире деятельность общественных организаций рассматривается как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организационная основа гражданского общества. </a:t>
            </a:r>
            <a:br>
              <a:rPr lang="ru-RU" sz="2400" b="1" dirty="0">
                <a:latin typeface="Georgia" panose="02040502050405020303" pitchFamily="18" charset="0"/>
              </a:rPr>
            </a:b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Некоммерческие организации (НКО) занимаются: </a:t>
            </a:r>
            <a:b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- </a:t>
            </a:r>
            <a:r>
              <a:rPr lang="ru-RU" sz="2400" b="1" dirty="0">
                <a:latin typeface="Georgia" panose="02040502050405020303" pitchFamily="18" charset="0"/>
              </a:rPr>
              <a:t>оказанием социальных услуг населению;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- общественно-значимой деятельностью; 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- защитой прав человека;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- через механизмы общественной экспертизы и контроля, 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способствуют прозрачности и эффективности работы государственных служб и судебной системы.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E0DEFF-385C-4E15-9D25-642A059AD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796" y="548680"/>
            <a:ext cx="11017224" cy="20882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Профсоюзы, как некоммерческая организация –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одна из основ гражданского общества</a:t>
            </a:r>
            <a:r>
              <a:rPr lang="ru-RU" sz="3200" dirty="0">
                <a:latin typeface="Georgia" panose="020405020504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66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959B0-2F67-4375-A171-49BE8F6A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7" y="188640"/>
            <a:ext cx="11881319" cy="136815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В разделе 94.20.10 «Общероссийского классификатора продукции по видам экономической деятельности (КПЕС 2008)» указаны следующие услуги, предоставляемые профессиональными союзами: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3F40E-4E9F-4909-8129-3B3640F3E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2060848"/>
            <a:ext cx="10873208" cy="410445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- услуги по представительству;</a:t>
            </a:r>
          </a:p>
          <a:p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- услуги, связанные с переговорами; </a:t>
            </a:r>
          </a:p>
          <a:p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- услуги по распространению информации о мнении членов по вопросам условий труда и организационных вопросов;</a:t>
            </a:r>
          </a:p>
          <a:p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- услуги по согласованным действиям, которые предоставляют объединения, членами которых являются лица наёмного труда. </a:t>
            </a:r>
          </a:p>
          <a:p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Таким образом, основное содержание деятельности профессиональных союзов составляют</a:t>
            </a:r>
            <a:r>
              <a:rPr lang="ru-RU" sz="2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социальные услуги.</a:t>
            </a:r>
          </a:p>
        </p:txBody>
      </p:sp>
    </p:spTree>
    <p:extLst>
      <p:ext uri="{BB962C8B-B14F-4D97-AF65-F5344CB8AC3E}">
        <p14:creationId xmlns:p14="http://schemas.microsoft.com/office/powerpoint/2010/main" val="41803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4C849-F6DC-4FD0-82EA-D5AA5692B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141420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Услуга профсоюзной организации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AC1EF-6ABE-4B5C-9EA1-9B198952E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4" y="2060848"/>
            <a:ext cx="10055781" cy="380824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Georgia" panose="02040502050405020303" pitchFamily="18" charset="0"/>
              </a:rPr>
              <a:t>это действие или мероприятие, направленное на удовлетворение потребностей участников организации в сфере социально-трудовых отношений</a:t>
            </a:r>
            <a:br>
              <a:rPr lang="ru-RU" sz="4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(КПЕС 2008)</a:t>
            </a:r>
          </a:p>
        </p:txBody>
      </p:sp>
    </p:spTree>
    <p:extLst>
      <p:ext uri="{BB962C8B-B14F-4D97-AF65-F5344CB8AC3E}">
        <p14:creationId xmlns:p14="http://schemas.microsoft.com/office/powerpoint/2010/main" val="3333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D5FEF-DA81-4C26-B315-6283AB8E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980728"/>
            <a:ext cx="10969943" cy="10472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99" b="1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Информация к размышлению</a:t>
            </a:r>
            <a:br>
              <a:rPr lang="ru-RU" sz="1799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E74E5-C8AC-4612-B318-D9A1A61AE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2492896"/>
            <a:ext cx="10969944" cy="3888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199" i="1" dirty="0">
                <a:latin typeface="Georgia" panose="02040502050405020303" pitchFamily="18" charset="0"/>
                <a:ea typeface="Times New Roman" panose="02020603050405020304" pitchFamily="18" charset="0"/>
              </a:rPr>
              <a:t>Согласно статье </a:t>
            </a:r>
            <a:r>
              <a:rPr lang="ru-RU" sz="3199" b="1" i="1" dirty="0">
                <a:latin typeface="Georgia" panose="02040502050405020303" pitchFamily="18" charset="0"/>
                <a:ea typeface="Times New Roman" panose="02020603050405020304" pitchFamily="18" charset="0"/>
              </a:rPr>
              <a:t>43 ТК РФ</a:t>
            </a:r>
            <a:r>
              <a:rPr lang="ru-RU" sz="3199" i="1" dirty="0">
                <a:latin typeface="Georgia" panose="02040502050405020303" pitchFamily="18" charset="0"/>
                <a:ea typeface="Times New Roman" panose="02020603050405020304" pitchFamily="18" charset="0"/>
              </a:rPr>
              <a:t>, действие коллективного договора </a:t>
            </a:r>
            <a:r>
              <a:rPr lang="ru-RU" sz="3199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распространяется на всех работников организации</a:t>
            </a:r>
            <a:r>
              <a:rPr lang="ru-RU" sz="3199" i="1" dirty="0"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3199" b="1" i="1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но</a:t>
            </a:r>
            <a:r>
              <a:rPr lang="ru-RU" sz="3199" i="1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3199" b="1" i="1" dirty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проводить мероприятия и оказывать действия </a:t>
            </a:r>
            <a:r>
              <a:rPr lang="ru-RU" sz="3199" i="1" dirty="0">
                <a:latin typeface="Georgia" panose="02040502050405020303" pitchFamily="18" charset="0"/>
                <a:ea typeface="Times New Roman" panose="02020603050405020304" pitchFamily="18" charset="0"/>
              </a:rPr>
              <a:t>по представлению и защите интересов работников </a:t>
            </a:r>
            <a:r>
              <a:rPr lang="ru-RU" sz="3199" b="1" i="1" dirty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профсоюзная организация может только для своих членов.</a:t>
            </a:r>
          </a:p>
          <a:p>
            <a:pPr marL="0" indent="0" algn="just">
              <a:buNone/>
            </a:pPr>
            <a:endParaRPr lang="ru-RU" sz="3199" b="1" i="1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199" b="1" i="1" dirty="0">
              <a:solidFill>
                <a:srgbClr val="C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199" b="1" i="1" dirty="0">
              <a:solidFill>
                <a:srgbClr val="C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199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4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E39BC0C1-AC3F-4135-9EFF-40DF6834B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3852" y="261173"/>
            <a:ext cx="10441159" cy="64754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Модели развития профсоюзной организации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89FA3E1-8648-4025-B1DB-E00466DCAA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720" y="1268760"/>
          <a:ext cx="11766357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2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92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Выгода в том, что я работаю на данном предприятии</a:t>
                      </a:r>
                    </a:p>
                  </a:txBody>
                  <a:tcPr marL="91420" marR="91420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Выгода в том, что я получаю какие-то услуги</a:t>
                      </a:r>
                    </a:p>
                  </a:txBody>
                  <a:tcPr marL="91420" marR="91420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Выгода в том, что профсоюз борется с работодателем</a:t>
                      </a:r>
                    </a:p>
                  </a:txBody>
                  <a:tcPr marL="91420" marR="91420" marT="45706" marB="457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413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Патерналистская модель</a:t>
                      </a:r>
                    </a:p>
                  </a:txBody>
                  <a:tcPr marL="91420" marR="91420" marT="45706" marB="45706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Сервисная </a:t>
                      </a:r>
                    </a:p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модель</a:t>
                      </a:r>
                    </a:p>
                  </a:txBody>
                  <a:tcPr marL="91420" marR="91420" marT="45706" marB="45706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200" b="1" dirty="0" err="1">
                          <a:solidFill>
                            <a:srgbClr val="C00000"/>
                          </a:solidFill>
                        </a:rPr>
                        <a:t>Органайзинговая</a:t>
                      </a:r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 модель</a:t>
                      </a:r>
                    </a:p>
                  </a:txBody>
                  <a:tcPr marL="91420" marR="91420" marT="45706" marB="457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219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Плюсы - процент</a:t>
                      </a:r>
                    </a:p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Минусы - мотивация</a:t>
                      </a:r>
                    </a:p>
                  </a:txBody>
                  <a:tcPr marL="91420" marR="91420" marT="45706" marB="4570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Плюсы - выгоды</a:t>
                      </a:r>
                    </a:p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Минусы - сервисы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0" marR="91420" marT="45706" marB="4570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Плюсы - мотивация</a:t>
                      </a:r>
                    </a:p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Минусы - процент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0" marR="91420" marT="45706" marB="457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9F1F7-A37B-4D64-AFE8-F4017DE12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350"/>
            <a:ext cx="10656888" cy="10080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Доклад о мировом развитии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«Изменение характера труда» (ВБ, 2019 год)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61B29A-8C4C-4588-9EDC-4FC3BAEDE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38" y="1268413"/>
            <a:ext cx="11377612" cy="53292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dirty="0"/>
              <a:t>На рынках труда все большее значение приобретают навыки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 типов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ru-RU" sz="2800" dirty="0"/>
              <a:t> развитые </a:t>
            </a:r>
            <a:r>
              <a:rPr lang="ru-RU" sz="2800" b="1" i="1" dirty="0">
                <a:solidFill>
                  <a:srgbClr val="C00000"/>
                </a:solidFill>
              </a:rPr>
              <a:t>когнитивные навыки</a:t>
            </a:r>
            <a:r>
              <a:rPr lang="ru-RU" sz="2800" dirty="0"/>
              <a:t>, например, комплексного решения проблем, </a:t>
            </a:r>
            <a:r>
              <a:rPr lang="ru-RU" sz="2800" b="1" i="1" dirty="0">
                <a:solidFill>
                  <a:srgbClr val="C00000"/>
                </a:solidFill>
              </a:rPr>
              <a:t>социально-поведенческие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навыки</a:t>
            </a:r>
            <a:r>
              <a:rPr lang="ru-RU" sz="2800" dirty="0"/>
              <a:t>, например, работы в команде, и сочетания навыков, которые предопределяют </a:t>
            </a:r>
            <a:r>
              <a:rPr lang="ru-RU" sz="2800" b="1" i="1" dirty="0">
                <a:solidFill>
                  <a:srgbClr val="C00000"/>
                </a:solidFill>
              </a:rPr>
              <a:t>способность к адаптации,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/>
              <a:t>например, логическое мышление и уверенность в собственных силах. Для формирования таких навыков необходимы прочный фундамент в виде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человеческого капитала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и обучение на протяжении всей жизни.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rgbClr val="C00000"/>
                </a:solidFill>
              </a:rPr>
              <a:t>Человеческий капитал </a:t>
            </a:r>
            <a:r>
              <a:rPr lang="ru-RU" sz="2800" dirty="0"/>
              <a:t>- это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знания, навыки и здоровье, </a:t>
            </a:r>
            <a:r>
              <a:rPr lang="ru-RU" sz="2800" dirty="0"/>
              <a:t>которые люди аккумулируют в течение своей жизни, что позволяет им реализовывать свой потенциал в качестве полезных членов общества. Он приносит огромную отдачу людям, обществу и странам.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C4B88-8C12-4A21-B1B6-94CC5A38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9" y="333375"/>
            <a:ext cx="3888432" cy="62642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</a:rPr>
              <a:t>Цель формирования </a:t>
            </a:r>
            <a:r>
              <a:rPr lang="ru-RU" sz="3600" b="1" dirty="0">
                <a:solidFill>
                  <a:srgbClr val="FFFF00"/>
                </a:solidFill>
              </a:rPr>
              <a:t>человеческого капитала</a:t>
            </a:r>
            <a:r>
              <a:rPr lang="ru-RU" sz="3100" dirty="0">
                <a:solidFill>
                  <a:srgbClr val="FFFF00"/>
                </a:solidFill>
              </a:rPr>
              <a:t> – </a:t>
            </a:r>
            <a:r>
              <a:rPr lang="ru-RU" sz="3100" dirty="0"/>
              <a:t>обеспечение достаточного уровня профессионально-деловых и личностных качеств работников, </a:t>
            </a:r>
            <a:r>
              <a:rPr lang="ru-RU" sz="3100" b="1" i="1" dirty="0">
                <a:solidFill>
                  <a:schemeClr val="bg1"/>
                </a:solidFill>
              </a:rPr>
              <a:t>необходимых для функционирования </a:t>
            </a:r>
            <a:br>
              <a:rPr lang="ru-RU" sz="3100" b="1" i="1" dirty="0">
                <a:solidFill>
                  <a:schemeClr val="bg1"/>
                </a:solidFill>
              </a:rPr>
            </a:br>
            <a:r>
              <a:rPr lang="ru-RU" sz="3100" dirty="0"/>
              <a:t>в условиях современного рынка и общества. 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33D070C-3D45-4499-8616-050C05908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559208"/>
              </p:ext>
            </p:extLst>
          </p:nvPr>
        </p:nvGraphicFramePr>
        <p:xfrm>
          <a:off x="5086299" y="332656"/>
          <a:ext cx="6408713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D3417-2788-40EA-94C8-3077D670B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116633"/>
            <a:ext cx="10969943" cy="15841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1% профсоюзных взносов, уплачиваемый работником, возвращается к нему в гораздо большем объёме в виде инвестиций в его человеческий капитал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DD092B-C815-4B62-8F0C-18F47BAAB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7" y="1988840"/>
            <a:ext cx="11380652" cy="4335005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sz="2799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Сам процесс мотивации заключается не в том, чтобы </a:t>
            </a:r>
            <a:r>
              <a:rPr lang="ru-RU" sz="2799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«уговаривать» </a:t>
            </a:r>
            <a:r>
              <a:rPr lang="ru-RU" sz="2799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вступить в профсоюз или не выходить из него, а в том, чтобы действительно </a:t>
            </a:r>
            <a:r>
              <a:rPr lang="ru-RU" sz="2799" b="1" i="1" dirty="0">
                <a:solidFill>
                  <a:srgbClr val="C00000"/>
                </a:solidFill>
                <a:latin typeface="Georgia" panose="02040502050405020303" pitchFamily="18" charset="0"/>
              </a:rPr>
              <a:t>знать потребности и помогать в решении проблем</a:t>
            </a:r>
            <a:r>
              <a:rPr lang="ru-RU" sz="2799" dirty="0">
                <a:solidFill>
                  <a:srgbClr val="C00000"/>
                </a:solidFill>
                <a:latin typeface="Georgia" panose="02040502050405020303" pitchFamily="18" charset="0"/>
              </a:rPr>
              <a:t>,</a:t>
            </a:r>
            <a:r>
              <a:rPr lang="ru-RU" sz="2799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которые касаются непосредственно всех работников (например: плохая работа столовой, низкий температурный режим, транспортные проблемы, и т.п.), </a:t>
            </a:r>
            <a:r>
              <a:rPr lang="ru-RU" sz="2799" b="1" i="1" dirty="0">
                <a:solidFill>
                  <a:srgbClr val="C00000"/>
                </a:solidFill>
                <a:latin typeface="Georgia" panose="02040502050405020303" pitchFamily="18" charset="0"/>
              </a:rPr>
              <a:t>в результате разрешения которых возрастет авторитет организации,  увеличится численность рядов профсоюза</a:t>
            </a:r>
            <a:r>
              <a:rPr lang="ru-RU" sz="2799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6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5C41D-027F-4770-9F72-44EE7EAA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7" y="260648"/>
            <a:ext cx="12071077" cy="12241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Содержание деятельности профсоюза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5B196-F868-48E8-BD36-2FBDD665E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2" y="2132856"/>
            <a:ext cx="11161240" cy="40324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 </a:t>
            </a:r>
            <a:r>
              <a:rPr lang="ru-RU" sz="3200" dirty="0">
                <a:latin typeface="Georgia" panose="02040502050405020303" pitchFamily="18" charset="0"/>
              </a:rPr>
              <a:t>Проведение исследований.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latin typeface="Georgia" panose="02040502050405020303" pitchFamily="18" charset="0"/>
              </a:rPr>
              <a:t> Социальное партнёрство и работа с коллективным договором.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Georgia" panose="02040502050405020303" pitchFamily="18" charset="0"/>
              </a:rPr>
              <a:t> </a:t>
            </a:r>
            <a:r>
              <a:rPr lang="ru-RU" sz="3200" dirty="0">
                <a:latin typeface="Georgia" panose="02040502050405020303" pitchFamily="18" charset="0"/>
              </a:rPr>
              <a:t>Информационная работа.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latin typeface="Georgia" panose="02040502050405020303" pitchFamily="18" charset="0"/>
              </a:rPr>
              <a:t> Организация коллективных действий и мероприятий.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latin typeface="Georgia" panose="02040502050405020303" pitchFamily="18" charset="0"/>
              </a:rPr>
              <a:t> Развитие качества трудовой жизни работников.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D60F-F162-4BA5-9B5B-355E1DA6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7" y="188640"/>
            <a:ext cx="3816424" cy="6048672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Основные цели исследований:</a:t>
            </a:r>
            <a:br>
              <a:rPr lang="ru-RU" alt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altLang="ru-RU" sz="2800" i="1" dirty="0">
                <a:latin typeface="Georgia" panose="02040502050405020303" pitchFamily="18" charset="0"/>
              </a:rPr>
              <a:t>- выявление проблем; </a:t>
            </a:r>
            <a:br>
              <a:rPr lang="ru-RU" altLang="ru-RU" sz="2800" i="1" dirty="0">
                <a:latin typeface="Georgia" panose="02040502050405020303" pitchFamily="18" charset="0"/>
              </a:rPr>
            </a:br>
            <a:r>
              <a:rPr lang="ru-RU" altLang="ru-RU" sz="2800" i="1" dirty="0">
                <a:latin typeface="Georgia" panose="02040502050405020303" pitchFamily="18" charset="0"/>
              </a:rPr>
              <a:t>- предварительная оценка работы органов управления;</a:t>
            </a:r>
            <a:br>
              <a:rPr lang="ru-RU" altLang="ru-RU" sz="2800" i="1" dirty="0">
                <a:latin typeface="Georgia" panose="02040502050405020303" pitchFamily="18" charset="0"/>
              </a:rPr>
            </a:br>
            <a:r>
              <a:rPr lang="ru-RU" altLang="ru-RU" sz="2800" i="1" dirty="0">
                <a:latin typeface="Georgia" panose="02040502050405020303" pitchFamily="18" charset="0"/>
              </a:rPr>
              <a:t>- составление «карты потребностей» членов профсоюза и работников, не вступивших в  организацию;</a:t>
            </a:r>
            <a:br>
              <a:rPr lang="ru-RU" altLang="ru-RU" sz="2800" i="1" dirty="0">
                <a:latin typeface="Georgia" panose="02040502050405020303" pitchFamily="18" charset="0"/>
              </a:rPr>
            </a:br>
            <a:r>
              <a:rPr lang="ru-RU" altLang="ru-RU" sz="2800" i="1" dirty="0">
                <a:latin typeface="Georgia" panose="02040502050405020303" pitchFamily="18" charset="0"/>
              </a:rPr>
              <a:t>- сбор любой другой необходимой информации.</a:t>
            </a:r>
            <a:endParaRPr lang="ru-RU" sz="2800" i="1" dirty="0">
              <a:latin typeface="Georgia" panose="02040502050405020303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2C59B5-9977-4C51-B790-D23C691F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52" y="332656"/>
            <a:ext cx="7056784" cy="633670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Выделяют формальные и неформальные исследования</a:t>
            </a:r>
          </a:p>
          <a:p>
            <a:pPr algn="just"/>
            <a:r>
              <a:rPr lang="ru-RU" altLang="ru-RU" sz="2800" b="1" i="1" dirty="0">
                <a:latin typeface="Georgia" panose="02040502050405020303" pitchFamily="18" charset="0"/>
              </a:rPr>
              <a:t>Неформальные исследования</a:t>
            </a:r>
            <a:r>
              <a:rPr lang="ru-RU" altLang="ru-RU" sz="2800" b="1" dirty="0">
                <a:latin typeface="Georgia" panose="02040502050405020303" pitchFamily="18" charset="0"/>
              </a:rPr>
              <a:t> </a:t>
            </a:r>
            <a:r>
              <a:rPr lang="ru-RU" altLang="ru-RU" sz="2800" dirty="0">
                <a:latin typeface="Georgia" panose="02040502050405020303" pitchFamily="18" charset="0"/>
              </a:rPr>
              <a:t>проводятся без соблюдения определённых правил. Поэтому они используются не для предсказаний и прогнозирования, а для описания конкретных ситуаций</a:t>
            </a:r>
            <a:r>
              <a:rPr lang="en-US" altLang="ru-RU" sz="2800" dirty="0">
                <a:latin typeface="Georgia" panose="02040502050405020303" pitchFamily="18" charset="0"/>
              </a:rPr>
              <a:t> </a:t>
            </a:r>
            <a:r>
              <a:rPr lang="ru-RU" altLang="ru-RU" sz="2800" i="1" dirty="0">
                <a:latin typeface="Georgia" panose="02040502050405020303" pitchFamily="18" charset="0"/>
              </a:rPr>
              <a:t>(например - наблюдение).</a:t>
            </a:r>
            <a:endParaRPr lang="ru-RU" altLang="ru-RU" sz="2800" b="1" i="1" dirty="0">
              <a:latin typeface="Georgia" panose="02040502050405020303" pitchFamily="18" charset="0"/>
            </a:endParaRPr>
          </a:p>
          <a:p>
            <a:pPr algn="just"/>
            <a:r>
              <a:rPr lang="ru-RU" altLang="ru-RU" sz="2800" b="1" i="1" dirty="0">
                <a:latin typeface="Georgia" panose="02040502050405020303" pitchFamily="18" charset="0"/>
              </a:rPr>
              <a:t>Формальные исследования</a:t>
            </a:r>
            <a:r>
              <a:rPr lang="ru-RU" altLang="ru-RU" sz="2800" dirty="0">
                <a:latin typeface="Georgia" panose="02040502050405020303" pitchFamily="18" charset="0"/>
              </a:rPr>
              <a:t> предусматривают методы сбора информации на основе научно определённых (репрезентативных) выборок. По своей методике они делятся на </a:t>
            </a:r>
            <a:r>
              <a:rPr lang="ru-RU" altLang="ru-RU" sz="2800" b="1" i="1" dirty="0">
                <a:latin typeface="Georgia" panose="02040502050405020303" pitchFamily="18" charset="0"/>
              </a:rPr>
              <a:t>качественные</a:t>
            </a:r>
            <a:r>
              <a:rPr lang="ru-RU" altLang="ru-RU" sz="2800" i="1" dirty="0">
                <a:latin typeface="Georgia" panose="02040502050405020303" pitchFamily="18" charset="0"/>
              </a:rPr>
              <a:t> (углубленное интервью и фокус-группы) </a:t>
            </a:r>
            <a:r>
              <a:rPr lang="ru-RU" altLang="ru-RU" sz="2800" dirty="0">
                <a:latin typeface="Georgia" panose="02040502050405020303" pitchFamily="18" charset="0"/>
              </a:rPr>
              <a:t>и</a:t>
            </a:r>
            <a:r>
              <a:rPr lang="ru-RU" altLang="ru-RU" sz="2800" i="1" dirty="0">
                <a:latin typeface="Georgia" panose="02040502050405020303" pitchFamily="18" charset="0"/>
              </a:rPr>
              <a:t> </a:t>
            </a:r>
            <a:r>
              <a:rPr lang="ru-RU" altLang="ru-RU" sz="2800" b="1" i="1" dirty="0">
                <a:latin typeface="Georgia" panose="02040502050405020303" pitchFamily="18" charset="0"/>
              </a:rPr>
              <a:t>количественные</a:t>
            </a:r>
            <a:r>
              <a:rPr lang="ru-RU" altLang="ru-RU" sz="2800" i="1" dirty="0">
                <a:latin typeface="Georgia" panose="02040502050405020303" pitchFamily="18" charset="0"/>
              </a:rPr>
              <a:t> (контент-анализ и анкетирование).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4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8ECB4FE-1BB4-41C3-A74B-9021C4605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9916" y="333376"/>
            <a:ext cx="9361039" cy="1007392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чего мне нужен профсоюз?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C90423A-78F0-4D23-A6BC-5505E4C10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7868" y="1916832"/>
            <a:ext cx="10081120" cy="4464919"/>
          </a:xfrm>
        </p:spPr>
        <p:txBody>
          <a:bodyPr>
            <a:normAutofit fontScale="85000" lnSpcReduction="10000"/>
          </a:bodyPr>
          <a:lstStyle/>
          <a:p>
            <a:pPr algn="ctr">
              <a:buFontTx/>
              <a:buNone/>
            </a:pPr>
            <a:r>
              <a:rPr lang="ru-RU" altLang="ru-RU" sz="3200" b="1" i="1" dirty="0">
                <a:latin typeface="Georgia" panose="02040502050405020303" pitchFamily="18" charset="0"/>
              </a:rPr>
              <a:t>В чем выгода членства в профессиональном союзе?</a:t>
            </a:r>
          </a:p>
          <a:p>
            <a:pPr algn="ctr">
              <a:buFontTx/>
              <a:buNone/>
            </a:pPr>
            <a:endParaRPr lang="ru-RU" altLang="ru-RU" sz="14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pPr algn="just">
              <a:buFontTx/>
              <a:buNone/>
            </a:pPr>
            <a:r>
              <a:rPr lang="ru-RU" altLang="ru-RU" sz="32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Выгода</a:t>
            </a:r>
            <a:r>
              <a:rPr lang="ru-RU" altLang="ru-RU" sz="3200" dirty="0">
                <a:latin typeface="Georgia" panose="02040502050405020303" pitchFamily="18" charset="0"/>
              </a:rPr>
              <a:t> – польза, полезность, преимущество</a:t>
            </a:r>
          </a:p>
          <a:p>
            <a:pPr algn="just">
              <a:buFontTx/>
              <a:buNone/>
            </a:pPr>
            <a:endParaRPr lang="ru-RU" altLang="ru-RU" sz="3200" dirty="0">
              <a:latin typeface="Georgia" panose="02040502050405020303" pitchFamily="18" charset="0"/>
            </a:endParaRPr>
          </a:p>
          <a:p>
            <a:pPr algn="just">
              <a:buFontTx/>
              <a:buNone/>
            </a:pPr>
            <a:r>
              <a:rPr lang="ru-RU" altLang="ru-RU" sz="3200" dirty="0">
                <a:latin typeface="Georgia" panose="02040502050405020303" pitchFamily="18" charset="0"/>
              </a:rPr>
              <a:t>Есть ли </a:t>
            </a:r>
            <a:r>
              <a:rPr lang="ru-RU" altLang="ru-RU" sz="3200" b="1" dirty="0">
                <a:solidFill>
                  <a:srgbClr val="CC0000"/>
                </a:solidFill>
                <a:latin typeface="Georgia" panose="02040502050405020303" pitchFamily="18" charset="0"/>
              </a:rPr>
              <a:t>ВЫГОДЫ</a:t>
            </a:r>
            <a:r>
              <a:rPr lang="ru-RU" altLang="ru-RU" sz="3200" dirty="0">
                <a:latin typeface="Georgia" panose="02040502050405020303" pitchFamily="18" charset="0"/>
              </a:rPr>
              <a:t> (преимущества) от нахождения в профсоюзной организации и уплаты членских взносов?</a:t>
            </a:r>
          </a:p>
          <a:p>
            <a:pPr algn="just">
              <a:buFontTx/>
              <a:buNone/>
            </a:pPr>
            <a:endParaRPr lang="ru-RU" altLang="ru-RU" sz="3200" dirty="0">
              <a:latin typeface="Georgia" panose="02040502050405020303" pitchFamily="18" charset="0"/>
            </a:endParaRPr>
          </a:p>
          <a:p>
            <a:pPr algn="just">
              <a:buFontTx/>
              <a:buNone/>
            </a:pPr>
            <a:r>
              <a:rPr lang="ru-RU" altLang="ru-RU" sz="3200" dirty="0">
                <a:latin typeface="Georgia" panose="02040502050405020303" pitchFamily="18" charset="0"/>
              </a:rPr>
              <a:t>В чём </a:t>
            </a:r>
            <a:r>
              <a:rPr lang="ru-RU" altLang="ru-RU" sz="3200" b="1" dirty="0">
                <a:solidFill>
                  <a:srgbClr val="CC0000"/>
                </a:solidFill>
                <a:latin typeface="Georgia" panose="02040502050405020303" pitchFamily="18" charset="0"/>
              </a:rPr>
              <a:t>преимущество </a:t>
            </a:r>
            <a:r>
              <a:rPr lang="ru-RU" altLang="ru-RU" sz="3200" dirty="0">
                <a:latin typeface="Georgia" panose="02040502050405020303" pitchFamily="18" charset="0"/>
              </a:rPr>
              <a:t>профессиональных союзов перед другими общественными организациями?</a:t>
            </a:r>
          </a:p>
          <a:p>
            <a:pPr>
              <a:buFontTx/>
              <a:buNone/>
            </a:pPr>
            <a:endParaRPr lang="ru-RU" altLang="ru-RU" dirty="0"/>
          </a:p>
          <a:p>
            <a:pPr>
              <a:buFontTx/>
              <a:buNone/>
            </a:pPr>
            <a:endParaRPr lang="ru-RU" altLang="ru-RU" dirty="0"/>
          </a:p>
          <a:p>
            <a:pPr>
              <a:buFontTx/>
              <a:buNone/>
            </a:pPr>
            <a:endParaRPr lang="ru-RU" altLang="ru-RU" dirty="0"/>
          </a:p>
          <a:p>
            <a:pPr>
              <a:buFontTx/>
              <a:buNone/>
            </a:pPr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id="{06321F2F-061D-4F9F-84D2-8A8DEF176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6700" y="1412776"/>
            <a:ext cx="11142176" cy="4968552"/>
          </a:xfrm>
        </p:spPr>
        <p:txBody>
          <a:bodyPr>
            <a:normAutofit/>
          </a:bodyPr>
          <a:lstStyle/>
          <a:p>
            <a:pPr algn="l"/>
            <a:r>
              <a:rPr lang="ru-RU" altLang="ru-RU" sz="2800" b="1" dirty="0">
                <a:solidFill>
                  <a:srgbClr val="C00000"/>
                </a:solidFill>
              </a:rPr>
              <a:t>1) </a:t>
            </a:r>
            <a:r>
              <a:rPr lang="ru-RU" altLang="ru-RU" sz="2800" b="1" dirty="0"/>
              <a:t>Являетесь ли Вы членом Профсоюза? </a:t>
            </a:r>
            <a:br>
              <a:rPr lang="ru-RU" altLang="ru-RU" sz="2800" b="1" dirty="0"/>
            </a:br>
            <a:br>
              <a:rPr lang="ru-RU" altLang="ru-RU" sz="2800" b="1" dirty="0"/>
            </a:br>
            <a:r>
              <a:rPr lang="ru-RU" altLang="ru-RU" sz="2800" b="1" dirty="0">
                <a:solidFill>
                  <a:srgbClr val="C00000"/>
                </a:solidFill>
              </a:rPr>
              <a:t>2) </a:t>
            </a:r>
            <a:r>
              <a:rPr lang="ru-RU" altLang="ru-RU" sz="2800" b="1" dirty="0"/>
              <a:t>Что Вы знаете о Профессиональном союзе? </a:t>
            </a:r>
            <a:br>
              <a:rPr lang="ru-RU" altLang="ru-RU" sz="2800" b="1" dirty="0"/>
            </a:br>
            <a:br>
              <a:rPr lang="ru-RU" altLang="ru-RU" sz="2800" b="1" dirty="0"/>
            </a:br>
            <a:r>
              <a:rPr lang="ru-RU" altLang="ru-RU" sz="2800" b="1" dirty="0">
                <a:solidFill>
                  <a:srgbClr val="C00000"/>
                </a:solidFill>
              </a:rPr>
              <a:t>3) </a:t>
            </a:r>
            <a:r>
              <a:rPr lang="ru-RU" altLang="ru-RU" sz="2800" b="1" dirty="0"/>
              <a:t>Как Вы считаете - чем должен заниматься Профсоюз, чтобы было интересно молодёжи? </a:t>
            </a:r>
            <a:br>
              <a:rPr lang="ru-RU" altLang="ru-RU" sz="2800" b="1" dirty="0"/>
            </a:br>
            <a:br>
              <a:rPr lang="ru-RU" altLang="ru-RU" sz="2800" b="1" dirty="0"/>
            </a:br>
            <a:r>
              <a:rPr lang="ru-RU" altLang="ru-RU" sz="2800" b="1" dirty="0">
                <a:solidFill>
                  <a:srgbClr val="C00000"/>
                </a:solidFill>
              </a:rPr>
              <a:t>4) </a:t>
            </a:r>
            <a:r>
              <a:rPr lang="ru-RU" altLang="ru-RU" sz="2800" b="1" dirty="0"/>
              <a:t>Если Вы не член Профсоюза - что мешает Вам принять решение о вступлении в нашу организацию? </a:t>
            </a:r>
            <a:br>
              <a:rPr lang="ru-RU" altLang="ru-RU" sz="2800" b="1" dirty="0"/>
            </a:br>
            <a:r>
              <a:rPr lang="ru-RU" altLang="ru-RU" sz="2800" b="1" dirty="0"/>
              <a:t>Если Вы член Профсоюза – что именно побудило Вас вступить в него?</a:t>
            </a:r>
            <a:br>
              <a:rPr lang="ru-RU" altLang="ru-RU" sz="2800" b="1" dirty="0"/>
            </a:br>
            <a:br>
              <a:rPr lang="ru-RU" altLang="ru-RU" sz="2800" b="1" dirty="0"/>
            </a:br>
            <a:r>
              <a:rPr lang="ru-RU" altLang="ru-RU" sz="2800" b="1" dirty="0">
                <a:solidFill>
                  <a:srgbClr val="C00000"/>
                </a:solidFill>
              </a:rPr>
              <a:t>5) </a:t>
            </a:r>
            <a:r>
              <a:rPr lang="ru-RU" altLang="ru-RU" sz="2800" b="1" dirty="0"/>
              <a:t>Какой вопрос Вы бы хотели задать работодателю? </a:t>
            </a:r>
          </a:p>
        </p:txBody>
      </p:sp>
      <p:sp>
        <p:nvSpPr>
          <p:cNvPr id="40963" name="Текст 2">
            <a:extLst>
              <a:ext uri="{FF2B5EF4-FFF2-40B4-BE49-F238E27FC236}">
                <a16:creationId xmlns:a16="http://schemas.microsoft.com/office/drawing/2014/main" id="{BD4B24B8-8703-4CA9-A741-B9BCF088B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1804" y="764704"/>
            <a:ext cx="11142176" cy="1224136"/>
          </a:xfrm>
        </p:spPr>
        <p:txBody>
          <a:bodyPr>
            <a:normAutofit/>
          </a:bodyPr>
          <a:lstStyle/>
          <a:p>
            <a:pPr algn="ctr"/>
            <a:r>
              <a:rPr lang="ru-RU" altLang="ru-RU" sz="3199" b="1" i="1" dirty="0">
                <a:solidFill>
                  <a:srgbClr val="C00000"/>
                </a:solidFill>
              </a:rPr>
              <a:t>Вариант мини-анкеты для опроса молодёжи </a:t>
            </a:r>
            <a:endParaRPr lang="ru-RU" altLang="ru-RU" sz="3199" b="1" dirty="0">
              <a:solidFill>
                <a:srgbClr val="C00000"/>
              </a:solidFill>
            </a:endParaRPr>
          </a:p>
          <a:p>
            <a:endParaRPr lang="ru-RU" altLang="ru-RU" dirty="0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2">
            <a:extLst>
              <a:ext uri="{FF2B5EF4-FFF2-40B4-BE49-F238E27FC236}">
                <a16:creationId xmlns:a16="http://schemas.microsoft.com/office/drawing/2014/main" id="{224FA471-8349-4ACF-B2F3-8232A3507E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9757" y="279117"/>
            <a:ext cx="11881320" cy="657799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altLang="ru-RU" sz="2399" b="1" dirty="0">
                <a:latin typeface="Georgia" panose="02040502050405020303" pitchFamily="18" charset="0"/>
              </a:rPr>
              <a:t>Просим Вас помочь в оценке деятельности профсоюзного комитета нашего предприятия накануне отчетно-выборного собрания. Для этого</a:t>
            </a:r>
          </a:p>
          <a:p>
            <a:pPr marL="0" indent="0"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А) </a:t>
            </a:r>
            <a:r>
              <a:rPr lang="ru-RU" altLang="ru-RU" dirty="0">
                <a:latin typeface="Georgia" panose="02040502050405020303" pitchFamily="18" charset="0"/>
              </a:rPr>
              <a:t>Оцените работу профкома по десятибалльной системе, где «1» - это минимум, а «10» - это максимум:  1    2    3    4    5    6    7    8    9    10</a:t>
            </a:r>
          </a:p>
          <a:p>
            <a:pPr marL="0" indent="0"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Б) </a:t>
            </a:r>
            <a:r>
              <a:rPr lang="ru-RU" altLang="ru-RU" dirty="0">
                <a:latin typeface="Georgia" panose="02040502050405020303" pitchFamily="18" charset="0"/>
              </a:rPr>
              <a:t>Поясните, пожалуйста, Вашу оценку, почему Вы поставили именно такой балл ________</a:t>
            </a:r>
          </a:p>
          <a:p>
            <a:pPr marL="0" indent="0"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В) </a:t>
            </a:r>
            <a:r>
              <a:rPr lang="ru-RU" altLang="ru-RU" dirty="0">
                <a:latin typeface="Georgia" panose="02040502050405020303" pitchFamily="18" charset="0"/>
              </a:rPr>
              <a:t>Какие из проведенных профсоюзами за отчетный период мероприятий Вам показались наиболее удачными? Почему? ________ Неудачными? Почему?  ________________________</a:t>
            </a:r>
          </a:p>
          <a:p>
            <a:pPr marL="0" indent="0"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Г) </a:t>
            </a:r>
            <a:r>
              <a:rPr lang="ru-RU" altLang="ru-RU" dirty="0">
                <a:latin typeface="Georgia" panose="02040502050405020303" pitchFamily="18" charset="0"/>
              </a:rPr>
              <a:t>Укажите основной для Вас источник получения информации о деятельности профсоюзной организации:</a:t>
            </a:r>
          </a:p>
          <a:p>
            <a:pPr marL="0" indent="0">
              <a:buNone/>
              <a:defRPr/>
            </a:pPr>
            <a:r>
              <a:rPr lang="ru-RU" altLang="ru-RU" dirty="0">
                <a:latin typeface="Georgia" panose="02040502050405020303" pitchFamily="18" charset="0"/>
              </a:rPr>
              <a:t>- газета (страничка в ней);</a:t>
            </a:r>
          </a:p>
          <a:p>
            <a:pPr marL="0" indent="0">
              <a:buNone/>
              <a:defRPr/>
            </a:pPr>
            <a:r>
              <a:rPr lang="ru-RU" altLang="ru-RU" dirty="0">
                <a:latin typeface="Georgia" panose="02040502050405020303" pitchFamily="18" charset="0"/>
              </a:rPr>
              <a:t>- профсоюзный уголок;</a:t>
            </a:r>
          </a:p>
          <a:p>
            <a:pPr marL="0" indent="0">
              <a:buNone/>
              <a:defRPr/>
            </a:pPr>
            <a:r>
              <a:rPr lang="ru-RU" altLang="ru-RU" dirty="0">
                <a:latin typeface="Georgia" panose="02040502050405020303" pitchFamily="18" charset="0"/>
              </a:rPr>
              <a:t>- устная информация (от кого? ______________________________ );</a:t>
            </a:r>
          </a:p>
          <a:p>
            <a:pPr marL="0" indent="0">
              <a:buNone/>
              <a:defRPr/>
            </a:pPr>
            <a:r>
              <a:rPr lang="ru-RU" altLang="ru-RU" dirty="0">
                <a:latin typeface="Georgia" panose="02040502050405020303" pitchFamily="18" charset="0"/>
              </a:rPr>
              <a:t>- другие СМИ (радио, ТВ-передачи, Интернет, иное _____________ ).</a:t>
            </a:r>
          </a:p>
          <a:p>
            <a:pPr marL="0" indent="0"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Д) </a:t>
            </a:r>
            <a:r>
              <a:rPr lang="ru-RU" altLang="ru-RU" dirty="0">
                <a:latin typeface="Georgia" panose="02040502050405020303" pitchFamily="18" charset="0"/>
              </a:rPr>
              <a:t>Внесите Ваши предложения по совершенствованию работы профкома на следующий отчетный период ___________________________________________________________________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055A3-43EC-4549-B899-8A685BCB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188640"/>
            <a:ext cx="11881320" cy="151216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ЧЕК-ЛИСТ </a:t>
            </a:r>
            <a:br>
              <a:rPr lang="ru-RU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анализа проведенного анкетирования</a:t>
            </a:r>
            <a:br>
              <a:rPr lang="ru-RU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</a:br>
            <a:endParaRPr lang="ru-RU" sz="2700" dirty="0">
              <a:latin typeface="Georgia" panose="02040502050405020303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C63B15-B0F1-4DB9-9EDB-44F5BDD63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6" y="1844824"/>
            <a:ext cx="11305256" cy="439248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- обработать (подсчитать) и проанализировать (в процентном соотношении) собранные данные по закрытым вопросам;</a:t>
            </a:r>
          </a:p>
          <a:p>
            <a:r>
              <a:rPr lang="ru-RU" sz="2400" dirty="0">
                <a:latin typeface="Georgia" panose="02040502050405020303" pitchFamily="18" charset="0"/>
              </a:rPr>
              <a:t>- по открытым вопросам определить самые популярные варианты ответов, указать их количество;</a:t>
            </a:r>
          </a:p>
          <a:p>
            <a:r>
              <a:rPr lang="ru-RU" sz="2400" dirty="0">
                <a:latin typeface="Georgia" panose="02040502050405020303" pitchFamily="18" charset="0"/>
              </a:rPr>
              <a:t>- внести результаты в общую таблицу;</a:t>
            </a:r>
          </a:p>
          <a:p>
            <a:r>
              <a:rPr lang="ru-RU" sz="2400" dirty="0">
                <a:latin typeface="Georgia" panose="02040502050405020303" pitchFamily="18" charset="0"/>
              </a:rPr>
              <a:t>- построить необходимые графики и диаграммы;</a:t>
            </a:r>
          </a:p>
          <a:p>
            <a:r>
              <a:rPr lang="ru-RU" sz="2400" dirty="0">
                <a:latin typeface="Georgia" panose="02040502050405020303" pitchFamily="18" charset="0"/>
              </a:rPr>
              <a:t>- сформулировать заключения, опираясь на цель проводимого исследования;</a:t>
            </a:r>
          </a:p>
          <a:p>
            <a:r>
              <a:rPr lang="ru-RU" sz="2400" dirty="0">
                <a:latin typeface="Georgia" panose="02040502050405020303" pitchFamily="18" charset="0"/>
              </a:rPr>
              <a:t> - донести результаты исследования до заказчика, либо до своей целевой аудитории (в том числе – дать обратную связь респондентам).</a:t>
            </a:r>
          </a:p>
        </p:txBody>
      </p:sp>
    </p:spTree>
    <p:extLst>
      <p:ext uri="{BB962C8B-B14F-4D97-AF65-F5344CB8AC3E}">
        <p14:creationId xmlns:p14="http://schemas.microsoft.com/office/powerpoint/2010/main" val="16316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49" y="261472"/>
            <a:ext cx="3096344" cy="3527567"/>
          </a:xfrm>
        </p:spPr>
        <p:txBody>
          <a:bodyPr rtlCol="0">
            <a:noAutofit/>
          </a:bodyPr>
          <a:lstStyle/>
          <a:p>
            <a:pPr algn="ctr" rtl="0"/>
            <a:r>
              <a:rPr lang="ru-RU" sz="3599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потребности работника</a:t>
            </a:r>
          </a:p>
        </p:txBody>
      </p:sp>
      <p:graphicFrame>
        <p:nvGraphicFramePr>
          <p:cNvPr id="6" name="Объект 3" descr="Непрерывный процесс из пяти задач, соединенных стрелкой для иллюстрации их взаимосвязи">
            <a:extLst>
              <a:ext uri="{FF2B5EF4-FFF2-40B4-BE49-F238E27FC236}">
                <a16:creationId xmlns:a16="http://schemas.microsoft.com/office/drawing/2014/main" id="{07343930-D0E5-4C01-981B-F60F61EB9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590033"/>
              </p:ext>
            </p:extLst>
          </p:nvPr>
        </p:nvGraphicFramePr>
        <p:xfrm>
          <a:off x="3790156" y="261473"/>
          <a:ext cx="7848872" cy="6469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230" y="189485"/>
            <a:ext cx="10942365" cy="791243"/>
          </a:xfrm>
        </p:spPr>
        <p:txBody>
          <a:bodyPr rtlCol="0">
            <a:noAutofit/>
          </a:bodyPr>
          <a:lstStyle/>
          <a:p>
            <a:pPr algn="ctr" rtl="0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Чем может быть интересен профсоюз?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3362422"/>
              </p:ext>
            </p:extLst>
          </p:nvPr>
        </p:nvGraphicFramePr>
        <p:xfrm>
          <a:off x="384212" y="1418507"/>
          <a:ext cx="11433648" cy="48839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55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7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0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504">
                <a:tc>
                  <a:txBody>
                    <a:bodyPr/>
                    <a:lstStyle/>
                    <a:p>
                      <a:pPr algn="ctr" rtl="0"/>
                      <a:r>
                        <a:rPr lang="ru-RU" sz="2400" noProof="0" dirty="0">
                          <a:solidFill>
                            <a:schemeClr val="bg1"/>
                          </a:solidFill>
                        </a:rPr>
                        <a:t>Потребность работника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noProof="0" dirty="0">
                          <a:solidFill>
                            <a:schemeClr val="bg1"/>
                          </a:solidFill>
                        </a:rPr>
                        <a:t>Направленность потребности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noProof="0" dirty="0">
                          <a:solidFill>
                            <a:schemeClr val="bg1"/>
                          </a:solidFill>
                        </a:rPr>
                        <a:t>Ваши предложения работнику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276">
                <a:tc>
                  <a:txBody>
                    <a:bodyPr/>
                    <a:lstStyle/>
                    <a:p>
                      <a:pPr algn="ctr" rtl="0"/>
                      <a:r>
                        <a:rPr lang="ru-RU" sz="3200" b="1" noProof="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Доход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1" noProof="0" dirty="0"/>
                        <a:t>Денежный и неденежный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sz="1800" noProof="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504">
                <a:tc>
                  <a:txBody>
                    <a:bodyPr/>
                    <a:lstStyle/>
                    <a:p>
                      <a:pPr algn="ctr" rtl="0"/>
                      <a:r>
                        <a:rPr lang="ru-RU" sz="3200" b="1" noProof="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Комфорт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1" noProof="0" dirty="0"/>
                        <a:t>Физиологический и психологический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sz="1800" noProof="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504">
                <a:tc>
                  <a:txBody>
                    <a:bodyPr/>
                    <a:lstStyle/>
                    <a:p>
                      <a:pPr algn="ctr" rtl="0"/>
                      <a:r>
                        <a:rPr lang="ru-RU" sz="3200" b="1" noProof="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Безопасность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1" noProof="0" dirty="0"/>
                        <a:t>Физическая и юридическая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sz="1800" noProof="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504">
                <a:tc>
                  <a:txBody>
                    <a:bodyPr/>
                    <a:lstStyle/>
                    <a:p>
                      <a:pPr algn="ctr" rtl="0"/>
                      <a:r>
                        <a:rPr lang="ru-RU" sz="3200" b="1" noProof="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Общение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1" noProof="0" dirty="0"/>
                        <a:t>Внутри организации и за её пределами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sz="1800" noProof="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2233483999"/>
                  </a:ext>
                </a:extLst>
              </a:tr>
              <a:tr h="795504">
                <a:tc>
                  <a:txBody>
                    <a:bodyPr/>
                    <a:lstStyle/>
                    <a:p>
                      <a:pPr algn="ctr" rtl="0"/>
                      <a:r>
                        <a:rPr lang="ru-RU" sz="3200" b="1" noProof="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Самореализация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1" noProof="0" dirty="0"/>
                        <a:t>Личностная и профессиональная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sz="1800" noProof="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23821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Объект 4">
            <a:extLst>
              <a:ext uri="{FF2B5EF4-FFF2-40B4-BE49-F238E27FC236}">
                <a16:creationId xmlns:a16="http://schemas.microsoft.com/office/drawing/2014/main" id="{B0A08607-9D5C-47DC-88AA-BE9DA0B49F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88824" cy="638132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1AC50-010D-48D2-B2C0-21A0ECC9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9" y="692696"/>
            <a:ext cx="3995464" cy="40324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Georgia" panose="02040502050405020303" pitchFamily="18" charset="0"/>
              </a:rPr>
              <a:t>Типы медиаканалов</a:t>
            </a:r>
            <a:br>
              <a:rPr lang="ru-RU" sz="3600" b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36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br>
              <a:rPr lang="ru-RU" sz="3600" b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(средств донесения информации)</a:t>
            </a:r>
            <a:endParaRPr lang="ru-RU" sz="36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CE13E4-12ED-4033-B9DD-D92B53707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268" y="404664"/>
            <a:ext cx="7272808" cy="63367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Личное общение </a:t>
            </a:r>
            <a:r>
              <a:rPr lang="ru-RU" sz="2800" i="1" dirty="0">
                <a:latin typeface="Georgia" panose="02040502050405020303" pitchFamily="18" charset="0"/>
              </a:rPr>
              <a:t>(де</a:t>
            </a:r>
            <a:r>
              <a:rPr lang="ru-RU" altLang="ru-RU" sz="2800" i="1" dirty="0">
                <a:latin typeface="Georgia" panose="02040502050405020303" pitchFamily="18" charset="0"/>
              </a:rPr>
              <a:t>ловая беседа, совещание, собрание, митинг, акции, мероприятия, конкурсы)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Печатные издания </a:t>
            </a:r>
            <a:r>
              <a:rPr lang="ru-RU" altLang="ru-RU" sz="2800" i="1" dirty="0">
                <a:latin typeface="Georgia" panose="02040502050405020303" pitchFamily="18" charset="0"/>
              </a:rPr>
              <a:t>(газета, листовка, стенгазета, информационный стенд, агитационный плакат, буклеты, памятки, брошюры)</a:t>
            </a:r>
          </a:p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Электронные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i="1" dirty="0">
                <a:latin typeface="Georgia" panose="02040502050405020303" pitchFamily="18" charset="0"/>
              </a:rPr>
              <a:t>(телевидение, радиостанции, сотовая связь) </a:t>
            </a:r>
          </a:p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Цифровые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i="1" dirty="0">
                <a:latin typeface="Georgia" panose="02040502050405020303" pitchFamily="18" charset="0"/>
              </a:rPr>
              <a:t>(веб-сайт, страницы и группы в соцсетях, группы в коммуникаторах, различные сервисы - приложение </a:t>
            </a:r>
            <a:r>
              <a:rPr lang="ru-RU" sz="2800" i="1" dirty="0" err="1">
                <a:latin typeface="Georgia" panose="02040502050405020303" pitchFamily="18" charset="0"/>
              </a:rPr>
              <a:t>Instagram</a:t>
            </a:r>
            <a:r>
              <a:rPr lang="ru-RU" sz="2800" i="1" dirty="0">
                <a:latin typeface="Georgia" panose="02040502050405020303" pitchFamily="18" charset="0"/>
              </a:rPr>
              <a:t>, канал на </a:t>
            </a:r>
            <a:r>
              <a:rPr lang="en-US" sz="2800" i="1" dirty="0">
                <a:latin typeface="Georgia" panose="02040502050405020303" pitchFamily="18" charset="0"/>
              </a:rPr>
              <a:t>YouTube</a:t>
            </a:r>
            <a:r>
              <a:rPr lang="ru-RU" sz="2800" i="1" dirty="0">
                <a:latin typeface="Georgia" panose="02040502050405020303" pitchFamily="18" charset="0"/>
              </a:rPr>
              <a:t>, ведение блога, </a:t>
            </a:r>
            <a:r>
              <a:rPr lang="en-US" sz="2800" i="1" dirty="0">
                <a:latin typeface="Georgia" panose="02040502050405020303" pitchFamily="18" charset="0"/>
              </a:rPr>
              <a:t>Twitter</a:t>
            </a:r>
            <a:r>
              <a:rPr lang="ru-RU" sz="2800" i="1" dirty="0">
                <a:latin typeface="Georgia" panose="02040502050405020303" pitchFamily="18" charset="0"/>
              </a:rPr>
              <a:t>, Живой Журнал, </a:t>
            </a:r>
            <a:r>
              <a:rPr lang="ru-RU" sz="2800" b="1" i="1" dirty="0">
                <a:latin typeface="Georgia" panose="02040502050405020303" pitchFamily="18" charset="0"/>
              </a:rPr>
              <a:t>динамическое СМИ</a:t>
            </a:r>
            <a:r>
              <a:rPr lang="ru-RU" sz="2800" i="1" dirty="0">
                <a:latin typeface="Georgia" panose="02040502050405020303" pitchFamily="18" charset="0"/>
              </a:rPr>
              <a:t>).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0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EC2A3-5E9B-4D64-AA67-14640845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12" y="2924944"/>
            <a:ext cx="11305256" cy="36004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Что может быть размещено на странице в социальной сети:</a:t>
            </a:r>
            <a:b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- </a:t>
            </a:r>
            <a:r>
              <a:rPr lang="ru-RU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- </a:t>
            </a:r>
            <a:r>
              <a:rPr lang="ru-RU" sz="2800" dirty="0">
                <a:latin typeface="Georgia" panose="02040502050405020303" pitchFamily="18" charset="0"/>
              </a:rPr>
              <a:t>новость; </a:t>
            </a:r>
            <a:br>
              <a:rPr lang="ru-RU" sz="2800" dirty="0"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r>
              <a:rPr lang="ru-RU" sz="2800" dirty="0">
                <a:latin typeface="Georgia" panose="02040502050405020303" pitchFamily="18" charset="0"/>
              </a:rPr>
              <a:t> - фотография с комментариями;</a:t>
            </a:r>
            <a:br>
              <a:rPr lang="ru-RU" sz="2800" dirty="0"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r>
              <a:rPr lang="ru-RU" sz="2800" dirty="0">
                <a:latin typeface="Georgia" panose="02040502050405020303" pitchFamily="18" charset="0"/>
              </a:rPr>
              <a:t> - агитационный рисунок (плакат);</a:t>
            </a:r>
            <a:br>
              <a:rPr lang="ru-RU" sz="2800" dirty="0"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r>
              <a:rPr lang="ru-RU" sz="2800" dirty="0">
                <a:latin typeface="Georgia" panose="02040502050405020303" pitchFamily="18" charset="0"/>
              </a:rPr>
              <a:t> - история из практики, чей-то опыт;</a:t>
            </a:r>
            <a:br>
              <a:rPr lang="ru-RU" sz="2800" dirty="0"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r>
              <a:rPr lang="ru-RU" sz="2800" dirty="0">
                <a:latin typeface="Georgia" panose="02040502050405020303" pitchFamily="18" charset="0"/>
              </a:rPr>
              <a:t> - объявление (анонс мероприятия);</a:t>
            </a:r>
            <a:br>
              <a:rPr lang="ru-RU" sz="2800" dirty="0"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r>
              <a:rPr lang="ru-RU" sz="2800" dirty="0">
                <a:latin typeface="Georgia" panose="02040502050405020303" pitchFamily="18" charset="0"/>
              </a:rPr>
              <a:t> - видеоролик;</a:t>
            </a:r>
            <a:br>
              <a:rPr lang="ru-RU" sz="2800" dirty="0"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r>
              <a:rPr lang="ru-RU" sz="2800" dirty="0">
                <a:latin typeface="Georgia" panose="02040502050405020303" pitchFamily="18" charset="0"/>
              </a:rPr>
              <a:t> - социальный опрос (исследование);</a:t>
            </a:r>
            <a:br>
              <a:rPr lang="ru-RU" sz="2800" dirty="0"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r>
              <a:rPr lang="ru-RU" sz="2800" dirty="0">
                <a:latin typeface="Georgia" panose="02040502050405020303" pitchFamily="18" charset="0"/>
              </a:rPr>
              <a:t> - открытка-поздравление.</a:t>
            </a:r>
            <a:br>
              <a:rPr lang="ru-RU" dirty="0"/>
            </a:b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50ECF9-7A3C-4965-8DDB-8BDFFA9FC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757" y="332656"/>
            <a:ext cx="11809311" cy="28803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Динамическое СМИ: 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это сообщество людей, объединённых в коммуникациях с аудиторией</a:t>
            </a:r>
            <a:r>
              <a:rPr lang="ru-RU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  <a:latin typeface="Georgia" panose="02040502050405020303" pitchFamily="18" charset="0"/>
              </a:rPr>
              <a:t>Профсоюзная организация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в рамках этой стратегии управляет сетью из личностей, которые генерируют и продвигают контент (определённое содержание).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Каждый участник динамического СМИ – </a:t>
            </a:r>
            <a:r>
              <a:rPr lang="ru-RU" sz="2400" i="1" dirty="0">
                <a:solidFill>
                  <a:srgbClr val="C00000"/>
                </a:solidFill>
                <a:latin typeface="Georgia" panose="02040502050405020303" pitchFamily="18" charset="0"/>
              </a:rPr>
              <a:t>реальный человек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со своим аккаунтом в соцсети. </a:t>
            </a:r>
          </a:p>
        </p:txBody>
      </p:sp>
    </p:spTree>
    <p:extLst>
      <p:ext uri="{BB962C8B-B14F-4D97-AF65-F5344CB8AC3E}">
        <p14:creationId xmlns:p14="http://schemas.microsoft.com/office/powerpoint/2010/main" val="345092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33E5AF1-C39E-4F80-BDA3-494F24405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5820" y="404813"/>
            <a:ext cx="10729192" cy="719931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rgbClr val="A50021"/>
                </a:solidFill>
                <a:latin typeface="Georgia" panose="02040502050405020303" pitchFamily="18" charset="0"/>
              </a:rPr>
              <a:t>Алгоритм презентации</a:t>
            </a:r>
          </a:p>
        </p:txBody>
      </p:sp>
      <p:graphicFrame>
        <p:nvGraphicFramePr>
          <p:cNvPr id="158723" name="Group 3">
            <a:extLst>
              <a:ext uri="{FF2B5EF4-FFF2-40B4-BE49-F238E27FC236}">
                <a16:creationId xmlns:a16="http://schemas.microsoft.com/office/drawing/2014/main" id="{FB55F96B-024A-453C-A566-3A14C17463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3021"/>
              </p:ext>
            </p:extLst>
          </p:nvPr>
        </p:nvGraphicFramePr>
        <p:xfrm>
          <a:off x="1269876" y="1772816"/>
          <a:ext cx="9865096" cy="4526384"/>
        </p:xfrm>
        <a:graphic>
          <a:graphicData uri="http://schemas.openxmlformats.org/drawingml/2006/table">
            <a:tbl>
              <a:tblPr/>
              <a:tblGrid>
                <a:gridCol w="424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2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Этап</a:t>
                      </a:r>
                    </a:p>
                  </a:txBody>
                  <a:tcPr marL="91439" marR="91439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Фразы</a:t>
                      </a: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Привлечение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внимания</a:t>
                      </a:r>
                    </a:p>
                  </a:txBody>
                  <a:tcPr marL="91439" marR="91439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Цвет, форма,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первая фраза (вопрос)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2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Формирование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интереса</a:t>
                      </a:r>
                    </a:p>
                  </a:txBody>
                  <a:tcPr marL="91439" marR="91439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Что может заинтересовать участника (выгода)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2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Призыв 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действию</a:t>
                      </a:r>
                    </a:p>
                  </a:txBody>
                  <a:tcPr marL="91439" marR="91439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Призыв к конкретному действию (что надо сделать прямо сейчас?)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id="{41F74F10-AC3E-4F55-A2A2-DEE00A305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475" y="404813"/>
            <a:ext cx="3889375" cy="45370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b="1" i="1" dirty="0">
                <a:solidFill>
                  <a:schemeClr val="bg1"/>
                </a:solidFill>
                <a:latin typeface="Georgia" panose="02040502050405020303" pitchFamily="18" charset="0"/>
              </a:rPr>
              <a:t>ЧЕК-ЛИСТ</a:t>
            </a:r>
            <a:br>
              <a:rPr lang="ru-RU" altLang="ru-RU" sz="36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altLang="ru-RU" sz="3600" b="1" i="1" dirty="0">
                <a:solidFill>
                  <a:schemeClr val="bg1"/>
                </a:solidFill>
                <a:latin typeface="Georgia" panose="02040502050405020303" pitchFamily="18" charset="0"/>
              </a:rPr>
              <a:t> подготовки проекта</a:t>
            </a:r>
            <a:br>
              <a:rPr lang="ru-RU" altLang="ru-RU" sz="3600" b="1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altLang="ru-RU" sz="3600" b="1" i="1" dirty="0">
                <a:solidFill>
                  <a:schemeClr val="bg1"/>
                </a:solidFill>
                <a:latin typeface="Georgia" panose="02040502050405020303" pitchFamily="18" charset="0"/>
              </a:rPr>
              <a:t>«Как привлечь молодежь в Профсоюз?»</a:t>
            </a:r>
            <a:br>
              <a:rPr lang="ru-RU" altLang="ru-RU" sz="36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ru-RU" altLang="ru-RU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ED2F3C-E67A-4A5A-9322-E7B7BEEA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089" y="116632"/>
            <a:ext cx="7344964" cy="6625481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900" b="1" dirty="0">
                <a:solidFill>
                  <a:schemeClr val="tx1"/>
                </a:solidFill>
                <a:latin typeface="Georgia" panose="02040502050405020303" pitchFamily="18" charset="0"/>
              </a:rPr>
              <a:t>1. Формулировка цели и задач проекта </a:t>
            </a:r>
            <a:r>
              <a:rPr lang="ru-RU" sz="2900" i="1" dirty="0">
                <a:solidFill>
                  <a:schemeClr val="tx1"/>
                </a:solidFill>
                <a:latin typeface="Georgia" panose="02040502050405020303" pitchFamily="18" charset="0"/>
              </a:rPr>
              <a:t>(Чего Вы хотите добиться с его помощью? К какому результату прийти? Какую значимую проблему (несоответствие) решить?).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900" b="1" dirty="0">
                <a:solidFill>
                  <a:schemeClr val="tx1"/>
                </a:solidFill>
                <a:latin typeface="Georgia" panose="02040502050405020303" pitchFamily="18" charset="0"/>
              </a:rPr>
              <a:t>2. Планирование основных мероприятий, их детальная разработка и примерный бюджет </a:t>
            </a:r>
            <a:r>
              <a:rPr lang="ru-RU" sz="2900" i="1" dirty="0">
                <a:solidFill>
                  <a:schemeClr val="tx1"/>
                </a:solidFill>
                <a:latin typeface="Georgia" panose="02040502050405020303" pitchFamily="18" charset="0"/>
              </a:rPr>
              <a:t>(создание проекта в виде плана конкретных действий, сроков, участников, площадок, ответственных лиц).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900" b="1" dirty="0">
                <a:solidFill>
                  <a:schemeClr val="tx1"/>
                </a:solidFill>
                <a:latin typeface="Georgia" panose="02040502050405020303" pitchFamily="18" charset="0"/>
              </a:rPr>
              <a:t>3. Выработка методов и критериев оценки его эффективности </a:t>
            </a:r>
            <a:r>
              <a:rPr lang="ru-RU" sz="2900" i="1" dirty="0">
                <a:solidFill>
                  <a:schemeClr val="tx1"/>
                </a:solidFill>
                <a:latin typeface="Georgia" panose="02040502050405020303" pitchFamily="18" charset="0"/>
              </a:rPr>
              <a:t>(каким образом будете определять его результативность).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900" b="1" dirty="0">
                <a:solidFill>
                  <a:schemeClr val="tx1"/>
                </a:solidFill>
                <a:latin typeface="Georgia" panose="02040502050405020303" pitchFamily="18" charset="0"/>
              </a:rPr>
              <a:t>4. Разработка концепции, </a:t>
            </a:r>
            <a:r>
              <a:rPr lang="ru-RU" sz="2900" dirty="0">
                <a:solidFill>
                  <a:schemeClr val="tx1"/>
                </a:solidFill>
                <a:latin typeface="Georgia" panose="02040502050405020303" pitchFamily="18" charset="0"/>
              </a:rPr>
              <a:t>слогана, лозунгов, персонажей или образов, иных средств наглядной агитации (подготовка необходимых презентационных материалов – видеороликов, плакатов, листовок, объединённых общей идеей, лозунгом, образом или героем).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900" b="1" dirty="0">
                <a:solidFill>
                  <a:schemeClr val="tx1"/>
                </a:solidFill>
                <a:latin typeface="Georgia" panose="02040502050405020303" pitchFamily="18" charset="0"/>
              </a:rPr>
              <a:t>5. Презентация и защита проекта.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9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22FF0D5-6693-48C0-80D6-EBC8E4A6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476250"/>
            <a:ext cx="11161713" cy="12239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/>
              <a:t>Опрос ВЦИОМ: Кто на вашем предприятии в наибольшей степени защищает интересы и права работников? </a:t>
            </a:r>
            <a:br>
              <a:rPr lang="ru-RU" dirty="0"/>
            </a:br>
            <a:r>
              <a:rPr lang="ru-RU" sz="2700" i="1" dirty="0"/>
              <a:t>(закрытый вопрос, не более 2-х ответов, % от работающих респондентов)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F9325DE-4A59-4C50-93CD-2A579F09C2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129392"/>
              </p:ext>
            </p:extLst>
          </p:nvPr>
        </p:nvGraphicFramePr>
        <p:xfrm>
          <a:off x="549275" y="1844675"/>
          <a:ext cx="11161712" cy="439261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41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5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Категория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% ответов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Непосредственные руководители подразделений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Дирекция предприятия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Профсоюзная организация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4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Выбранный представитель трудового коллектива (совет ТК)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3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Трудовая инспекция, органы Гостехнадзора, Санэпиднадзора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3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Другое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3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Никто реально не защищает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3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Затрудняюсь ответить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47BB3CE-31DE-4BD3-835F-000DA6B0FC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571998"/>
              </p:ext>
            </p:extLst>
          </p:nvPr>
        </p:nvGraphicFramePr>
        <p:xfrm>
          <a:off x="117748" y="188640"/>
          <a:ext cx="11953327" cy="634292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166663">
                  <a:extLst>
                    <a:ext uri="{9D8B030D-6E8A-4147-A177-3AD203B41FA5}">
                      <a16:colId xmlns:a16="http://schemas.microsoft.com/office/drawing/2014/main" val="4287600068"/>
                    </a:ext>
                  </a:extLst>
                </a:gridCol>
                <a:gridCol w="1466666">
                  <a:extLst>
                    <a:ext uri="{9D8B030D-6E8A-4147-A177-3AD203B41FA5}">
                      <a16:colId xmlns:a16="http://schemas.microsoft.com/office/drawing/2014/main" val="3755528775"/>
                    </a:ext>
                  </a:extLst>
                </a:gridCol>
                <a:gridCol w="1319998">
                  <a:extLst>
                    <a:ext uri="{9D8B030D-6E8A-4147-A177-3AD203B41FA5}">
                      <a16:colId xmlns:a16="http://schemas.microsoft.com/office/drawing/2014/main" val="3646907363"/>
                    </a:ext>
                  </a:extLst>
                </a:gridCol>
              </a:tblGrid>
              <a:tr h="10371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Популярные способы отстаивания трудовых прав работниками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Вариант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2009 г.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Вариант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2019 г.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900992"/>
                  </a:ext>
                </a:extLst>
              </a:tr>
              <a:tr h="17711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Не видят необходимости в отстаивании своих трудовых прав: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 потому что они не нарушаются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 не обращают на это внимания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57%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54%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3%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61%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55%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6%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288950"/>
                  </a:ext>
                </a:extLst>
              </a:tr>
              <a:tr h="10371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Готовы решать свои проблемы индивидуально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(идти в суд, к начальству, использовать связи т.п.)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29%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27%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79581"/>
                  </a:ext>
                </a:extLst>
              </a:tr>
              <a:tr h="4867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Меняют место работы (работодателя)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6%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7%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898385"/>
                  </a:ext>
                </a:extLst>
              </a:tr>
              <a:tr h="4867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Готовы обращаться в профсоюз или СТК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5%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2%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06562"/>
                  </a:ext>
                </a:extLst>
              </a:tr>
              <a:tr h="4867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Начинают меньше работать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2%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2%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099432"/>
                  </a:ext>
                </a:extLst>
              </a:tr>
              <a:tr h="10371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Готовы участвовать в митингах, забастовках, отстаивать права силой 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1%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590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5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14147-9EC9-46FB-A0BB-920964A6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1" y="404664"/>
            <a:ext cx="11855053" cy="8640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Цель профессиональных союзов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32A036-0C8E-4885-922D-BEA02C66D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1" y="1772816"/>
            <a:ext cx="11665297" cy="46805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dirty="0">
                <a:latin typeface="Georgia" panose="02040502050405020303" pitchFamily="18" charset="0"/>
              </a:rPr>
              <a:t>Представительство и защита </a:t>
            </a:r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социально-трудовых прав </a:t>
            </a:r>
            <a:r>
              <a:rPr lang="ru-RU" sz="3600" dirty="0">
                <a:latin typeface="Georgia" panose="02040502050405020303" pitchFamily="18" charset="0"/>
              </a:rPr>
              <a:t>и </a:t>
            </a:r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интересов работников</a:t>
            </a:r>
            <a:endParaRPr lang="ru-RU" sz="36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3000" b="1" dirty="0">
                <a:latin typeface="Georgia" panose="02040502050405020303" pitchFamily="18" charset="0"/>
              </a:rPr>
              <a:t>Социально-трудовые права  </a:t>
            </a:r>
            <a:r>
              <a:rPr lang="ru-RU" sz="3000" dirty="0">
                <a:latin typeface="Georgia" panose="02040502050405020303" pitchFamily="18" charset="0"/>
              </a:rPr>
              <a:t>(зафиксированы в 21 статье  ТК РФ);</a:t>
            </a:r>
          </a:p>
          <a:p>
            <a:pPr marL="0" indent="0">
              <a:buNone/>
            </a:pPr>
            <a:r>
              <a:rPr lang="ru-RU" sz="3000" b="1" dirty="0">
                <a:latin typeface="Georgia" panose="02040502050405020303" pitchFamily="18" charset="0"/>
              </a:rPr>
              <a:t>Интересы работника:</a:t>
            </a:r>
          </a:p>
          <a:p>
            <a:r>
              <a:rPr lang="en-US" sz="3000" dirty="0">
                <a:latin typeface="Georgia" panose="02040502050405020303" pitchFamily="18" charset="0"/>
              </a:rPr>
              <a:t>- </a:t>
            </a:r>
            <a:r>
              <a:rPr lang="ru-RU" sz="3000" dirty="0">
                <a:latin typeface="Georgia" panose="02040502050405020303" pitchFamily="18" charset="0"/>
              </a:rPr>
              <a:t>пирамида Маслоу (65 лет);</a:t>
            </a:r>
          </a:p>
          <a:p>
            <a:r>
              <a:rPr lang="en-US" sz="3000" dirty="0">
                <a:latin typeface="Georgia" panose="02040502050405020303" pitchFamily="18" charset="0"/>
              </a:rPr>
              <a:t>- </a:t>
            </a:r>
            <a:r>
              <a:rPr lang="ru-RU" sz="3000" dirty="0">
                <a:latin typeface="Georgia" panose="02040502050405020303" pitchFamily="18" charset="0"/>
              </a:rPr>
              <a:t>закон возвышения потребностей (макроэкономика): </a:t>
            </a:r>
          </a:p>
          <a:p>
            <a:pPr marL="0" indent="0">
              <a:buNone/>
            </a:pPr>
            <a:r>
              <a:rPr lang="ru-RU" sz="3000" dirty="0">
                <a:latin typeface="Georgia" panose="02040502050405020303" pitchFamily="18" charset="0"/>
              </a:rPr>
              <a:t>«под непосредственным воздействием рабочей силы, средств производства и в результате внедрения в практику экономической жизни достижений технического прогресса, </a:t>
            </a:r>
            <a:r>
              <a:rPr lang="ru-RU" sz="3000" b="1" dirty="0">
                <a:solidFill>
                  <a:srgbClr val="C00000"/>
                </a:solidFill>
                <a:latin typeface="Georgia" panose="02040502050405020303" pitchFamily="18" charset="0"/>
              </a:rPr>
              <a:t>потребности человека повышаются</a:t>
            </a:r>
            <a:r>
              <a:rPr lang="ru-RU" sz="3000" dirty="0">
                <a:latin typeface="Georgia" panose="02040502050405020303" pitchFamily="18" charset="0"/>
              </a:rPr>
              <a:t> как в предметах и средствах труда, так и в предметах потребления».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85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753DB30-CF2D-41C4-9C63-97530BF3D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775884"/>
              </p:ext>
            </p:extLst>
          </p:nvPr>
        </p:nvGraphicFramePr>
        <p:xfrm>
          <a:off x="837828" y="1916832"/>
          <a:ext cx="10657184" cy="439003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3450289928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3409661126"/>
                    </a:ext>
                  </a:extLst>
                </a:gridCol>
              </a:tblGrid>
              <a:tr h="60692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400" spc="10" dirty="0">
                          <a:solidFill>
                            <a:schemeClr val="bg1"/>
                          </a:solidFill>
                          <a:effectLst/>
                        </a:rPr>
                        <a:t>% от тех, чьи трудовые  права нарушались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471240154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>
                          <a:effectLst/>
                        </a:rPr>
                        <a:t>От государства в целом, органов власти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 dirty="0">
                          <a:effectLst/>
                        </a:rPr>
                        <a:t>51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939852561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 dirty="0">
                          <a:effectLst/>
                        </a:rPr>
                        <a:t>От работодателей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 dirty="0">
                          <a:effectLst/>
                        </a:rPr>
                        <a:t>46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4226138699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 dirty="0">
                          <a:effectLst/>
                        </a:rPr>
                        <a:t>От самих работников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 dirty="0">
                          <a:effectLst/>
                        </a:rPr>
                        <a:t>21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882808165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профсоюзов 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156928951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 dirty="0">
                          <a:effectLst/>
                        </a:rPr>
                        <a:t>От судов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 dirty="0">
                          <a:effectLst/>
                        </a:rPr>
                        <a:t>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767562242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>
                          <a:effectLst/>
                        </a:rPr>
                        <a:t>Затрудняюсь ответить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 dirty="0">
                          <a:effectLst/>
                        </a:rPr>
                        <a:t>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5103614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E71C65-7889-4296-9C22-D8178A2846EF}"/>
              </a:ext>
            </a:extLst>
          </p:cNvPr>
          <p:cNvSpPr txBox="1"/>
          <p:nvPr/>
        </p:nvSpPr>
        <p:spPr>
          <a:xfrm>
            <a:off x="621804" y="404664"/>
            <a:ext cx="10945216" cy="1331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900"/>
              </a:spcAft>
            </a:pPr>
            <a:r>
              <a:rPr lang="ru-RU" sz="3200" b="1" spc="1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Как Вы считаете, от кого в наибольшей мере зависит </a:t>
            </a:r>
          </a:p>
          <a:p>
            <a:pPr algn="ctr">
              <a:lnSpc>
                <a:spcPts val="1800"/>
              </a:lnSpc>
              <a:spcAft>
                <a:spcPts val="900"/>
              </a:spcAft>
            </a:pPr>
            <a:r>
              <a:rPr lang="ru-RU" sz="3200" b="1" spc="1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защита трудовых прав работающих в России?</a:t>
            </a:r>
          </a:p>
          <a:p>
            <a:pPr algn="ctr">
              <a:lnSpc>
                <a:spcPts val="1800"/>
              </a:lnSpc>
              <a:spcAft>
                <a:spcPts val="9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50"/>
              </a:lnSpc>
              <a:spcAft>
                <a:spcPts val="800"/>
              </a:spcAft>
            </a:pPr>
            <a:r>
              <a:rPr lang="ru-RU" sz="2000" dirty="0">
                <a:solidFill>
                  <a:srgbClr val="333333"/>
                </a:solidFill>
                <a:effectLst/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(в % от опрошенных, закрытый вопрос, не более 2-х ответов)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4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BDEA4-3CB9-4B9E-89AE-220051DF8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2420888"/>
            <a:ext cx="11017224" cy="36004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Меняются люди, поколения, на смену гражданам с ценностями </a:t>
            </a:r>
            <a:r>
              <a:rPr lang="ru-RU" sz="2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«коллективизм» и «самореализация», </a:t>
            </a:r>
            <a:r>
              <a:rPr lang="ru-RU" sz="2800" dirty="0">
                <a:latin typeface="Georgia" panose="02040502050405020303" pitchFamily="18" charset="0"/>
              </a:rPr>
              <a:t>пришло поколение с ценностями </a:t>
            </a:r>
            <a:r>
              <a:rPr lang="ru-RU" sz="2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«материальная выгода» и «комфорт». </a:t>
            </a:r>
            <a:br>
              <a:rPr lang="ru-RU" sz="2800" dirty="0">
                <a:latin typeface="Georgia" panose="02040502050405020303" pitchFamily="18" charset="0"/>
              </a:rPr>
            </a:br>
            <a:br>
              <a:rPr lang="ru-RU" sz="2800" dirty="0">
                <a:latin typeface="Georgia" panose="02040502050405020303" pitchFamily="18" charset="0"/>
              </a:rPr>
            </a:br>
            <a:r>
              <a:rPr lang="ru-RU" sz="2800" dirty="0">
                <a:latin typeface="Georgia" panose="02040502050405020303" pitchFamily="18" charset="0"/>
              </a:rPr>
              <a:t>Данные приоритеты сформировались более </a:t>
            </a:r>
            <a:r>
              <a:rPr lang="ru-RU" sz="2800" b="1" i="1" dirty="0">
                <a:latin typeface="Georgia" panose="02040502050405020303" pitchFamily="18" charset="0"/>
              </a:rPr>
              <a:t>высоким уровнем экономического развития нашего общества</a:t>
            </a:r>
            <a:r>
              <a:rPr lang="ru-RU" sz="2800" dirty="0">
                <a:latin typeface="Georgia" panose="02040502050405020303" pitchFamily="18" charset="0"/>
              </a:rPr>
              <a:t> – большие возможности эпохи потребления создают новые ценности и ожидания от процесса жизнедеятельности.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74DDB2-D246-488E-897F-AC72AAB5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804" y="620688"/>
            <a:ext cx="10945216" cy="20162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Современное общество - общество знаний и технологий, которые превращаются в ключевой ресурс</a:t>
            </a:r>
          </a:p>
        </p:txBody>
      </p:sp>
    </p:spTree>
    <p:extLst>
      <p:ext uri="{BB962C8B-B14F-4D97-AF65-F5344CB8AC3E}">
        <p14:creationId xmlns:p14="http://schemas.microsoft.com/office/powerpoint/2010/main" val="19321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AACC263-9181-4046-9F1A-6A84FA6C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286605"/>
            <a:ext cx="11665297" cy="13421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Основные мотиваторы для массовых специальностей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при выборе места работы 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i="1" dirty="0"/>
              <a:t>(2019 год, по данным площадки «</a:t>
            </a:r>
            <a:r>
              <a:rPr lang="ru-RU" sz="3200" i="1" dirty="0" err="1"/>
              <a:t>Авито</a:t>
            </a:r>
            <a:r>
              <a:rPr lang="ru-RU" sz="3200" i="1" dirty="0"/>
              <a:t> Работа»)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E0C7523-6B6D-44D7-BE0C-96E35A0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764" y="1737361"/>
            <a:ext cx="11593288" cy="4499951"/>
          </a:xfrm>
        </p:spPr>
      </p:pic>
    </p:spTree>
    <p:extLst>
      <p:ext uri="{BB962C8B-B14F-4D97-AF65-F5344CB8AC3E}">
        <p14:creationId xmlns:p14="http://schemas.microsoft.com/office/powerpoint/2010/main" val="392038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DD9CBD-23FB-49F4-A237-D66BC8ECE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Ватман</Template>
  <TotalTime>2549</TotalTime>
  <Words>1910</Words>
  <Application>Microsoft Office PowerPoint</Application>
  <PresentationFormat>Произвольный</PresentationFormat>
  <Paragraphs>218</Paragraphs>
  <Slides>29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Arial</vt:lpstr>
      <vt:lpstr>Bookman Old Style</vt:lpstr>
      <vt:lpstr>Calibri</vt:lpstr>
      <vt:lpstr>Calibri Light</vt:lpstr>
      <vt:lpstr>Georgia</vt:lpstr>
      <vt:lpstr>Palatino Linotype</vt:lpstr>
      <vt:lpstr>PT Sans</vt:lpstr>
      <vt:lpstr>Times New Roman</vt:lpstr>
      <vt:lpstr>Wingdings</vt:lpstr>
      <vt:lpstr>Специальное оформление</vt:lpstr>
      <vt:lpstr>Ретро</vt:lpstr>
      <vt:lpstr>««Выгоды членства в профсоюзной организации: что реально мы можем сделать для каждого работника?» </vt:lpstr>
      <vt:lpstr>Для чего мне нужен профсоюз?</vt:lpstr>
      <vt:lpstr>Опрос ВЦИОМ: Кто на вашем предприятии в наибольшей степени защищает интересы и права работников?  (закрытый вопрос, не более 2-х ответов, % от работающих респондентов)</vt:lpstr>
      <vt:lpstr>Презентация PowerPoint</vt:lpstr>
      <vt:lpstr>Цель профессиональных союзов</vt:lpstr>
      <vt:lpstr>Презентация PowerPoint</vt:lpstr>
      <vt:lpstr>Меняются люди, поколения, на смену гражданам с ценностями «коллективизм» и «самореализация», пришло поколение с ценностями «материальная выгода» и «комфорт».   Данные приоритеты сформировались более высоким уровнем экономического развития нашего общества – большие возможности эпохи потребления создают новые ценности и ожидания от процесса жизнедеятельности. </vt:lpstr>
      <vt:lpstr>Основные мотиваторы для массовых специальностей  при выборе места работы  (2019 год, по данным площадки «Авито Работа»)</vt:lpstr>
      <vt:lpstr>Презентация PowerPoint</vt:lpstr>
      <vt:lpstr>В современном мире деятельность общественных организаций рассматривается как организационная основа гражданского общества.   Некоммерческие организации (НКО) занимаются:  - оказанием социальных услуг населению; - общественно-значимой деятельностью;  - защитой прав человека; - через механизмы общественной экспертизы и контроля,  способствуют прозрачности и эффективности работы государственных служб и судебной системы. </vt:lpstr>
      <vt:lpstr>В разделе 94.20.10 «Общероссийского классификатора продукции по видам экономической деятельности (КПЕС 2008)» указаны следующие услуги, предоставляемые профессиональными союзами: </vt:lpstr>
      <vt:lpstr>Услуга профсоюзной организации </vt:lpstr>
      <vt:lpstr>Информация к размышлению </vt:lpstr>
      <vt:lpstr>Модели развития профсоюзной организации</vt:lpstr>
      <vt:lpstr>Доклад о мировом развитии  «Изменение характера труда» (ВБ, 2019 год)</vt:lpstr>
      <vt:lpstr>Цель формирования человеческого капитала – обеспечение достаточного уровня профессионально-деловых и личностных качеств работников, необходимых для функционирования  в условиях современного рынка и общества. </vt:lpstr>
      <vt:lpstr>1% профсоюзных взносов, уплачиваемый работником, возвращается к нему в гораздо большем объёме в виде инвестиций в его человеческий капитал</vt:lpstr>
      <vt:lpstr>Содержание деятельности профсоюза</vt:lpstr>
      <vt:lpstr>Основные цели исследований: - выявление проблем;  - предварительная оценка работы органов управления; - составление «карты потребностей» членов профсоюза и работников, не вступивших в  организацию; - сбор любой другой необходимой информации.</vt:lpstr>
      <vt:lpstr>1) Являетесь ли Вы членом Профсоюза?   2) Что Вы знаете о Профессиональном союзе?   3) Как Вы считаете - чем должен заниматься Профсоюз, чтобы было интересно молодёжи?   4) Если Вы не член Профсоюза - что мешает Вам принять решение о вступлении в нашу организацию?  Если Вы член Профсоюза – что именно побудило Вас вступить в него?  5) Какой вопрос Вы бы хотели задать работодателю? </vt:lpstr>
      <vt:lpstr>Презентация PowerPoint</vt:lpstr>
      <vt:lpstr>ЧЕК-ЛИСТ  анализа проведенного анкетирования </vt:lpstr>
      <vt:lpstr>Основные потребности работника</vt:lpstr>
      <vt:lpstr>Чем может быть интересен профсоюз?</vt:lpstr>
      <vt:lpstr>Презентация PowerPoint</vt:lpstr>
      <vt:lpstr>Типы медиаканалов   (средств донесения информации)</vt:lpstr>
      <vt:lpstr>Что может быть размещено на странице в социальной сети: - - новость;  - - фотография с комментариями; - - агитационный рисунок (плакат); - - история из практики, чей-то опыт; - - объявление (анонс мероприятия); - - видеоролик; - - социальный опрос (исследование); - - открытка-поздравление. </vt:lpstr>
      <vt:lpstr>Алгоритм презентации</vt:lpstr>
      <vt:lpstr>ЧЕК-ЛИСТ  подготовки проекта «Как привлечь молодежь в Профсоюз?»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Профсоюзная организация: Модель «2020»</dc:title>
  <dc:creator>Andrei Glazyrin</dc:creator>
  <cp:lastModifiedBy>Ирина Фрик</cp:lastModifiedBy>
  <cp:revision>194</cp:revision>
  <dcterms:created xsi:type="dcterms:W3CDTF">2020-03-11T06:15:58Z</dcterms:created>
  <dcterms:modified xsi:type="dcterms:W3CDTF">2021-06-12T00:52:23Z</dcterms:modified>
</cp:coreProperties>
</file>