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72" r:id="rId2"/>
    <p:sldId id="429" r:id="rId3"/>
    <p:sldId id="437" r:id="rId4"/>
    <p:sldId id="405" r:id="rId5"/>
    <p:sldId id="426" r:id="rId6"/>
    <p:sldId id="276" r:id="rId7"/>
    <p:sldId id="279" r:id="rId8"/>
    <p:sldId id="431" r:id="rId9"/>
    <p:sldId id="444" r:id="rId10"/>
    <p:sldId id="369" r:id="rId11"/>
    <p:sldId id="439" r:id="rId12"/>
    <p:sldId id="442" r:id="rId13"/>
    <p:sldId id="414" r:id="rId14"/>
    <p:sldId id="306" r:id="rId15"/>
    <p:sldId id="425" r:id="rId16"/>
    <p:sldId id="447" r:id="rId17"/>
    <p:sldId id="441" r:id="rId18"/>
    <p:sldId id="445" r:id="rId19"/>
    <p:sldId id="259" r:id="rId20"/>
    <p:sldId id="430" r:id="rId21"/>
    <p:sldId id="270" r:id="rId22"/>
    <p:sldId id="427" r:id="rId23"/>
    <p:sldId id="428" r:id="rId24"/>
    <p:sldId id="364" r:id="rId25"/>
    <p:sldId id="415" r:id="rId26"/>
    <p:sldId id="291" r:id="rId27"/>
    <p:sldId id="446" r:id="rId28"/>
    <p:sldId id="292" r:id="rId29"/>
    <p:sldId id="375" r:id="rId30"/>
    <p:sldId id="387" r:id="rId31"/>
    <p:sldId id="421" r:id="rId32"/>
    <p:sldId id="284" r:id="rId33"/>
    <p:sldId id="386" r:id="rId34"/>
    <p:sldId id="385" r:id="rId35"/>
    <p:sldId id="448" r:id="rId3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8E4CC8E-90EC-4D50-BEC7-959E646906A1}">
          <p14:sldIdLst>
            <p14:sldId id="272"/>
            <p14:sldId id="429"/>
            <p14:sldId id="437"/>
            <p14:sldId id="405"/>
            <p14:sldId id="426"/>
            <p14:sldId id="276"/>
            <p14:sldId id="279"/>
            <p14:sldId id="431"/>
            <p14:sldId id="444"/>
            <p14:sldId id="369"/>
            <p14:sldId id="439"/>
            <p14:sldId id="442"/>
            <p14:sldId id="414"/>
            <p14:sldId id="306"/>
            <p14:sldId id="425"/>
            <p14:sldId id="447"/>
            <p14:sldId id="441"/>
            <p14:sldId id="445"/>
            <p14:sldId id="259"/>
            <p14:sldId id="430"/>
            <p14:sldId id="270"/>
            <p14:sldId id="427"/>
            <p14:sldId id="428"/>
            <p14:sldId id="364"/>
            <p14:sldId id="415"/>
            <p14:sldId id="291"/>
            <p14:sldId id="446"/>
            <p14:sldId id="292"/>
            <p14:sldId id="375"/>
            <p14:sldId id="387"/>
            <p14:sldId id="421"/>
            <p14:sldId id="284"/>
            <p14:sldId id="386"/>
            <p14:sldId id="385"/>
            <p14:sldId id="4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3d2" qsCatId="3D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 custT="1"/>
      <dgm:spPr/>
      <dgm:t>
        <a:bodyPr rtlCol="0"/>
        <a:lstStyle/>
        <a:p>
          <a:pPr rtl="0"/>
          <a:r>
            <a:rPr lang="ru-RU" sz="2900" noProof="0" dirty="0"/>
            <a:t>Доход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ru-RU" noProof="0" dirty="0"/>
        </a:p>
      </dgm:t>
    </dgm:pt>
    <dgm:pt modelId="{63CA2DEA-31F6-4CF4-88E6-63724842EACC}">
      <dgm:prSet phldrT="[Text]" custT="1"/>
      <dgm:spPr/>
      <dgm:t>
        <a:bodyPr rtlCol="0"/>
        <a:lstStyle/>
        <a:p>
          <a:pPr rtl="0"/>
          <a:r>
            <a:rPr lang="ru-RU" sz="2900" noProof="0" dirty="0"/>
            <a:t>Самореализация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 custT="1"/>
      <dgm:spPr/>
      <dgm:t>
        <a:bodyPr rtlCol="0"/>
        <a:lstStyle/>
        <a:p>
          <a:pPr rtl="0"/>
          <a:r>
            <a:rPr lang="ru-RU" sz="2900" noProof="0" dirty="0"/>
            <a:t>Общение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 custT="1"/>
      <dgm:spPr/>
      <dgm:t>
        <a:bodyPr rtlCol="0"/>
        <a:lstStyle/>
        <a:p>
          <a:pPr rtl="0"/>
          <a:r>
            <a:rPr lang="ru-RU" sz="2900" noProof="0" dirty="0"/>
            <a:t>Комфорт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 custT="1"/>
      <dgm:spPr/>
      <dgm:t>
        <a:bodyPr rtlCol="0"/>
        <a:lstStyle/>
        <a:p>
          <a:pPr rtl="0"/>
          <a:r>
            <a:rPr lang="ru-RU" sz="2900" noProof="0" dirty="0"/>
            <a:t>Безопасность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71727-5E12-4D96-AE1A-0D3EEA528ABE}" type="pres">
      <dgm:prSet presAssocID="{EF509D38-45B4-40DE-A0DF-06D9D2478DA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B545A5D-75C9-49DB-AD8B-B348DB1A7A4A}" type="pres">
      <dgm:prSet presAssocID="{63CA2DEA-31F6-4CF4-88E6-63724842EACC}" presName="nodeFollowingNodes" presStyleLbl="node1" presStyleIdx="1" presStyleCnt="5" custScaleX="15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AA5A5-C0CF-4BAE-8E75-BF0E96369C22}" type="pres">
      <dgm:prSet presAssocID="{2A04600B-ADF7-4BE9-933C-2309B67F2DB8}" presName="nodeFollowingNodes" presStyleLbl="node1" presStyleIdx="2" presStyleCnt="5" custScaleX="81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0B52D-2A0F-4D47-83A4-4DDE411B4460}" type="pres">
      <dgm:prSet presAssocID="{89FFD1B1-83F5-4E55-AB67-A892038B615E}" presName="nodeFollowingNodes" presStyleLbl="node1" presStyleIdx="3" presStyleCnt="5" custScaleX="87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813D8-140F-424F-845A-D15528B6A811}" type="pres">
      <dgm:prSet presAssocID="{7C63F5DD-85B9-42D3-8D98-A8E103092C2B}" presName="nodeFollowingNodes" presStyleLbl="node1" presStyleIdx="4" presStyleCnt="5" custScaleX="115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A80B6FFC-26AA-468B-956F-03259ECCF6AB}" type="presParOf" srcId="{6D9F3CEF-83BD-4749-A741-36ED36AAC48C}" destId="{B10813D8-140F-424F-845A-D15528B6A8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957918" y="-35030"/>
          <a:ext cx="5751863" cy="5751863"/>
        </a:xfrm>
        <a:prstGeom prst="circularArrow">
          <a:avLst>
            <a:gd name="adj1" fmla="val 5544"/>
            <a:gd name="adj2" fmla="val 330680"/>
            <a:gd name="adj3" fmla="val 13768759"/>
            <a:gd name="adj4" fmla="val 17390327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2482996" y="1576"/>
          <a:ext cx="2701706" cy="135085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/>
            <a:t>Доход</a:t>
          </a:r>
        </a:p>
      </dsp:txBody>
      <dsp:txXfrm>
        <a:off x="2548939" y="67519"/>
        <a:ext cx="2569820" cy="1218967"/>
      </dsp:txXfrm>
    </dsp:sp>
    <dsp:sp modelId="{CB545A5D-75C9-49DB-AD8B-B348DB1A7A4A}">
      <dsp:nvSpPr>
        <dsp:cNvPr id="0" name=""/>
        <dsp:cNvSpPr/>
      </dsp:nvSpPr>
      <dsp:spPr>
        <a:xfrm>
          <a:off x="4140286" y="1696433"/>
          <a:ext cx="4052668" cy="135085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/>
            <a:t>Самореализация</a:t>
          </a:r>
        </a:p>
      </dsp:txBody>
      <dsp:txXfrm>
        <a:off x="4206229" y="1762376"/>
        <a:ext cx="3920782" cy="1218967"/>
      </dsp:txXfrm>
    </dsp:sp>
    <dsp:sp modelId="{7FAAA5A5-C0CF-4BAE-8E75-BF0E96369C22}">
      <dsp:nvSpPr>
        <dsp:cNvPr id="0" name=""/>
        <dsp:cNvSpPr/>
      </dsp:nvSpPr>
      <dsp:spPr>
        <a:xfrm>
          <a:off x="4170069" y="4438769"/>
          <a:ext cx="2211022" cy="135085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/>
            <a:t>Общение</a:t>
          </a:r>
        </a:p>
      </dsp:txBody>
      <dsp:txXfrm>
        <a:off x="4236012" y="4504712"/>
        <a:ext cx="2079136" cy="1218967"/>
      </dsp:txXfrm>
    </dsp:sp>
    <dsp:sp modelId="{00D0B52D-2A0F-4D47-83A4-4DDE411B4460}">
      <dsp:nvSpPr>
        <dsp:cNvPr id="0" name=""/>
        <dsp:cNvSpPr/>
      </dsp:nvSpPr>
      <dsp:spPr>
        <a:xfrm>
          <a:off x="1214390" y="4438769"/>
          <a:ext cx="2355456" cy="135085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/>
            <a:t>Комфорт</a:t>
          </a:r>
        </a:p>
      </dsp:txBody>
      <dsp:txXfrm>
        <a:off x="1280333" y="4504712"/>
        <a:ext cx="2223570" cy="1218967"/>
      </dsp:txXfrm>
    </dsp:sp>
    <dsp:sp modelId="{B10813D8-140F-424F-845A-D15528B6A811}">
      <dsp:nvSpPr>
        <dsp:cNvPr id="0" name=""/>
        <dsp:cNvSpPr/>
      </dsp:nvSpPr>
      <dsp:spPr>
        <a:xfrm>
          <a:off x="-56049" y="1696433"/>
          <a:ext cx="3114257" cy="135085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/>
            <a:t>Безопасность</a:t>
          </a:r>
        </a:p>
      </dsp:txBody>
      <dsp:txXfrm>
        <a:off x="9894" y="1762376"/>
        <a:ext cx="2982371" cy="1218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21.06.2021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21.06.2021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828BD904-A8DD-452C-AF52-AE13008AB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6597378E-5835-4212-BFEF-27428AC90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BAF4C223-C7EF-4F50-B51C-860BC9456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B49B9B-E99F-47B4-B990-ED4EE55D0D3C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/>
              <a:t>Образец подзаголовка</a:t>
            </a:r>
            <a:endParaRPr kumimoji="0" lang="ru-RU" noProof="0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42E67-0227-4BC3-82B0-5759BC2EE067}" type="datetime1">
              <a:rPr lang="ru-RU" noProof="0" smtClean="0"/>
              <a:t>21.06.2021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C9AE-B7F3-45CB-BB2E-3222B2AEBBC3}" type="datetime1">
              <a:rPr lang="ru-RU" noProof="0" smtClean="0"/>
              <a:t>21.06.2021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623-7ACF-43A9-B9A8-787CA2B0B620}" type="datetime1">
              <a:rPr lang="ru-RU" noProof="0" smtClean="0"/>
              <a:t>21.06.2021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7EF620-2D7A-4CEB-9102-10F1705A6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0B4105-3552-4B85-9730-75CF9AAAA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842AAE-FC37-41F2-BF77-88FA60ABF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247A-496D-47F9-A9D2-AB974CA1657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4042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EFBE7-4C1B-4778-8B46-649E4193A0B2}" type="datetime1">
              <a:rPr lang="ru-RU" noProof="0" smtClean="0"/>
              <a:t>21.06.2021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CFD91-7790-4468-A129-07AFFDDBA1C7}" type="datetime1">
              <a:rPr lang="ru-RU" noProof="0" smtClean="0"/>
              <a:t>21.06.2021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41293-93E0-46D4-A151-C6BFE1D839E4}" type="datetime1">
              <a:rPr lang="ru-RU" noProof="0" smtClean="0"/>
              <a:t>21.06.2021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1C00-DC62-4142-9F6D-DA1C45AB977D}" type="datetime1">
              <a:rPr lang="ru-RU" noProof="0" smtClean="0"/>
              <a:t>21.06.2021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95BA2-92C5-4296-B336-F8334E18CE48}" type="datetime1">
              <a:rPr lang="ru-RU" noProof="0" smtClean="0"/>
              <a:t>21.06.2021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A5C4-3A0B-44F2-A553-77BCC15D81C0}" type="datetime1">
              <a:rPr lang="ru-RU" noProof="0" smtClean="0"/>
              <a:t>21.06.2021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01DC2-C9FF-4CCB-9CA8-59247185429A}" type="datetime1">
              <a:rPr lang="ru-RU" noProof="0" smtClean="0"/>
              <a:t>21.06.2021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0A0FC-F56C-4772-9C86-2C39F56A45E8}" type="datetime1">
              <a:rPr lang="ru-RU" noProof="0" smtClean="0"/>
              <a:t>21.06.2021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</p:grp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  <a:endParaRPr kumimoji="0" lang="ru-RU" noProof="0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/>
              <a:t>Образец текста</a:t>
            </a:r>
          </a:p>
          <a:p>
            <a:pPr lvl="1" rtl="0" eaLnBrk="1" latinLnBrk="0" hangingPunct="1"/>
            <a:r>
              <a:rPr lang="ru-RU" noProof="0" dirty="0"/>
              <a:t>Второй уровень</a:t>
            </a:r>
          </a:p>
          <a:p>
            <a:pPr lvl="2" rtl="0" eaLnBrk="1" latinLnBrk="0" hangingPunct="1"/>
            <a:r>
              <a:rPr lang="ru-RU" noProof="0" dirty="0"/>
              <a:t>Третий уровень</a:t>
            </a:r>
          </a:p>
          <a:p>
            <a:pPr lvl="3" rtl="0" eaLnBrk="1" latinLnBrk="0" hangingPunct="1"/>
            <a:r>
              <a:rPr lang="ru-RU" noProof="0" dirty="0"/>
              <a:t>Четвертый уровень</a:t>
            </a:r>
          </a:p>
          <a:p>
            <a:pPr lvl="4" rtl="0" eaLnBrk="1" latinLnBrk="0" hangingPunct="1"/>
            <a:r>
              <a:rPr lang="ru-RU" noProof="0" dirty="0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21.06.2021</a:t>
            </a:fld>
            <a:endParaRPr lang="ru-RU" noProof="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1200" y="1096619"/>
            <a:ext cx="10950712" cy="2332382"/>
          </a:xfrm>
        </p:spPr>
        <p:txBody>
          <a:bodyPr rtlCol="0">
            <a:norm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Современные подходы к мотивации профсоюзного членства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1199" y="3737114"/>
            <a:ext cx="10950713" cy="2332382"/>
          </a:xfrm>
        </p:spPr>
        <p:txBody>
          <a:bodyPr rtlCol="0">
            <a:norm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Глазырин Андрей Владимирович</a:t>
            </a:r>
          </a:p>
          <a:p>
            <a:r>
              <a:rPr lang="ru-RU" sz="2200" b="1" i="1" dirty="0"/>
              <a:t>г. Санкт-Петербург</a:t>
            </a:r>
          </a:p>
          <a:p>
            <a:r>
              <a:rPr lang="ru-RU" sz="2200" b="1" i="1" dirty="0"/>
              <a:t>лауреат Всероссийского конкурса «Активное обучение – эффективный профсоюз» в номинации «Преподаватель года» </a:t>
            </a:r>
          </a:p>
          <a:p>
            <a:endParaRPr lang="ru-RU" sz="2200" b="1" i="1" dirty="0"/>
          </a:p>
          <a:p>
            <a:endParaRPr lang="ru-RU" sz="2200" b="1" i="1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E39BC0C1-AC3F-4135-9EFF-40DF6834B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1" y="261175"/>
            <a:ext cx="11020350" cy="1091376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Модели профсоюзной организации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89FA3E1-8648-4025-B1DB-E00466DCAA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569257"/>
              </p:ext>
            </p:extLst>
          </p:nvPr>
        </p:nvGraphicFramePr>
        <p:xfrm>
          <a:off x="190501" y="1666875"/>
          <a:ext cx="11882166" cy="5010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832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Выгода в том, что я работаю на данном предприятии</a:t>
                      </a:r>
                    </a:p>
                  </a:txBody>
                  <a:tcPr marL="91420" marR="91420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Выгода в том, что я получаю какие-то услуги / сервисы</a:t>
                      </a:r>
                    </a:p>
                  </a:txBody>
                  <a:tcPr marL="91420" marR="91420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Выгода в том, что профсоюз борется с работодателем</a:t>
                      </a:r>
                    </a:p>
                  </a:txBody>
                  <a:tcPr marL="91420" marR="91420"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9635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Патерналистская модель</a:t>
                      </a:r>
                    </a:p>
                  </a:txBody>
                  <a:tcPr marL="91420" marR="91420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Сервисная </a:t>
                      </a:r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модель</a:t>
                      </a:r>
                    </a:p>
                  </a:txBody>
                  <a:tcPr marL="91420" marR="91420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200" b="1" dirty="0" err="1">
                          <a:solidFill>
                            <a:srgbClr val="C00000"/>
                          </a:solidFill>
                        </a:rPr>
                        <a:t>Органайзинговая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 модель</a:t>
                      </a:r>
                    </a:p>
                  </a:txBody>
                  <a:tcPr marL="91420" marR="91420"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2193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Плюсы - процент</a:t>
                      </a:r>
                    </a:p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Минусы - мотивация</a:t>
                      </a:r>
                    </a:p>
                  </a:txBody>
                  <a:tcPr marL="91420" marR="91420" marT="45706" marB="4570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Плюсы - выгоды</a:t>
                      </a:r>
                    </a:p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Минусы - сервисы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0" marR="91420" marT="45706" marB="4570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Плюсы - мотивация</a:t>
                      </a:r>
                    </a:p>
                    <a:p>
                      <a:pPr algn="l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Минусы - процент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0" marR="91420" marT="45706" marB="457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441B7C-4DE0-4FD9-8607-5FF48F93E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ACA97-3230-4515-B4EE-CA7D5BD0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9550" y="647700"/>
            <a:ext cx="12401550" cy="7905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«Центральное бюро профессиональных союзов Санкт-Петербурга принимает на себя осуществление следующих задач (</a:t>
            </a:r>
            <a:r>
              <a:rPr lang="ru-RU" sz="2400" b="1" dirty="0">
                <a:solidFill>
                  <a:srgbClr val="C00000"/>
                </a:solidFill>
              </a:rPr>
              <a:t>1906 год</a:t>
            </a:r>
            <a:r>
              <a:rPr lang="ru-RU" sz="2400" b="1" dirty="0"/>
              <a:t>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04BE0F-0C16-4A4F-B407-208FA6A9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600201"/>
            <a:ext cx="11953875" cy="543877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000" b="1" dirty="0">
                <a:solidFill>
                  <a:srgbClr val="C00000"/>
                </a:solidFill>
                <a:latin typeface="Georgia" panose="02040502050405020303" pitchFamily="18" charset="0"/>
              </a:rPr>
              <a:t>1. </a:t>
            </a:r>
            <a:r>
              <a:rPr lang="ru-RU" sz="5000" dirty="0">
                <a:latin typeface="Georgia" panose="02040502050405020303" pitchFamily="18" charset="0"/>
              </a:rPr>
              <a:t>Приискание помещений для собраний.</a:t>
            </a:r>
          </a:p>
          <a:p>
            <a:pPr marL="0" indent="0">
              <a:buNone/>
            </a:pPr>
            <a:r>
              <a:rPr lang="ru-RU" sz="5000" b="1" dirty="0">
                <a:solidFill>
                  <a:srgbClr val="C00000"/>
                </a:solidFill>
                <a:latin typeface="Georgia" panose="02040502050405020303" pitchFamily="18" charset="0"/>
              </a:rPr>
              <a:t>2. </a:t>
            </a:r>
            <a:r>
              <a:rPr lang="ru-RU" sz="5000" dirty="0">
                <a:latin typeface="Georgia" panose="02040502050405020303" pitchFamily="18" charset="0"/>
              </a:rPr>
              <a:t>Посредничество по приисканию работы или рабочих рук, а в связи с этим организацию сношений с профсоюзами других местностей для определения спроса на работу или предложение рабочих рук.</a:t>
            </a:r>
          </a:p>
          <a:p>
            <a:pPr marL="0" indent="0">
              <a:buNone/>
            </a:pPr>
            <a:r>
              <a:rPr lang="ru-RU" sz="5000" b="1" dirty="0">
                <a:solidFill>
                  <a:srgbClr val="C00000"/>
                </a:solidFill>
                <a:latin typeface="Georgia" panose="02040502050405020303" pitchFamily="18" charset="0"/>
              </a:rPr>
              <a:t>3. </a:t>
            </a:r>
            <a:r>
              <a:rPr lang="ru-RU" sz="5000" dirty="0">
                <a:latin typeface="Georgia" panose="02040502050405020303" pitchFamily="18" charset="0"/>
              </a:rPr>
              <a:t>Организация юридической помощи.</a:t>
            </a:r>
          </a:p>
          <a:p>
            <a:pPr marL="0" indent="0">
              <a:buNone/>
            </a:pPr>
            <a:r>
              <a:rPr lang="ru-RU" sz="5000" b="1" dirty="0">
                <a:solidFill>
                  <a:srgbClr val="C00000"/>
                </a:solidFill>
                <a:latin typeface="Georgia" panose="02040502050405020303" pitchFamily="18" charset="0"/>
              </a:rPr>
              <a:t>4. </a:t>
            </a:r>
            <a:r>
              <a:rPr lang="ru-RU" sz="5000" dirty="0">
                <a:latin typeface="Georgia" panose="02040502050405020303" pitchFamily="18" charset="0"/>
              </a:rPr>
              <a:t>Организация медицинской помощи.</a:t>
            </a:r>
          </a:p>
          <a:p>
            <a:pPr marL="0" indent="0">
              <a:buNone/>
            </a:pPr>
            <a:r>
              <a:rPr lang="ru-RU" sz="5000" b="1" dirty="0">
                <a:solidFill>
                  <a:srgbClr val="C00000"/>
                </a:solidFill>
                <a:latin typeface="Georgia" panose="02040502050405020303" pitchFamily="18" charset="0"/>
              </a:rPr>
              <a:t>5. </a:t>
            </a:r>
            <a:r>
              <a:rPr lang="ru-RU" sz="5000" dirty="0">
                <a:latin typeface="Georgia" panose="02040502050405020303" pitchFamily="18" charset="0"/>
              </a:rPr>
              <a:t>Производство статистических обследований, с целью выяснения условий труда в различных отраслях промышленности.</a:t>
            </a:r>
          </a:p>
          <a:p>
            <a:pPr marL="0" indent="0">
              <a:buNone/>
            </a:pPr>
            <a:r>
              <a:rPr lang="ru-RU" sz="5000" b="1" dirty="0">
                <a:solidFill>
                  <a:srgbClr val="C00000"/>
                </a:solidFill>
                <a:latin typeface="Georgia" panose="02040502050405020303" pitchFamily="18" charset="0"/>
              </a:rPr>
              <a:t>6. </a:t>
            </a:r>
            <a:r>
              <a:rPr lang="ru-RU" sz="5000" dirty="0">
                <a:latin typeface="Georgia" panose="02040502050405020303" pitchFamily="18" charset="0"/>
              </a:rPr>
              <a:t>Устройство в видах содействия умственному и профессиональному развитию членов профсоюза как отдельных, так и общих библиотек, профсоюзных школ, курсов и лекций и содействие местной профсоюзной печати.</a:t>
            </a:r>
          </a:p>
          <a:p>
            <a:pPr marL="0" indent="0">
              <a:buNone/>
            </a:pPr>
            <a:r>
              <a:rPr lang="ru-RU" sz="5000" b="1" dirty="0">
                <a:solidFill>
                  <a:srgbClr val="C00000"/>
                </a:solidFill>
                <a:latin typeface="Georgia" panose="02040502050405020303" pitchFamily="18" charset="0"/>
              </a:rPr>
              <a:t>7.</a:t>
            </a:r>
            <a:r>
              <a:rPr lang="ru-RU" sz="5000" dirty="0">
                <a:latin typeface="Georgia" panose="02040502050405020303" pitchFamily="18" charset="0"/>
              </a:rPr>
              <a:t> Содействие отдельным союзам при проведении стачек и бойкотов, согласно особой инструкции. </a:t>
            </a:r>
          </a:p>
          <a:p>
            <a:pPr marL="0" indent="0">
              <a:buNone/>
            </a:pPr>
            <a:r>
              <a:rPr lang="ru-RU" sz="5000" b="1" dirty="0">
                <a:solidFill>
                  <a:srgbClr val="C00000"/>
                </a:solidFill>
                <a:latin typeface="Georgia" panose="02040502050405020303" pitchFamily="18" charset="0"/>
              </a:rPr>
              <a:t>8. </a:t>
            </a:r>
            <a:r>
              <a:rPr lang="ru-RU" sz="5000" dirty="0">
                <a:latin typeface="Georgia" panose="02040502050405020303" pitchFamily="18" charset="0"/>
              </a:rPr>
              <a:t>Организацию сборов в пользу безработных членов профсоюза.</a:t>
            </a:r>
          </a:p>
          <a:p>
            <a:pPr marL="0" indent="0">
              <a:buNone/>
            </a:pPr>
            <a:r>
              <a:rPr lang="ru-RU" sz="5000" b="1" dirty="0">
                <a:solidFill>
                  <a:srgbClr val="C00000"/>
                </a:solidFill>
                <a:latin typeface="Georgia" panose="02040502050405020303" pitchFamily="18" charset="0"/>
              </a:rPr>
              <a:t>9. </a:t>
            </a:r>
            <a:r>
              <a:rPr lang="ru-RU" sz="5000" dirty="0">
                <a:latin typeface="Georgia" panose="02040502050405020303" pitchFamily="18" charset="0"/>
              </a:rPr>
              <a:t>Содействие профсоюзной организации в тех отраслях промышленности, где профессиональная работа еще слабо развита или вообще, по условиям данной отрасли производства, не может достигнуть высокой ступени развития.</a:t>
            </a:r>
          </a:p>
          <a:p>
            <a:pPr marL="0" indent="0">
              <a:buNone/>
            </a:pPr>
            <a:r>
              <a:rPr lang="ru-RU" sz="5000" b="1" dirty="0">
                <a:solidFill>
                  <a:srgbClr val="C00000"/>
                </a:solidFill>
                <a:latin typeface="Georgia" panose="02040502050405020303" pitchFamily="18" charset="0"/>
              </a:rPr>
              <a:t>10. </a:t>
            </a:r>
            <a:r>
              <a:rPr lang="ru-RU" sz="5000" dirty="0">
                <a:latin typeface="Georgia" panose="02040502050405020303" pitchFamily="18" charset="0"/>
              </a:rPr>
              <a:t>Представительство общих профессиональных интересов перед всеми местными общественными и государственными учреждениями».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8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FD5ED-4280-4AA3-BD06-068E5D31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1" y="620688"/>
            <a:ext cx="3657600" cy="4110338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</a:rPr>
              <a:t>Методы активизации работников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902D38-8508-4088-87CA-022A03E6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1" y="861392"/>
            <a:ext cx="8163337" cy="60960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</a:rPr>
              <a:t>Стимулирование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400" dirty="0"/>
              <a:t>метод побуждения, основанный на обозначении внешних стимулов для работника (возможно – положительных, возможно – отрицательных)</a:t>
            </a:r>
            <a:endParaRPr lang="ru-RU" altLang="ru-RU" sz="2400" b="1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</a:rPr>
              <a:t>Мотивирование</a:t>
            </a:r>
          </a:p>
          <a:p>
            <a:pPr marL="0" indent="0" algn="ctr">
              <a:buNone/>
            </a:pPr>
            <a:r>
              <a:rPr lang="ru-RU" sz="2400" dirty="0"/>
              <a:t>побуждение к необходимому действию, основанное на удовлетворении ключевых потребностей работников.</a:t>
            </a:r>
            <a:endParaRPr lang="ru-RU" altLang="ru-RU" sz="24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</a:rPr>
              <a:t>Манипулирование</a:t>
            </a:r>
          </a:p>
          <a:p>
            <a:pPr marL="0" indent="0" algn="ctr">
              <a:buNone/>
            </a:pPr>
            <a:r>
              <a:rPr lang="ru-RU" sz="2400" dirty="0"/>
              <a:t>метод активизации, основанный на несоответствии между объявленным и действительным вознаграждением </a:t>
            </a:r>
          </a:p>
          <a:p>
            <a:pPr marL="0" indent="0" algn="ctr">
              <a:buNone/>
            </a:pPr>
            <a:r>
              <a:rPr lang="ru-RU" sz="2400" dirty="0"/>
              <a:t>(пообещано одно – получено совсем другое или гораздо в меньшем объёме).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277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E98B3CA-07CB-4DE3-920A-A9E00F58B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157" y="381000"/>
            <a:ext cx="10323443" cy="2454965"/>
          </a:xfrm>
        </p:spPr>
        <p:txBody>
          <a:bodyPr/>
          <a:lstStyle/>
          <a:p>
            <a:pPr algn="ctr" eaLnBrk="1" hangingPunct="1"/>
            <a:r>
              <a:rPr lang="ru-RU" altLang="ru-RU" sz="3600" b="1" i="1" dirty="0">
                <a:solidFill>
                  <a:srgbClr val="C00000"/>
                </a:solidFill>
                <a:latin typeface="Arial" panose="020B0604020202020204" pitchFamily="34" charset="0"/>
              </a:rPr>
              <a:t>Мотивация профсоюзного членства</a:t>
            </a:r>
            <a:r>
              <a:rPr lang="ru-RU" altLang="ru-RU" sz="3200" b="1" i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altLang="ru-RU" sz="3200" b="1" i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altLang="ru-RU" sz="2800" b="1" i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ru-RU" altLang="ru-RU" sz="2800" b="1" i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altLang="ru-RU" sz="2800" i="1" dirty="0">
                <a:solidFill>
                  <a:schemeClr val="tx1"/>
                </a:solidFill>
                <a:latin typeface="Arial" panose="020B0604020202020204" pitchFamily="34" charset="0"/>
              </a:rPr>
              <a:t>побуждение к вступлению и принадлежности к профсоюзу, основанное на удовлетворении потребностей работников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4D2A61D-AE8D-4A3B-A5EA-59E6FB3FE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340" y="3140766"/>
            <a:ext cx="11277600" cy="3336234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altLang="ru-RU" dirty="0">
              <a:solidFill>
                <a:srgbClr val="A5002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Внешние условия МПЧ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– </a:t>
            </a:r>
            <a:r>
              <a:rPr lang="ru-RU" altLang="ru-RU" sz="2800" i="1" dirty="0">
                <a:latin typeface="Arial" panose="020B0604020202020204" pitchFamily="34" charset="0"/>
              </a:rPr>
              <a:t>создание положительного имиджа организации</a:t>
            </a:r>
          </a:p>
          <a:p>
            <a:pPr eaLnBrk="1" hangingPunct="1">
              <a:buFontTx/>
              <a:buNone/>
              <a:defRPr/>
            </a:pPr>
            <a:endParaRPr lang="ru-RU" altLang="ru-RU" sz="2800" i="1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Внутренние условия МПЧ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– </a:t>
            </a:r>
            <a:r>
              <a:rPr lang="ru-RU" altLang="ru-RU" sz="2800" i="1" dirty="0">
                <a:latin typeface="Arial" panose="020B0604020202020204" pitchFamily="34" charset="0"/>
              </a:rPr>
              <a:t>результаты работы организации и образ её лидера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D3417-2788-40EA-94C8-3077D670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188008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1% профсоюзных взносов, уплачиваемый работником, возвращается к нему в гораздо большем объёме в виде инвестиций в его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человеческий капитал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DD092B-C815-4B62-8F0C-18F47BAAB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2584174"/>
            <a:ext cx="11383616" cy="3740425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Сам процесс мотивации заключается не в том, чтобы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«уговаривать»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вступить в профсоюз или не выходить из него, а в том, чтобы действительно </a:t>
            </a:r>
            <a:r>
              <a:rPr lang="ru-RU" sz="2800" b="1" i="1" dirty="0">
                <a:solidFill>
                  <a:srgbClr val="C00000"/>
                </a:solidFill>
              </a:rPr>
              <a:t>знать потребности и помогать в решении проблем</a:t>
            </a:r>
            <a:r>
              <a:rPr lang="ru-RU" sz="2800" dirty="0">
                <a:solidFill>
                  <a:srgbClr val="C00000"/>
                </a:solidFill>
              </a:rPr>
              <a:t>,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которые касаются непосредственно всех работников (например: плохая работа столовой, низкий температурный режим, транспортные проблемы, и т.п.), </a:t>
            </a:r>
            <a:r>
              <a:rPr lang="ru-RU" sz="2800" b="1" i="1" dirty="0">
                <a:solidFill>
                  <a:srgbClr val="C00000"/>
                </a:solidFill>
              </a:rPr>
              <a:t>в результате разрешения которых возрастет авторитет организации,  увеличится численность рядов профсоюза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6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B4D5D-75A7-416C-A203-A259306A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0294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Как Вы думаете – почему люди не хотят вступать в профсоюз или выходят из рядов организации?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849BBF-C154-42D2-92FE-A01549570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981199"/>
            <a:ext cx="12239625" cy="47910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85% - </a:t>
            </a:r>
            <a:r>
              <a:rPr lang="ru-RU" dirty="0"/>
              <a:t>Не хотят платить профсоюзные взносы, т.к. считают, что эти деньги в Профсоюзе на них не работают / нет информации – куда расходуются профсоюзные взносы </a:t>
            </a:r>
            <a:r>
              <a:rPr lang="ru-RU" b="1" dirty="0"/>
              <a:t>(81%).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48% - </a:t>
            </a:r>
            <a:r>
              <a:rPr lang="ru-RU" dirty="0"/>
              <a:t>Не знают зачем вступать в Профсоюз (нет убедительной информации) (</a:t>
            </a:r>
            <a:r>
              <a:rPr lang="ru-RU" b="1" dirty="0"/>
              <a:t>60%).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33% - </a:t>
            </a:r>
            <a:r>
              <a:rPr lang="ru-RU" dirty="0"/>
              <a:t>Не верят, что Профсоюз сможет защитить их социально-экономические интересы </a:t>
            </a:r>
            <a:r>
              <a:rPr lang="ru-RU" b="1" dirty="0"/>
              <a:t>(49%).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23% - </a:t>
            </a:r>
            <a:r>
              <a:rPr lang="ru-RU" dirty="0"/>
              <a:t>Не хотят идти против установки руководителя – не вступать в Профсоюз («Боюсь испортить отношения с руководством или потерять рабочее место») (</a:t>
            </a:r>
            <a:r>
              <a:rPr lang="ru-RU" b="1" dirty="0"/>
              <a:t>11%).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15% - </a:t>
            </a:r>
            <a:r>
              <a:rPr lang="ru-RU" dirty="0"/>
              <a:t>Неудовлетворенность работой действующего профкома / других профсоюзных органов и структур </a:t>
            </a:r>
            <a:r>
              <a:rPr lang="ru-RU" b="1" dirty="0"/>
              <a:t>(18%).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13% - </a:t>
            </a:r>
            <a:r>
              <a:rPr lang="ru-RU" dirty="0"/>
              <a:t>Отсутствие позитивного имиджа Профсоюзов на предприятии / в стране в целом </a:t>
            </a:r>
            <a:r>
              <a:rPr lang="ru-RU" b="1" dirty="0"/>
              <a:t>(35%).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10% - </a:t>
            </a:r>
            <a:r>
              <a:rPr lang="ru-RU" dirty="0"/>
              <a:t>Негативное отношение к отдельными личностям в организации </a:t>
            </a:r>
            <a:r>
              <a:rPr lang="ru-RU" b="1" dirty="0"/>
              <a:t>(7%).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10% - </a:t>
            </a:r>
            <a:r>
              <a:rPr lang="ru-RU" dirty="0"/>
              <a:t>Есть или был негативный опыт нахождения в профсоюзной организации </a:t>
            </a:r>
            <a:r>
              <a:rPr lang="ru-RU" b="1" dirty="0"/>
              <a:t>21%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2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5C41D-027F-4770-9F72-44EE7EAA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7"/>
            <a:ext cx="12071077" cy="191270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Мотивационное содержание деятельности профсоюзной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5B196-F868-48E8-BD36-2FBDD665E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835964"/>
            <a:ext cx="11161240" cy="37613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dirty="0">
                <a:latin typeface="Georgia" panose="02040502050405020303" pitchFamily="18" charset="0"/>
              </a:rPr>
              <a:t>Проведение исследований.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latin typeface="Georgia" panose="02040502050405020303" pitchFamily="18" charset="0"/>
              </a:rPr>
              <a:t> Социальное партнёрство и работа с коллективным договором.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Georgia" panose="02040502050405020303" pitchFamily="18" charset="0"/>
              </a:rPr>
              <a:t> </a:t>
            </a:r>
            <a:r>
              <a:rPr lang="ru-RU" sz="3200" dirty="0">
                <a:latin typeface="Georgia" panose="02040502050405020303" pitchFamily="18" charset="0"/>
              </a:rPr>
              <a:t>Информационная работа.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latin typeface="Georgia" panose="02040502050405020303" pitchFamily="18" charset="0"/>
              </a:rPr>
              <a:t> Организация коллективных действий и мероприятий.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latin typeface="Georgia" panose="02040502050405020303" pitchFamily="18" charset="0"/>
              </a:rPr>
              <a:t> Развитие качества трудовой жизни работников.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651FF7-B20A-4DB2-8328-034CC1094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800099"/>
            <a:ext cx="11591925" cy="5991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Считаете ли Вы, что действия Профсоюзов на Вашем предприятии приносят конкретные результаты для работников?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78% </a:t>
            </a:r>
            <a:r>
              <a:rPr lang="ru-RU" dirty="0"/>
              <a:t>- </a:t>
            </a:r>
            <a:r>
              <a:rPr lang="ru-RU" b="1" dirty="0"/>
              <a:t>Да </a:t>
            </a:r>
            <a:r>
              <a:rPr lang="ru-RU" dirty="0"/>
              <a:t> (76%)      </a:t>
            </a:r>
            <a:r>
              <a:rPr lang="ru-RU" b="1" dirty="0">
                <a:solidFill>
                  <a:srgbClr val="C00000"/>
                </a:solidFill>
              </a:rPr>
              <a:t>19%</a:t>
            </a:r>
            <a:r>
              <a:rPr lang="ru-RU" dirty="0"/>
              <a:t> - Затрудняюсь ответить  (18%)      </a:t>
            </a:r>
            <a:r>
              <a:rPr lang="ru-RU" b="1" dirty="0">
                <a:solidFill>
                  <a:srgbClr val="C00000"/>
                </a:solidFill>
              </a:rPr>
              <a:t> 3% </a:t>
            </a:r>
            <a:r>
              <a:rPr lang="ru-RU" dirty="0"/>
              <a:t>- Нет (6%)</a:t>
            </a:r>
          </a:p>
          <a:p>
            <a:pPr marL="0" indent="0" algn="just">
              <a:buNone/>
            </a:pPr>
            <a:r>
              <a:rPr lang="ru-RU" sz="2400" i="1" dirty="0"/>
              <a:t>«Профсоюз почти не работает с членами и вновь прибывшими сотрудниками. Не информирует о каких-либо мероприятиях, пока не спросишь».</a:t>
            </a:r>
          </a:p>
          <a:p>
            <a:pPr marL="0" indent="0" algn="just">
              <a:buNone/>
            </a:pPr>
            <a:r>
              <a:rPr lang="ru-RU" sz="2400" i="1" dirty="0"/>
              <a:t>«Я не знаю», «Не владею полной информацией…».</a:t>
            </a:r>
          </a:p>
          <a:p>
            <a:pPr marL="0" indent="0" algn="just">
              <a:buNone/>
            </a:pPr>
            <a:r>
              <a:rPr lang="ru-RU" sz="2400" b="1" dirty="0"/>
              <a:t>Оцените потенциал своих отношений с работодателем </a:t>
            </a:r>
            <a:r>
              <a:rPr lang="ru-RU" sz="2400" i="1" dirty="0"/>
              <a:t>– </a:t>
            </a:r>
            <a:r>
              <a:rPr lang="ru-RU" sz="2400" b="1" i="1" dirty="0">
                <a:solidFill>
                  <a:srgbClr val="C00000"/>
                </a:solidFill>
              </a:rPr>
              <a:t>7,5 (8) </a:t>
            </a:r>
            <a:r>
              <a:rPr lang="ru-RU" sz="2400" b="1" i="1" dirty="0"/>
              <a:t>балла из 10</a:t>
            </a:r>
          </a:p>
          <a:p>
            <a:pPr marL="0" indent="0" algn="just">
              <a:buNone/>
            </a:pPr>
            <a:r>
              <a:rPr lang="ru-RU" sz="2400" b="1" dirty="0"/>
              <a:t>Чем для Вас важна Ваша работа?</a:t>
            </a:r>
          </a:p>
          <a:p>
            <a:pPr marL="0" indent="0" algn="just">
              <a:buNone/>
            </a:pPr>
            <a:r>
              <a:rPr lang="ru-RU" sz="2400" dirty="0"/>
              <a:t>Доход и все что с ним связано        </a:t>
            </a:r>
            <a:r>
              <a:rPr lang="ru-RU" sz="2400" b="1" dirty="0">
                <a:solidFill>
                  <a:srgbClr val="C00000"/>
                </a:solidFill>
              </a:rPr>
              <a:t>– 51% </a:t>
            </a:r>
            <a:r>
              <a:rPr lang="ru-RU" sz="2400" b="1" dirty="0"/>
              <a:t>(51%)</a:t>
            </a:r>
          </a:p>
          <a:p>
            <a:pPr marL="0" indent="0" algn="just">
              <a:buNone/>
            </a:pPr>
            <a:r>
              <a:rPr lang="ru-RU" sz="2400" dirty="0"/>
              <a:t>Саморазвитие и самореализация </a:t>
            </a:r>
            <a:r>
              <a:rPr lang="ru-RU" sz="2400" b="1" dirty="0">
                <a:solidFill>
                  <a:srgbClr val="C00000"/>
                </a:solidFill>
              </a:rPr>
              <a:t>– 22% </a:t>
            </a:r>
            <a:r>
              <a:rPr lang="ru-RU" sz="2400" b="1" dirty="0"/>
              <a:t>(17%)</a:t>
            </a:r>
          </a:p>
          <a:p>
            <a:pPr marL="0" indent="0" algn="just">
              <a:buNone/>
            </a:pPr>
            <a:r>
              <a:rPr lang="ru-RU" sz="2400" dirty="0"/>
              <a:t>Разнообразные формы общения</a:t>
            </a:r>
            <a:r>
              <a:rPr lang="ru-RU" sz="2400" b="1" dirty="0"/>
              <a:t>   </a:t>
            </a:r>
            <a:r>
              <a:rPr lang="ru-RU" sz="2400" b="1" dirty="0">
                <a:solidFill>
                  <a:srgbClr val="C00000"/>
                </a:solidFill>
              </a:rPr>
              <a:t>– 18% </a:t>
            </a:r>
            <a:r>
              <a:rPr lang="ru-RU" sz="2400" b="1" dirty="0"/>
              <a:t>(18%)</a:t>
            </a:r>
          </a:p>
          <a:p>
            <a:pPr marL="0" indent="0" algn="just">
              <a:buNone/>
            </a:pPr>
            <a:r>
              <a:rPr lang="ru-RU" sz="2400" dirty="0"/>
              <a:t>Комфорт</a:t>
            </a:r>
            <a:r>
              <a:rPr lang="ru-RU" sz="2400" b="1" dirty="0"/>
              <a:t>                                               </a:t>
            </a:r>
            <a:r>
              <a:rPr lang="ru-RU" sz="2400" b="1" dirty="0">
                <a:solidFill>
                  <a:srgbClr val="C00000"/>
                </a:solidFill>
              </a:rPr>
              <a:t>– 9%  </a:t>
            </a:r>
            <a:r>
              <a:rPr lang="ru-RU" sz="2400" b="1" dirty="0"/>
              <a:t>(5%)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Безопасность                                                </a:t>
            </a:r>
            <a:r>
              <a:rPr lang="ru-RU" sz="2400" b="1" dirty="0"/>
              <a:t>(9%)</a:t>
            </a:r>
          </a:p>
        </p:txBody>
      </p:sp>
    </p:spTree>
    <p:extLst>
      <p:ext uri="{BB962C8B-B14F-4D97-AF65-F5344CB8AC3E}">
        <p14:creationId xmlns:p14="http://schemas.microsoft.com/office/powerpoint/2010/main" val="3379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6" y="260648"/>
            <a:ext cx="3267472" cy="2787352"/>
          </a:xfrm>
        </p:spPr>
        <p:txBody>
          <a:bodyPr rtlCol="0">
            <a:noAutofit/>
          </a:bodyPr>
          <a:lstStyle/>
          <a:p>
            <a:pPr algn="ctr" rtl="0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Основные потребности работника</a:t>
            </a:r>
          </a:p>
        </p:txBody>
      </p:sp>
      <p:graphicFrame>
        <p:nvGraphicFramePr>
          <p:cNvPr id="6" name="Объект 3" descr="Непрерывный процесс из пяти задач, соединенных стрелкой для иллюстрации их взаимосвязи">
            <a:extLst>
              <a:ext uri="{FF2B5EF4-FFF2-40B4-BE49-F238E27FC236}">
                <a16:creationId xmlns:a16="http://schemas.microsoft.com/office/drawing/2014/main" id="{07343930-D0E5-4C01-981B-F60F61EB9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235715"/>
              </p:ext>
            </p:extLst>
          </p:nvPr>
        </p:nvGraphicFramePr>
        <p:xfrm>
          <a:off x="3863752" y="940904"/>
          <a:ext cx="8136905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77764-B43D-4FD1-A1BB-D54F3B1F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8626"/>
            <a:ext cx="10972800" cy="137822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/>
              <a:t>Проблемы и вызовы для профсоюзного движения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76915-8705-41FB-A51F-DC41781D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2517913"/>
            <a:ext cx="11383617" cy="3806686"/>
          </a:xfrm>
        </p:spPr>
        <p:txBody>
          <a:bodyPr>
            <a:noAutofit/>
          </a:bodyPr>
          <a:lstStyle/>
          <a:p>
            <a:r>
              <a:rPr lang="ru-RU" sz="2800" dirty="0"/>
              <a:t>Что происходит с мотивацией профсоюзного движения сегодня?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Какие проблемы (затруднения) с мотивацией возникают в первичных профсоюзных организациях?</a:t>
            </a:r>
          </a:p>
          <a:p>
            <a:endParaRPr lang="ru-RU" sz="2800" dirty="0"/>
          </a:p>
          <a:p>
            <a:r>
              <a:rPr lang="ru-RU" sz="2800" dirty="0"/>
              <a:t>Чем обусловлены возникшие тенденции и каковы необходимые действия для их преодоления?</a:t>
            </a:r>
          </a:p>
        </p:txBody>
      </p:sp>
    </p:spTree>
    <p:extLst>
      <p:ext uri="{BB962C8B-B14F-4D97-AF65-F5344CB8AC3E}">
        <p14:creationId xmlns:p14="http://schemas.microsoft.com/office/powerpoint/2010/main" val="6396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D5FEF-DA81-4C26-B315-6283AB8E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0261"/>
            <a:ext cx="10972800" cy="768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Информация к размышлению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E74E5-C8AC-4612-B318-D9A1A61AE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27583"/>
            <a:ext cx="10972800" cy="46250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i="1" dirty="0">
                <a:latin typeface="Georgia" panose="02040502050405020303" pitchFamily="18" charset="0"/>
              </a:rPr>
              <a:t>Услуга/сервис профсоюзной организации </a:t>
            </a:r>
            <a:r>
              <a:rPr lang="ru-RU" sz="3200" dirty="0">
                <a:latin typeface="Georgia" panose="02040502050405020303" pitchFamily="18" charset="0"/>
              </a:rPr>
              <a:t>– это 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действие или мероприятие</a:t>
            </a:r>
            <a:r>
              <a:rPr lang="ru-RU" sz="3200" dirty="0">
                <a:latin typeface="Georgia" panose="02040502050405020303" pitchFamily="18" charset="0"/>
              </a:rPr>
              <a:t>, направленное на удовлетворение потребностей участников организации в сфере социально-трудовых отношений.</a:t>
            </a:r>
            <a:endParaRPr lang="ru-RU" sz="3200" i="1" dirty="0">
              <a:solidFill>
                <a:srgbClr val="C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i="1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i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Согласно статье </a:t>
            </a:r>
            <a:r>
              <a:rPr lang="ru-RU" sz="3200" b="1" i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43 ТК РФ</a:t>
            </a:r>
            <a:r>
              <a:rPr lang="ru-RU" sz="3200" i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действие коллективного договора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распространяется на всех работников организации</a:t>
            </a:r>
            <a:r>
              <a:rPr lang="ru-RU" sz="3200" i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но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проводить мероприятия и оказывать действия </a:t>
            </a:r>
            <a:r>
              <a:rPr lang="ru-RU" sz="3200" i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по представлению и защите интересов работников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профсоюзная организация может только для своих членов.</a:t>
            </a:r>
          </a:p>
          <a:p>
            <a:pPr marL="0" indent="0" algn="just">
              <a:buNone/>
            </a:pPr>
            <a:endParaRPr lang="ru-RU" sz="3200" b="1" i="1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b="1" i="1" dirty="0">
              <a:solidFill>
                <a:srgbClr val="C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b="1" i="1" dirty="0">
              <a:solidFill>
                <a:srgbClr val="C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4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188641"/>
            <a:ext cx="10945215" cy="1229342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Чем может быть интересен профсоюз?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7204306"/>
              </p:ext>
            </p:extLst>
          </p:nvPr>
        </p:nvGraphicFramePr>
        <p:xfrm>
          <a:off x="384313" y="1749286"/>
          <a:ext cx="11436626" cy="49108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5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1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010">
                <a:tc>
                  <a:txBody>
                    <a:bodyPr/>
                    <a:lstStyle/>
                    <a:p>
                      <a:pPr algn="ctr" rtl="0"/>
                      <a:r>
                        <a:rPr lang="ru-RU" sz="2400" noProof="0" dirty="0">
                          <a:solidFill>
                            <a:schemeClr val="bg1"/>
                          </a:solidFill>
                        </a:rPr>
                        <a:t>Потребность работника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noProof="0" dirty="0">
                          <a:solidFill>
                            <a:schemeClr val="bg1"/>
                          </a:solidFill>
                        </a:rPr>
                        <a:t>Направленность потребности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noProof="0" dirty="0">
                          <a:solidFill>
                            <a:schemeClr val="tx1"/>
                          </a:solidFill>
                        </a:rPr>
                        <a:t>Ваши действия или мероприятия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010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Доход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Денежный и неденежный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010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Комфорт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Физиологический и психологический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010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Безопасность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Физическая и юридическая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010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Общение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Внутри организации и за её пределами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3483999"/>
                  </a:ext>
                </a:extLst>
              </a:tr>
              <a:tr h="796010">
                <a:tc>
                  <a:txBody>
                    <a:bodyPr/>
                    <a:lstStyle/>
                    <a:p>
                      <a:pPr algn="ctr" rtl="0"/>
                      <a:r>
                        <a:rPr lang="ru-RU" sz="3200" b="1" noProof="0" dirty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Самореализация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1" noProof="0" dirty="0"/>
                        <a:t>Личностная и профессиональная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21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>
            <a:extLst>
              <a:ext uri="{FF2B5EF4-FFF2-40B4-BE49-F238E27FC236}">
                <a16:creationId xmlns:a16="http://schemas.microsoft.com/office/drawing/2014/main" id="{3B036C90-B09A-4F9D-9C2D-71B5883F0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48" y="980661"/>
            <a:ext cx="1156914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b="1" dirty="0">
                <a:latin typeface="+mj-lt"/>
              </a:rPr>
              <a:t>ЧЕК-ЛИСТ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+mj-lt"/>
              </a:rPr>
              <a:t> действий для повышения численности членов профсоюза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1. </a:t>
            </a:r>
            <a:r>
              <a:rPr lang="ru-RU" altLang="ru-RU" sz="2400" dirty="0">
                <a:latin typeface="+mn-lt"/>
              </a:rPr>
              <a:t>Проведите </a:t>
            </a:r>
            <a:r>
              <a:rPr lang="ru-RU" altLang="ru-RU" sz="2400" b="1" dirty="0">
                <a:latin typeface="+mn-lt"/>
              </a:rPr>
              <a:t>комплексный анализ </a:t>
            </a:r>
            <a:r>
              <a:rPr lang="ru-RU" altLang="ru-RU" sz="2400" dirty="0">
                <a:latin typeface="+mn-lt"/>
              </a:rPr>
              <a:t>профсоюзного членства по основным подразделениям (общее количество людей, работающих в организации, и сколько из них являются членами профсоюза). 	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2. </a:t>
            </a:r>
            <a:r>
              <a:rPr lang="ru-RU" altLang="ru-RU" sz="2400" dirty="0">
                <a:latin typeface="+mn-lt"/>
              </a:rPr>
              <a:t>Составьте </a:t>
            </a:r>
            <a:r>
              <a:rPr lang="ru-RU" altLang="ru-RU" sz="2400" b="1" dirty="0">
                <a:latin typeface="+mn-lt"/>
              </a:rPr>
              <a:t>перечень подразделений </a:t>
            </a:r>
            <a:r>
              <a:rPr lang="ru-RU" altLang="ru-RU" sz="2400" dirty="0">
                <a:latin typeface="+mn-lt"/>
              </a:rPr>
              <a:t>с низким уровнем членства, для проведения кампании по вовлечению работников в профсоюз.	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3. </a:t>
            </a:r>
            <a:r>
              <a:rPr lang="ru-RU" altLang="ru-RU" sz="2400" dirty="0">
                <a:latin typeface="+mn-lt"/>
              </a:rPr>
              <a:t>Проведите </a:t>
            </a: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опрос</a:t>
            </a:r>
            <a:r>
              <a:rPr lang="ru-RU" altLang="ru-RU" sz="2400" dirty="0">
                <a:latin typeface="+mn-lt"/>
              </a:rPr>
              <a:t> по подразделениям с выяснением основных потребностей работающих.	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4. </a:t>
            </a:r>
            <a:r>
              <a:rPr lang="ru-RU" altLang="ru-RU" sz="2400" dirty="0">
                <a:latin typeface="+mn-lt"/>
              </a:rPr>
              <a:t>Сделайте </a:t>
            </a:r>
            <a:r>
              <a:rPr lang="ru-RU" altLang="ru-RU" sz="2400" b="1" dirty="0">
                <a:latin typeface="+mn-lt"/>
              </a:rPr>
              <a:t>«карту анализа потребностей» </a:t>
            </a:r>
            <a:r>
              <a:rPr lang="ru-RU" altLang="ru-RU" sz="2400" dirty="0">
                <a:latin typeface="+mn-lt"/>
              </a:rPr>
              <a:t>работников, не являющихся членами профсоюза.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>
            <a:extLst>
              <a:ext uri="{FF2B5EF4-FFF2-40B4-BE49-F238E27FC236}">
                <a16:creationId xmlns:a16="http://schemas.microsoft.com/office/drawing/2014/main" id="{990AFCB4-882E-49CB-96C8-E75215C02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87" y="1126436"/>
            <a:ext cx="1126434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5. </a:t>
            </a:r>
            <a:r>
              <a:rPr lang="ru-RU" altLang="ru-RU" sz="2400" dirty="0">
                <a:latin typeface="+mn-lt"/>
              </a:rPr>
              <a:t>Разработайте и проведите со своим профактивом </a:t>
            </a:r>
            <a:r>
              <a:rPr lang="ru-RU" altLang="ru-RU" sz="2400" b="1" dirty="0">
                <a:latin typeface="+mn-lt"/>
              </a:rPr>
              <a:t>мероприятия </a:t>
            </a:r>
            <a:r>
              <a:rPr lang="ru-RU" altLang="ru-RU" sz="2400" dirty="0">
                <a:latin typeface="+mn-lt"/>
              </a:rPr>
              <a:t>по повышению привлекательности </a:t>
            </a: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имиджа профсоюза </a:t>
            </a:r>
            <a:r>
              <a:rPr lang="ru-RU" altLang="ru-RU" sz="2400" dirty="0">
                <a:latin typeface="+mn-lt"/>
              </a:rPr>
              <a:t>среди различных категорий. Для этого подготовьте плакаты, буклеты, памятки, видеоролики, аксессуары (футболки, значки, кепки, флажки) с символикой профсоюза.	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6. </a:t>
            </a:r>
            <a:r>
              <a:rPr lang="ru-RU" altLang="ru-RU" sz="2400" dirty="0">
                <a:latin typeface="+mn-lt"/>
              </a:rPr>
              <a:t>Организуйте </a:t>
            </a:r>
            <a:r>
              <a:rPr lang="ru-RU" altLang="ru-RU" sz="2400" b="1" dirty="0">
                <a:latin typeface="+mn-lt"/>
              </a:rPr>
              <a:t>обучение</a:t>
            </a:r>
            <a:r>
              <a:rPr lang="ru-RU" altLang="ru-RU" sz="2400" dirty="0">
                <a:latin typeface="+mn-lt"/>
              </a:rPr>
              <a:t> профгрупоргов по техникам ведения беседы для вовлечения работников в профсоюз, опираясь на «карту анализа потребностей».	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7. </a:t>
            </a:r>
            <a:r>
              <a:rPr lang="ru-RU" altLang="ru-RU" sz="2400" dirty="0">
                <a:latin typeface="+mn-lt"/>
              </a:rPr>
              <a:t>Разработайте </a:t>
            </a:r>
            <a:r>
              <a:rPr lang="ru-RU" altLang="ru-RU" sz="2400" b="1" dirty="0">
                <a:latin typeface="+mn-lt"/>
              </a:rPr>
              <a:t>систему поощрения </a:t>
            </a:r>
            <a:r>
              <a:rPr lang="ru-RU" altLang="ru-RU" sz="2400" dirty="0">
                <a:latin typeface="+mn-lt"/>
              </a:rPr>
              <a:t>за увеличение численности членов профсоюза в подразделениях.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8. </a:t>
            </a:r>
            <a:r>
              <a:rPr lang="ru-RU" altLang="ru-RU" sz="2400" dirty="0">
                <a:latin typeface="+mn-lt"/>
              </a:rPr>
              <a:t>Подготовьте и реализуйте </a:t>
            </a:r>
            <a:r>
              <a:rPr lang="ru-RU" altLang="ru-RU" sz="2400" b="1" dirty="0">
                <a:latin typeface="+mn-lt"/>
              </a:rPr>
              <a:t>отдельный план </a:t>
            </a:r>
            <a:r>
              <a:rPr lang="ru-RU" altLang="ru-RU" sz="2400" dirty="0">
                <a:latin typeface="+mn-lt"/>
              </a:rPr>
              <a:t>мотивационных мероприятий по вовлечению в профсоюз </a:t>
            </a: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молодёжи</a:t>
            </a:r>
            <a:r>
              <a:rPr lang="ru-RU" altLang="ru-RU" sz="2400" b="1" dirty="0">
                <a:latin typeface="+mn-lt"/>
              </a:rPr>
              <a:t>, </a:t>
            </a:r>
            <a:r>
              <a:rPr lang="ru-RU" altLang="ru-RU" sz="2400" dirty="0">
                <a:latin typeface="+mn-lt"/>
              </a:rPr>
              <a:t>основанный на их потребностях.	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9. </a:t>
            </a:r>
            <a:r>
              <a:rPr lang="ru-RU" altLang="ru-RU" sz="2400" dirty="0">
                <a:latin typeface="+mn-lt"/>
              </a:rPr>
              <a:t>С определённой периодичностью </a:t>
            </a:r>
            <a:r>
              <a:rPr lang="ru-RU" altLang="ru-RU" sz="2400" b="1" dirty="0">
                <a:latin typeface="+mn-lt"/>
              </a:rPr>
              <a:t>анализируйте, обобщайте и распространяйте</a:t>
            </a:r>
            <a:r>
              <a:rPr lang="ru-RU" altLang="ru-RU" sz="2400" dirty="0">
                <a:latin typeface="+mn-lt"/>
              </a:rPr>
              <a:t> имеющийся положительный опыт вовлечения в профсоюз.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:a16="http://schemas.microsoft.com/office/drawing/2014/main" id="{8BAE7F7A-B395-4F09-88E5-F3A9332265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9150" y="990599"/>
            <a:ext cx="10391775" cy="5572125"/>
            <a:chOff x="671" y="216"/>
            <a:chExt cx="2880" cy="720"/>
          </a:xfrm>
          <a:blipFill>
            <a:blip r:embed="rId2"/>
            <a:tile tx="0" ty="0" sx="100000" sy="100000" flip="none" algn="tl"/>
          </a:blipFill>
        </p:grpSpPr>
        <p:cxnSp>
          <p:nvCxnSpPr>
            <p:cNvPr id="179204" name="_s179204">
              <a:extLst>
                <a:ext uri="{FF2B5EF4-FFF2-40B4-BE49-F238E27FC236}">
                  <a16:creationId xmlns:a16="http://schemas.microsoft.com/office/drawing/2014/main" id="{24DC9222-5C47-4A60-AEA7-20C55E55ACF8}"/>
                </a:ext>
              </a:extLst>
            </p:cNvPr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5400000" flipH="1">
              <a:off x="2543" y="72"/>
              <a:ext cx="144" cy="1008"/>
            </a:xfrm>
            <a:prstGeom prst="bentConnector3">
              <a:avLst>
                <a:gd name="adj1" fmla="val 9574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9205" name="_s179205">
              <a:extLst>
                <a:ext uri="{FF2B5EF4-FFF2-40B4-BE49-F238E27FC236}">
                  <a16:creationId xmlns:a16="http://schemas.microsoft.com/office/drawing/2014/main" id="{543D51FB-681D-46D5-926E-84B6699BDDC7}"/>
                </a:ext>
              </a:extLst>
            </p:cNvPr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>
              <a:off x="2040" y="575"/>
              <a:ext cx="144" cy="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9206" name="_s179206">
              <a:extLst>
                <a:ext uri="{FF2B5EF4-FFF2-40B4-BE49-F238E27FC236}">
                  <a16:creationId xmlns:a16="http://schemas.microsoft.com/office/drawing/2014/main" id="{343C8D87-0C2D-4218-88F4-7497FD202D39}"/>
                </a:ext>
              </a:extLst>
            </p:cNvPr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16200000">
              <a:off x="1535" y="72"/>
              <a:ext cx="144" cy="1008"/>
            </a:xfrm>
            <a:prstGeom prst="bentConnector3">
              <a:avLst>
                <a:gd name="adj1" fmla="val 9574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" name="_s179207">
              <a:extLst>
                <a:ext uri="{FF2B5EF4-FFF2-40B4-BE49-F238E27FC236}">
                  <a16:creationId xmlns:a16="http://schemas.microsoft.com/office/drawing/2014/main" id="{825B883B-12E0-4427-B9B5-56097B474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" y="216"/>
              <a:ext cx="864" cy="288"/>
            </a:xfrm>
            <a:prstGeom prst="roundRect">
              <a:avLst>
                <a:gd name="adj" fmla="val 16667"/>
              </a:avLst>
            </a:prstGeom>
            <a:blipFill>
              <a:blip r:embed="rId2"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3200" b="1" dirty="0">
                  <a:solidFill>
                    <a:srgbClr val="C00000"/>
                  </a:solidFill>
                  <a:latin typeface="Georgia" panose="02040502050405020303" pitchFamily="18" charset="0"/>
                </a:rPr>
                <a:t>Деловое </a:t>
              </a:r>
            </a:p>
            <a:p>
              <a:pPr algn="ctr" eaLnBrk="1" hangingPunct="1">
                <a:defRPr/>
              </a:pPr>
              <a:r>
                <a:rPr lang="ru-RU" altLang="ru-RU" sz="3200" b="1" dirty="0">
                  <a:solidFill>
                    <a:srgbClr val="C00000"/>
                  </a:solidFill>
                  <a:latin typeface="Georgia" panose="02040502050405020303" pitchFamily="18" charset="0"/>
                </a:rPr>
                <a:t>общение</a:t>
              </a:r>
            </a:p>
          </p:txBody>
        </p:sp>
        <p:sp>
          <p:nvSpPr>
            <p:cNvPr id="6" name="_s179208">
              <a:extLst>
                <a:ext uri="{FF2B5EF4-FFF2-40B4-BE49-F238E27FC236}">
                  <a16:creationId xmlns:a16="http://schemas.microsoft.com/office/drawing/2014/main" id="{68637D78-8576-4CBA-839D-406827D0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" y="648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800" b="1" dirty="0">
                  <a:latin typeface="Georgia" panose="02040502050405020303" pitchFamily="18" charset="0"/>
                </a:rPr>
                <a:t>Восприятие</a:t>
              </a:r>
            </a:p>
            <a:p>
              <a:pPr algn="ctr" eaLnBrk="1" hangingPunct="1">
                <a:defRPr/>
              </a:pPr>
              <a:r>
                <a:rPr lang="ru-RU" altLang="ru-RU" sz="2800" dirty="0">
                  <a:latin typeface="Georgia" panose="02040502050405020303" pitchFamily="18" charset="0"/>
                </a:rPr>
                <a:t>(установление </a:t>
              </a:r>
            </a:p>
            <a:p>
              <a:pPr algn="ctr" eaLnBrk="1" hangingPunct="1">
                <a:defRPr/>
              </a:pPr>
              <a:r>
                <a:rPr lang="ru-RU" altLang="ru-RU" sz="2800" dirty="0">
                  <a:latin typeface="Georgia" panose="02040502050405020303" pitchFamily="18" charset="0"/>
                </a:rPr>
                <a:t>контакта</a:t>
              </a:r>
            </a:p>
          </p:txBody>
        </p:sp>
        <p:sp>
          <p:nvSpPr>
            <p:cNvPr id="7" name="_s179209">
              <a:extLst>
                <a:ext uri="{FF2B5EF4-FFF2-40B4-BE49-F238E27FC236}">
                  <a16:creationId xmlns:a16="http://schemas.microsoft.com/office/drawing/2014/main" id="{B358A597-C88B-43A8-AF3F-08CF6BB54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" y="648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800" b="1" dirty="0">
                  <a:latin typeface="Georgia" panose="02040502050405020303" pitchFamily="18" charset="0"/>
                  <a:ea typeface="Verdana" panose="020B0604030504040204" pitchFamily="34" charset="0"/>
                </a:rPr>
                <a:t>Коммуникация </a:t>
              </a:r>
            </a:p>
            <a:p>
              <a:pPr algn="ctr" eaLnBrk="1" hangingPunct="1">
                <a:defRPr/>
              </a:pPr>
              <a:r>
                <a:rPr lang="ru-RU" altLang="ru-RU" sz="2800" dirty="0">
                  <a:latin typeface="Georgia" panose="02040502050405020303" pitchFamily="18" charset="0"/>
                  <a:ea typeface="Verdana" panose="020B0604030504040204" pitchFamily="34" charset="0"/>
                </a:rPr>
                <a:t>(обмен </a:t>
              </a:r>
            </a:p>
            <a:p>
              <a:pPr algn="ctr" eaLnBrk="1" hangingPunct="1">
                <a:defRPr/>
              </a:pPr>
              <a:r>
                <a:rPr lang="ru-RU" altLang="ru-RU" sz="2800" dirty="0">
                  <a:latin typeface="Georgia" panose="02040502050405020303" pitchFamily="18" charset="0"/>
                  <a:ea typeface="Verdana" panose="020B0604030504040204" pitchFamily="34" charset="0"/>
                </a:rPr>
                <a:t>информацией)</a:t>
              </a:r>
            </a:p>
          </p:txBody>
        </p:sp>
        <p:sp>
          <p:nvSpPr>
            <p:cNvPr id="8" name="_s179210">
              <a:extLst>
                <a:ext uri="{FF2B5EF4-FFF2-40B4-BE49-F238E27FC236}">
                  <a16:creationId xmlns:a16="http://schemas.microsoft.com/office/drawing/2014/main" id="{E809ECBF-CE08-47B8-A432-B3AC4621C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648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800" b="1" dirty="0">
                  <a:latin typeface="Georgia" panose="02040502050405020303" pitchFamily="18" charset="0"/>
                </a:rPr>
                <a:t>Призыв </a:t>
              </a:r>
            </a:p>
            <a:p>
              <a:pPr algn="ctr" eaLnBrk="1" hangingPunct="1">
                <a:defRPr/>
              </a:pPr>
              <a:r>
                <a:rPr lang="ru-RU" altLang="ru-RU" sz="2800" dirty="0">
                  <a:latin typeface="Georgia" panose="02040502050405020303" pitchFamily="18" charset="0"/>
                </a:rPr>
                <a:t>к взаимо-</a:t>
              </a:r>
            </a:p>
            <a:p>
              <a:pPr algn="ctr" eaLnBrk="1" hangingPunct="1">
                <a:defRPr/>
              </a:pPr>
              <a:r>
                <a:rPr lang="ru-RU" altLang="ru-RU" sz="2800" dirty="0">
                  <a:latin typeface="Georgia" panose="02040502050405020303" pitchFamily="18" charset="0"/>
                </a:rPr>
                <a:t>действию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98AF1-CA1C-42D8-A193-6AF425FD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10657184" cy="8450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Чек-лист проведения мотивирующей беседы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85883-6350-4572-812B-785A92D74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179442"/>
            <a:ext cx="11570841" cy="56785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1. Установление позитивного контакта: </a:t>
            </a:r>
            <a:r>
              <a:rPr lang="ru-RU" sz="2800" dirty="0"/>
              <a:t>приветствие, пожелание доброго времени суток, представление, обмен визитками, комплимент (при необходимости).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2. Определение потребностей участников беседы: </a:t>
            </a:r>
            <a:r>
              <a:rPr lang="ru-RU" sz="2800" dirty="0"/>
              <a:t>с помощью «открытых» (то есть начинающихся с вопросительных слов «что?», «почему?», «каким образом?» и т.п.) вопросов определяются потребности участников беседы.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3. Презентация чего-либо: </a:t>
            </a:r>
            <a:r>
              <a:rPr lang="ru-RU" sz="2800" dirty="0"/>
              <a:t>после определения потребностей в чем-либо (как правило – в определённой информации или действиях), делается презентация определённого события, мероприятия или выгод (например – выгоды членства в профсоюзе).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4. Ответы на вопросы и работа с возражениями: </a:t>
            </a:r>
            <a:r>
              <a:rPr lang="ru-RU" sz="2800" dirty="0"/>
              <a:t>даются ответы на вопросы собеседника, могут быть заданы «закрытые» вопросы (с вариантами ответов только «да» или «нет»), в случае активных возражений со стороны собеседника рекомендуется использовать технику </a:t>
            </a:r>
            <a:r>
              <a:rPr lang="ru-RU" sz="2800" b="1" dirty="0">
                <a:solidFill>
                  <a:schemeClr val="tx2"/>
                </a:solidFill>
              </a:rPr>
              <a:t>«Да…., но....». 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5. Подведение итогов и завершение беседы: </a:t>
            </a:r>
            <a:r>
              <a:rPr lang="ru-RU" sz="2800" dirty="0"/>
              <a:t>в конце разговора важно сделать общее резюме из сказанного и сформулировать предложение для собеседника или призвать его к чему-то (например – написать заявление о вступлении в профсоюз). </a:t>
            </a:r>
            <a:r>
              <a:rPr lang="ru-RU" sz="2800" b="1" i="1" dirty="0"/>
              <a:t>Обязательно поблагодарите партнёра за его участие в разговоре!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3598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1AC50-010D-48D2-B2C0-21A0ECC9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7" y="692696"/>
            <a:ext cx="3995464" cy="40324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</a:rPr>
              <a:t>Типы медиаканалов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(средств донесения информации)</a:t>
            </a:r>
            <a:endParaRPr lang="ru-RU" sz="36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CE13E4-12ED-4033-B9DD-D92B5370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4" y="954156"/>
            <a:ext cx="7778960" cy="578721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Личное общение </a:t>
            </a:r>
            <a:r>
              <a:rPr lang="ru-RU" i="1" dirty="0"/>
              <a:t>(де</a:t>
            </a:r>
            <a:r>
              <a:rPr lang="ru-RU" altLang="ru-RU" i="1" dirty="0"/>
              <a:t>ловая беседа, совещание, собрание, митинг, акции, мероприятия, конкурсы)</a:t>
            </a:r>
          </a:p>
          <a:p>
            <a:pPr>
              <a:lnSpc>
                <a:spcPct val="80000"/>
              </a:lnSpc>
            </a:pPr>
            <a:r>
              <a:rPr lang="ru-RU" b="1" dirty="0"/>
              <a:t>Печатные издания </a:t>
            </a:r>
            <a:r>
              <a:rPr lang="ru-RU" altLang="ru-RU" i="1" dirty="0"/>
              <a:t>(газета, листовка, стенгазета, информационный стенд, агитационный плакат, буклеты, памятки, брошюры)</a:t>
            </a:r>
          </a:p>
          <a:p>
            <a:r>
              <a:rPr lang="ru-RU" b="1" dirty="0"/>
              <a:t>Электронные</a:t>
            </a:r>
            <a:r>
              <a:rPr lang="ru-RU" dirty="0"/>
              <a:t> </a:t>
            </a:r>
            <a:r>
              <a:rPr lang="ru-RU" i="1" dirty="0"/>
              <a:t>(телевидение, радиостанции, сотовая связь) </a:t>
            </a:r>
          </a:p>
          <a:p>
            <a:r>
              <a:rPr lang="ru-RU" b="1" dirty="0"/>
              <a:t>Цифровые </a:t>
            </a:r>
            <a:r>
              <a:rPr lang="ru-RU" i="1" dirty="0"/>
              <a:t>(веб-сайт, страницы и группы в соцсетях, группы в коммуникаторах, различные сервисы - приложение </a:t>
            </a:r>
            <a:r>
              <a:rPr lang="ru-RU" i="1" dirty="0" err="1"/>
              <a:t>Instagram</a:t>
            </a:r>
            <a:r>
              <a:rPr lang="ru-RU" i="1" dirty="0"/>
              <a:t>, канал на </a:t>
            </a:r>
            <a:r>
              <a:rPr lang="en-US" i="1" dirty="0"/>
              <a:t>YouTube</a:t>
            </a:r>
            <a:r>
              <a:rPr lang="ru-RU" i="1" dirty="0"/>
              <a:t>, ведение блога, </a:t>
            </a:r>
            <a:r>
              <a:rPr lang="en-US" i="1" dirty="0"/>
              <a:t>Twitter</a:t>
            </a:r>
            <a:r>
              <a:rPr lang="ru-RU" i="1" dirty="0"/>
              <a:t>, Живой Журнал, </a:t>
            </a:r>
            <a:r>
              <a:rPr lang="ru-RU" b="1" i="1" dirty="0"/>
              <a:t>динамическое СМИ</a:t>
            </a:r>
            <a:r>
              <a:rPr lang="ru-RU" i="1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1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A6AADC-3C6F-4EB3-A6CD-BBF59437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2" y="781050"/>
            <a:ext cx="11382375" cy="60769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По каким информационным каналам Вы хотели бы получать информацию:     </a:t>
            </a:r>
            <a:r>
              <a:rPr lang="ru-RU" b="1" i="1" dirty="0"/>
              <a:t>цифровые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– 50% / </a:t>
            </a:r>
            <a:r>
              <a:rPr lang="ru-RU" b="1" dirty="0"/>
              <a:t>64%</a:t>
            </a:r>
          </a:p>
          <a:p>
            <a:pPr marL="0" indent="0" algn="just">
              <a:buNone/>
            </a:pPr>
            <a:r>
              <a:rPr lang="ru-RU" b="1" dirty="0"/>
              <a:t>                                  </a:t>
            </a:r>
            <a:r>
              <a:rPr lang="ru-RU" b="1" i="1" dirty="0"/>
              <a:t>личное общение </a:t>
            </a:r>
            <a:r>
              <a:rPr lang="ru-RU" b="1" dirty="0">
                <a:solidFill>
                  <a:srgbClr val="C00000"/>
                </a:solidFill>
              </a:rPr>
              <a:t>– 30% / </a:t>
            </a:r>
            <a:r>
              <a:rPr lang="ru-RU" b="1" dirty="0"/>
              <a:t>58%</a:t>
            </a:r>
          </a:p>
          <a:p>
            <a:pPr marL="0" indent="0" algn="just">
              <a:buNone/>
            </a:pPr>
            <a:r>
              <a:rPr lang="ru-RU" b="1" dirty="0"/>
              <a:t>                                  </a:t>
            </a:r>
            <a:r>
              <a:rPr lang="ru-RU" b="1" i="1" dirty="0"/>
              <a:t>печатные средства </a:t>
            </a:r>
            <a:r>
              <a:rPr lang="ru-RU" b="1" dirty="0">
                <a:solidFill>
                  <a:srgbClr val="C00000"/>
                </a:solidFill>
              </a:rPr>
              <a:t>– 11% / </a:t>
            </a:r>
            <a:r>
              <a:rPr lang="ru-RU" b="1" dirty="0"/>
              <a:t>26%</a:t>
            </a:r>
          </a:p>
          <a:p>
            <a:pPr marL="0" indent="0" algn="just">
              <a:buNone/>
            </a:pPr>
            <a:r>
              <a:rPr lang="ru-RU" b="1" dirty="0"/>
              <a:t>                                  </a:t>
            </a:r>
            <a:r>
              <a:rPr lang="ru-RU" b="1" i="1" dirty="0"/>
              <a:t>электронные (ТВ, радио сотовая связь) </a:t>
            </a:r>
            <a:r>
              <a:rPr lang="ru-RU" b="1">
                <a:solidFill>
                  <a:srgbClr val="C00000"/>
                </a:solidFill>
              </a:rPr>
              <a:t>– 9% / </a:t>
            </a:r>
            <a:r>
              <a:rPr lang="ru-RU" b="1"/>
              <a:t>32%.</a:t>
            </a:r>
            <a:endParaRPr lang="ru-RU" b="1" dirty="0"/>
          </a:p>
          <a:p>
            <a:pPr marL="0" indent="0" algn="just">
              <a:buNone/>
            </a:pPr>
            <a:r>
              <a:rPr lang="ru-RU" i="1" dirty="0"/>
              <a:t>«Профсоюзу есть куда расти, но нужны современный подходы к агитации».</a:t>
            </a:r>
          </a:p>
          <a:p>
            <a:pPr marL="0" indent="0" algn="just">
              <a:buNone/>
            </a:pPr>
            <a:r>
              <a:rPr lang="ru-RU" i="1" dirty="0"/>
              <a:t>«Нет полной информации о том какое место профсоюзное движение занимает в нашей стране».</a:t>
            </a:r>
          </a:p>
          <a:p>
            <a:pPr marL="0" indent="0" algn="just">
              <a:buNone/>
            </a:pPr>
            <a:r>
              <a:rPr lang="ru-RU" i="1" dirty="0"/>
              <a:t>«Нет позитивного имиджа у профсоюзов».</a:t>
            </a:r>
          </a:p>
          <a:p>
            <a:pPr marL="0" indent="0" algn="just">
              <a:buNone/>
            </a:pPr>
            <a:r>
              <a:rPr lang="ru-RU" i="1" dirty="0"/>
              <a:t>«Не хватает информации о правовой деятельности и услугах профсоюзов».</a:t>
            </a:r>
          </a:p>
          <a:p>
            <a:pPr marL="0" indent="0" algn="just">
              <a:buNone/>
            </a:pPr>
            <a:r>
              <a:rPr lang="ru-RU" i="1" dirty="0"/>
              <a:t>«Более доступной информации о том, какие проблемы есть и что делает в данный момент профсоюзная организация по решению этих проблем».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C00000"/>
                </a:solidFill>
              </a:rPr>
              <a:t>Хватает информации – 25% опрошенных.</a:t>
            </a:r>
          </a:p>
        </p:txBody>
      </p:sp>
    </p:spTree>
    <p:extLst>
      <p:ext uri="{BB962C8B-B14F-4D97-AF65-F5344CB8AC3E}">
        <p14:creationId xmlns:p14="http://schemas.microsoft.com/office/powerpoint/2010/main" val="18690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EC2A3-5E9B-4D64-AA67-14640845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971800"/>
            <a:ext cx="11600606" cy="3886200"/>
          </a:xfrm>
        </p:spPr>
        <p:txBody>
          <a:bodyPr/>
          <a:lstStyle/>
          <a:p>
            <a:r>
              <a:rPr lang="ru-RU" sz="2800" i="1" dirty="0">
                <a:solidFill>
                  <a:srgbClr val="C00000"/>
                </a:solidFill>
              </a:rPr>
              <a:t>      Что может быть профсоюзным контентом </a:t>
            </a:r>
            <a:r>
              <a:rPr lang="ru-RU" sz="2800" b="0" i="1" dirty="0">
                <a:solidFill>
                  <a:srgbClr val="C00000"/>
                </a:solidFill>
              </a:rPr>
              <a:t>(содержанием):</a:t>
            </a:r>
            <a:br>
              <a:rPr lang="ru-RU" sz="2800" b="0" i="1" dirty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новость (кто? что? где? когда? каким образом?);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фотография с комментариями;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агитационный рисунок (плакат);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история из практики, чей-то опыт;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объявление (анонс мероприятия);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видеоролик;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социальный опрос (исследование);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открытка-поздравление.</a:t>
            </a:r>
            <a:r>
              <a:rPr lang="ru-RU" dirty="0"/>
              <a:t/>
            </a:r>
            <a:br>
              <a:rPr lang="ru-RU" dirty="0"/>
            </a:b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50ECF9-7A3C-4965-8DDB-8BDFFA9FC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539" y="857250"/>
            <a:ext cx="11762117" cy="99805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Динамическое СМИ: </a:t>
            </a:r>
            <a:r>
              <a:rPr lang="ru-RU" sz="3200" dirty="0"/>
              <a:t>это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dirty="0"/>
              <a:t>сообщество людей, объединённых </a:t>
            </a:r>
          </a:p>
          <a:p>
            <a:pPr algn="ctr"/>
            <a:r>
              <a:rPr lang="ru-RU" sz="3200" dirty="0"/>
              <a:t>в коммуникациях с целевой аудиторией</a:t>
            </a:r>
            <a:r>
              <a:rPr lang="ru-RU" sz="3200" i="1" dirty="0"/>
              <a:t>.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09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97A1BCA-A8E2-4CE3-BD5F-9B134D6F6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05" y="942766"/>
            <a:ext cx="117414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Чек-лист действий, необходимых для продвижения мероприятия</a:t>
            </a:r>
            <a:endParaRPr lang="ru-RU" alt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4451" name="Group 3">
            <a:extLst>
              <a:ext uri="{FF2B5EF4-FFF2-40B4-BE49-F238E27FC236}">
                <a16:creationId xmlns:a16="http://schemas.microsoft.com/office/drawing/2014/main" id="{0429EDA8-E3F3-4D92-8B6E-6124CD7F3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57080"/>
              </p:ext>
            </p:extLst>
          </p:nvPr>
        </p:nvGraphicFramePr>
        <p:xfrm>
          <a:off x="790575" y="1603513"/>
          <a:ext cx="11017112" cy="4932882"/>
        </p:xfrm>
        <a:graphic>
          <a:graphicData uri="http://schemas.openxmlformats.org/drawingml/2006/table">
            <a:tbl>
              <a:tblPr/>
              <a:tblGrid>
                <a:gridCol w="389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6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1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5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Действие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Практические шаги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1492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149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Прояснять суть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Как называется и что входит в данное мероприятие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(транспорт, питание, проживание, обучение и т.п.)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1492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149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Доказывать высокое качество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Уровень организаторов, наличие сертификатов,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опыт проведения подобных мероприятий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Обозначить выгоду от участия в мероприятии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Какую выгоду получит участник данного мероприятия </a:t>
                      </a: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(доход, общение, комфорт, самореализация и т.д.)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Сделать простым и удобным процесс участия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Где и когда можно принять участие и </a:t>
                      </a: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что для этого надо сделать уже сейчас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9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Формировать имидж эксперта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Какие у организаторов есть свидетельства, награды, отзывы других участников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753DB30-CF2D-41C4-9C63-97530BF3D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51201"/>
              </p:ext>
            </p:extLst>
          </p:nvPr>
        </p:nvGraphicFramePr>
        <p:xfrm>
          <a:off x="839416" y="2160104"/>
          <a:ext cx="10657184" cy="43872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3450289928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3409661126"/>
                    </a:ext>
                  </a:extLst>
                </a:gridCol>
              </a:tblGrid>
              <a:tr h="67084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400" spc="10" dirty="0">
                          <a:solidFill>
                            <a:schemeClr val="tx1"/>
                          </a:solidFill>
                          <a:effectLst/>
                        </a:rPr>
                        <a:t>% от тех, чьи трудовые  права нарушались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471240154"/>
                  </a:ext>
                </a:extLst>
              </a:tr>
              <a:tr h="6842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От государства в целом, органов власти</a:t>
                      </a:r>
                      <a:endParaRPr lang="ru-RU" sz="2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  <a:latin typeface="Georgia" panose="02040502050405020303" pitchFamily="18" charset="0"/>
                        </a:rPr>
                        <a:t>51</a:t>
                      </a:r>
                      <a:endParaRPr lang="ru-RU" sz="2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939852561"/>
                  </a:ext>
                </a:extLst>
              </a:tr>
              <a:tr h="60626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От работодателей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  <a:latin typeface="Georgia" panose="02040502050405020303" pitchFamily="18" charset="0"/>
                        </a:rPr>
                        <a:t>46</a:t>
                      </a:r>
                      <a:endParaRPr lang="ru-RU" sz="2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4226138699"/>
                  </a:ext>
                </a:extLst>
              </a:tr>
              <a:tr h="60626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От самих работников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  <a:latin typeface="Georgia" panose="02040502050405020303" pitchFamily="18" charset="0"/>
                        </a:rPr>
                        <a:t>21</a:t>
                      </a:r>
                      <a:endParaRPr lang="ru-RU" sz="2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882808165"/>
                  </a:ext>
                </a:extLst>
              </a:tr>
              <a:tr h="60626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профсоюзов 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156928951"/>
                  </a:ext>
                </a:extLst>
              </a:tr>
              <a:tr h="60626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От судов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767562242"/>
                  </a:ext>
                </a:extLst>
              </a:tr>
              <a:tr h="60626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Затрудняюсь ответить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ru-RU" sz="2800" spc="10" dirty="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5103614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E71C65-7889-4296-9C22-D8178A2846EF}"/>
              </a:ext>
            </a:extLst>
          </p:cNvPr>
          <p:cNvSpPr txBox="1"/>
          <p:nvPr/>
        </p:nvSpPr>
        <p:spPr>
          <a:xfrm>
            <a:off x="-1" y="1020416"/>
            <a:ext cx="12138991" cy="98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ru-RU" sz="3200" b="1" spc="1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Вы считаете, от кого в наибольшей мере зависит </a:t>
            </a:r>
          </a:p>
          <a:p>
            <a:pPr algn="ctr">
              <a:lnSpc>
                <a:spcPts val="1800"/>
              </a:lnSpc>
              <a:spcAft>
                <a:spcPts val="900"/>
              </a:spcAft>
            </a:pPr>
            <a:r>
              <a:rPr lang="ru-RU" sz="3200" b="1" spc="1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защита трудовых прав работающих в России?</a:t>
            </a:r>
          </a:p>
          <a:p>
            <a:pPr algn="ctr">
              <a:lnSpc>
                <a:spcPts val="1350"/>
              </a:lnSpc>
              <a:spcAft>
                <a:spcPts val="800"/>
              </a:spcAft>
            </a:pPr>
            <a:r>
              <a:rPr lang="ru-RU" sz="2000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(в % от опрошенных, закрытый вопрос, не более 2-х ответов, апрель 2021 г.)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D0D7FF86-0EB1-46B9-A904-9E6D71D45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190177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Формы коллективных мероприятий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CCDAC-BFE0-45F6-80E7-C394353FB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55" y="1828799"/>
            <a:ext cx="10085033" cy="4616389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ru-RU" dirty="0">
                <a:solidFill>
                  <a:srgbClr val="C00000"/>
                </a:solidFill>
              </a:rPr>
              <a:t>Информационно-просветительские</a:t>
            </a:r>
            <a:r>
              <a:rPr lang="ru-RU" dirty="0"/>
              <a:t> (встреча, круглый стол, диспут, конференция, презентация, экскурсия, семинар).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dirty="0">
                <a:solidFill>
                  <a:srgbClr val="C00000"/>
                </a:solidFill>
              </a:rPr>
              <a:t>Игровые </a:t>
            </a:r>
            <a:r>
              <a:rPr lang="ru-RU" dirty="0"/>
              <a:t>(ролевая игра, интеллектуальные игры, квесты, КВН, деловая игра, аукцион).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dirty="0">
                <a:solidFill>
                  <a:srgbClr val="C00000"/>
                </a:solidFill>
              </a:rPr>
              <a:t>Показательные</a:t>
            </a:r>
            <a:r>
              <a:rPr lang="ru-RU" dirty="0"/>
              <a:t> (смотры мастерства, выставка, фестиваль, концерт, мастер-класс).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dirty="0">
                <a:solidFill>
                  <a:srgbClr val="C00000"/>
                </a:solidFill>
              </a:rPr>
              <a:t>Флешмобы </a:t>
            </a:r>
            <a:r>
              <a:rPr lang="ru-RU" dirty="0"/>
              <a:t>(классический, социо-моб, </a:t>
            </a:r>
            <a:r>
              <a:rPr lang="en-US" dirty="0" err="1"/>
              <a:t>i</a:t>
            </a:r>
            <a:r>
              <a:rPr lang="en-US" dirty="0"/>
              <a:t>-mob</a:t>
            </a:r>
            <a:r>
              <a:rPr lang="ru-RU" dirty="0"/>
              <a:t>, рекламный, экстрим-моб, фан-моб).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dirty="0">
                <a:solidFill>
                  <a:srgbClr val="C00000"/>
                </a:solidFill>
              </a:rPr>
              <a:t>Состязательные</a:t>
            </a:r>
            <a:r>
              <a:rPr lang="ru-RU" dirty="0"/>
              <a:t> (соревнования, конкурсы).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dirty="0">
                <a:solidFill>
                  <a:srgbClr val="C00000"/>
                </a:solidFill>
              </a:rPr>
              <a:t>Тренинговые </a:t>
            </a:r>
            <a:r>
              <a:rPr lang="ru-RU" dirty="0"/>
              <a:t>(тренинг, тимбилдинг).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dirty="0">
                <a:solidFill>
                  <a:srgbClr val="C00000"/>
                </a:solidFill>
              </a:rPr>
              <a:t>Коллективные действия </a:t>
            </a:r>
            <a:r>
              <a:rPr lang="en-US" dirty="0"/>
              <a:t>(</a:t>
            </a:r>
            <a:r>
              <a:rPr lang="ru-RU" dirty="0"/>
              <a:t>митинг, демонстрация).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>
            <a:extLst>
              <a:ext uri="{FF2B5EF4-FFF2-40B4-BE49-F238E27FC236}">
                <a16:creationId xmlns:a16="http://schemas.microsoft.com/office/drawing/2014/main" id="{6DA45E90-91E1-4243-BB42-F8A7A0F2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1" y="188914"/>
            <a:ext cx="5476984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4">
            <a:extLst>
              <a:ext uri="{FF2B5EF4-FFF2-40B4-BE49-F238E27FC236}">
                <a16:creationId xmlns:a16="http://schemas.microsoft.com/office/drawing/2014/main" id="{18F0AAD9-0B39-4FDD-BC5A-9D9D7CE3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88914"/>
            <a:ext cx="5043054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97419D9F-0BE1-4CC8-B6E9-B67F9CDE4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476251"/>
            <a:ext cx="8964612" cy="1050708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Техническое задание на подготовку и проведение мероприятия 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8128E16F-2B82-4F14-A847-F8E388F03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412" y="1833379"/>
            <a:ext cx="9861797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dirty="0">
                <a:ea typeface="Verdana" panose="020B0604030504040204" pitchFamily="34" charset="0"/>
                <a:cs typeface="Verdana" panose="020B0604030504040204" pitchFamily="34" charset="0"/>
              </a:rPr>
              <a:t>Определение площадки мероприятия. </a:t>
            </a:r>
          </a:p>
          <a:p>
            <a:pPr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dirty="0">
                <a:ea typeface="Verdana" panose="020B0604030504040204" pitchFamily="34" charset="0"/>
                <a:cs typeface="Verdana" panose="020B0604030504040204" pitchFamily="34" charset="0"/>
              </a:rPr>
              <a:t>Обеспечение режима безопасности.</a:t>
            </a:r>
          </a:p>
          <a:p>
            <a:pPr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dirty="0">
                <a:ea typeface="Verdana" panose="020B0604030504040204" pitchFamily="34" charset="0"/>
                <a:cs typeface="Verdana" panose="020B0604030504040204" pitchFamily="34" charset="0"/>
              </a:rPr>
              <a:t>Фото и видеосъёмка, трансляция мероприятий. </a:t>
            </a:r>
          </a:p>
          <a:p>
            <a:pPr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dirty="0">
                <a:ea typeface="Verdana" panose="020B0604030504040204" pitchFamily="34" charset="0"/>
                <a:cs typeface="Verdana" panose="020B0604030504040204" pitchFamily="34" charset="0"/>
              </a:rPr>
              <a:t>Создание медиаконтента (информация).</a:t>
            </a:r>
          </a:p>
          <a:p>
            <a:pPr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dirty="0">
                <a:ea typeface="Verdana" panose="020B0604030504040204" pitchFamily="34" charset="0"/>
                <a:cs typeface="Verdana" panose="020B0604030504040204" pitchFamily="34" charset="0"/>
              </a:rPr>
              <a:t>Механизм регистрации участников.</a:t>
            </a:r>
          </a:p>
          <a:p>
            <a:pPr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dirty="0">
                <a:ea typeface="Verdana" panose="020B0604030504040204" pitchFamily="34" charset="0"/>
                <a:cs typeface="Verdana" panose="020B0604030504040204" pitchFamily="34" charset="0"/>
              </a:rPr>
              <a:t>Разработка дизайна полиграфической и сувенирной продукции, ее изготовление.</a:t>
            </a:r>
          </a:p>
          <a:p>
            <a:pPr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dirty="0">
                <a:ea typeface="Verdana" panose="020B0604030504040204" pitchFamily="34" charset="0"/>
                <a:cs typeface="Verdana" panose="020B0604030504040204" pitchFamily="34" charset="0"/>
              </a:rPr>
              <a:t>Обеспечение мероприятия (питание и санузел).</a:t>
            </a:r>
          </a:p>
          <a:p>
            <a:pPr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dirty="0">
                <a:ea typeface="Verdana" panose="020B0604030504040204" pitchFamily="34" charset="0"/>
                <a:cs typeface="Verdana" panose="020B0604030504040204" pitchFamily="34" charset="0"/>
              </a:rPr>
              <a:t>Организация и поддержка Интернет-площадок.</a:t>
            </a:r>
          </a:p>
          <a:p>
            <a:pPr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dirty="0">
                <a:ea typeface="Verdana" panose="020B0604030504040204" pitchFamily="34" charset="0"/>
                <a:cs typeface="Verdana" panose="020B0604030504040204" pitchFamily="34" charset="0"/>
              </a:rPr>
              <a:t>Различные сервисы для участников.</a:t>
            </a:r>
          </a:p>
          <a:p>
            <a:pPr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dirty="0">
                <a:ea typeface="Verdana" panose="020B0604030504040204" pitchFamily="34" charset="0"/>
                <a:cs typeface="Verdana" panose="020B0604030504040204" pitchFamily="34" charset="0"/>
              </a:rPr>
              <a:t>Культурная программа.</a:t>
            </a:r>
          </a:p>
          <a:p>
            <a:pPr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endParaRPr lang="ru-RU" altLang="ru-RU" sz="3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5D7AB37-F41A-4D3C-B581-5D424527F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154666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solidFill>
                  <a:schemeClr val="tx1"/>
                </a:solidFill>
              </a:rPr>
              <a:t>Этапы проведения мероприятия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DCF22DC7-AD5E-4976-AA7E-397CDEC2BE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1953" y="1784411"/>
            <a:ext cx="9738804" cy="4341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1. Исследование. </a:t>
            </a:r>
            <a:r>
              <a:rPr lang="ru-RU" altLang="ru-RU" dirty="0"/>
              <a:t>Необходимо для определения целей и задач, проблем, которые можно решить с его помощью, а также выбрать нужную форму.</a:t>
            </a:r>
          </a:p>
          <a:p>
            <a:pPr marL="0" indent="0"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2. Разработка. </a:t>
            </a:r>
            <a:r>
              <a:rPr lang="ru-RU" altLang="ru-RU" dirty="0"/>
              <a:t>Постановка цели, выбор формы проведения, назначение даты и согласование.</a:t>
            </a:r>
          </a:p>
          <a:p>
            <a:pPr marL="0" indent="0"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3. Планирование. </a:t>
            </a:r>
            <a:r>
              <a:rPr lang="ru-RU" altLang="ru-RU" dirty="0"/>
              <a:t>Разработка конкретного плана подготовки мероприятия: ресурсы, ответственные.</a:t>
            </a:r>
          </a:p>
          <a:p>
            <a:pPr marL="0" indent="0"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4. Координация. </a:t>
            </a:r>
            <a:r>
              <a:rPr lang="ru-RU" altLang="ru-RU" dirty="0"/>
              <a:t>В процессе его проведения - организация работы штаба, координация действий.</a:t>
            </a:r>
          </a:p>
          <a:p>
            <a:pPr marL="0" indent="0"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5. Оценка. </a:t>
            </a:r>
            <a:r>
              <a:rPr lang="ru-RU" altLang="ru-RU" dirty="0"/>
              <a:t>По заранее определённым критериям определяется результативность мероприятия.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935DFF73-9133-45DB-AB9C-226F42263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421" y="274638"/>
            <a:ext cx="9303798" cy="14986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</a:rPr>
              <a:t>Онлайн присутствие проекта</a:t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r>
              <a:rPr lang="ru-RU" altLang="ru-RU" sz="3600" dirty="0">
                <a:solidFill>
                  <a:srgbClr val="C00000"/>
                </a:solidFill>
              </a:rPr>
              <a:t>(важно для включения молодёжи)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D5BCA-CC8A-4B36-9A6F-E76B3F749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015" y="2059619"/>
            <a:ext cx="9303798" cy="452374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200" dirty="0"/>
              <a:t>1. Прямой эфир, стриминг.</a:t>
            </a:r>
          </a:p>
          <a:p>
            <a:pPr marL="0" indent="0">
              <a:buNone/>
              <a:defRPr/>
            </a:pPr>
            <a:r>
              <a:rPr lang="ru-RU" sz="3200" dirty="0"/>
              <a:t>2. Онлайн вовлечение участников (видеоролики, письма, онлайн реклама).</a:t>
            </a:r>
          </a:p>
          <a:p>
            <a:pPr marL="0" indent="0">
              <a:buNone/>
              <a:defRPr/>
            </a:pPr>
            <a:r>
              <a:rPr lang="ru-RU" sz="3200" dirty="0"/>
              <a:t>3. Видео, фото, отзывы, отчеты в социальных сетях и на сайте.</a:t>
            </a:r>
          </a:p>
          <a:p>
            <a:pPr marL="0" indent="0">
              <a:buNone/>
              <a:defRPr/>
            </a:pPr>
            <a:r>
              <a:rPr lang="ru-RU" sz="3200" dirty="0"/>
              <a:t>4. Мобильные приложения (группы в мессенджерах).</a:t>
            </a:r>
          </a:p>
          <a:p>
            <a:pPr marL="0" indent="0">
              <a:buNone/>
              <a:defRPr/>
            </a:pPr>
            <a:r>
              <a:rPr lang="ru-RU" sz="3200" dirty="0"/>
              <a:t>5. Сервисы опросов (анкеты, лайки).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A6AADC-3C6F-4EB3-A6CD-BBF59437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6" y="952500"/>
            <a:ext cx="11744324" cy="59055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000" b="1" i="1" dirty="0">
                <a:solidFill>
                  <a:schemeClr val="accent4">
                    <a:lumMod val="50000"/>
                  </a:schemeClr>
                </a:solidFill>
              </a:rPr>
              <a:t>Из анкет участников XIV молодёжного Форума ИОО ВЭП</a:t>
            </a:r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b="1" i="1" dirty="0"/>
              <a:t>Оцените потенциал развития профсоюзного движения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b="1" i="1" dirty="0">
                <a:solidFill>
                  <a:srgbClr val="C00000"/>
                </a:solidFill>
              </a:rPr>
              <a:t>6,9 (6,7)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балла из 10</a:t>
            </a:r>
          </a:p>
          <a:p>
            <a:pPr marL="0" indent="0" algn="ctr">
              <a:buNone/>
            </a:pP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rgbClr val="C00000"/>
                </a:solidFill>
              </a:rPr>
              <a:t>«ППО – сильная организация для решения многих вопросов».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C00000"/>
                </a:solidFill>
              </a:rPr>
              <a:t>«Потенциал высокий хотя бы по причине массовости данного движения, но не максимум, так как есть проблемы, над которыми еще нужно работать».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C00000"/>
                </a:solidFill>
              </a:rPr>
              <a:t>«Потому что ВЭП – одна из самых крупных профсоюзных организаций!».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C00000"/>
                </a:solidFill>
              </a:rPr>
              <a:t>«Организация должна быть независимой и отстаивать права работников».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C00000"/>
                </a:solidFill>
              </a:rPr>
              <a:t>«Потенциал велик но не хватает активистов…».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C00000"/>
                </a:solidFill>
              </a:rPr>
              <a:t>«Это мощный орган, мы должны работать вместе чтобы достичь целей».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C00000"/>
                </a:solidFill>
              </a:rPr>
              <a:t>«Я верю в наш Профсоюз!»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«Надежда на лучшее есть!».</a:t>
            </a:r>
          </a:p>
        </p:txBody>
      </p:sp>
    </p:spTree>
    <p:extLst>
      <p:ext uri="{BB962C8B-B14F-4D97-AF65-F5344CB8AC3E}">
        <p14:creationId xmlns:p14="http://schemas.microsoft.com/office/powerpoint/2010/main" val="8749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BDEA4-3CB9-4B9E-89AE-220051DF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160105"/>
            <a:ext cx="11502887" cy="414793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Меняются люди, поколения, на смену гражданам с ценностями </a:t>
            </a:r>
            <a:r>
              <a:rPr lang="ru-RU" sz="2400" i="1" dirty="0">
                <a:solidFill>
                  <a:srgbClr val="C00000"/>
                </a:solidFill>
                <a:latin typeface="Georgia" panose="02040502050405020303" pitchFamily="18" charset="0"/>
              </a:rPr>
              <a:t>«коллективизм» и «самореализация»,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пришло поколение с ценностями </a:t>
            </a:r>
            <a:r>
              <a:rPr lang="ru-RU" sz="2400" i="1" dirty="0">
                <a:solidFill>
                  <a:srgbClr val="C00000"/>
                </a:solidFill>
                <a:latin typeface="Georgia" panose="02040502050405020303" pitchFamily="18" charset="0"/>
              </a:rPr>
              <a:t>«материальная выгода» и «комфорт». </a:t>
            </a:r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Данные приоритеты сформировались более </a:t>
            </a:r>
            <a:r>
              <a:rPr lang="ru-RU" sz="2400" i="1" dirty="0">
                <a:solidFill>
                  <a:srgbClr val="C00000"/>
                </a:solidFill>
                <a:latin typeface="Georgia" panose="02040502050405020303" pitchFamily="18" charset="0"/>
              </a:rPr>
              <a:t>высоким уровнем экономического развития нашего общества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–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большие возможности эпохи потребления создают новые ценности и ожидания от процесса жизнедеятельности.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4DDB2-D246-488E-897F-AC72AAB5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1139686"/>
            <a:ext cx="10945216" cy="16167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Современное общество - общество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знаний и технологий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, которые превращают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 работника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в ключевой ресурс</a:t>
            </a:r>
          </a:p>
        </p:txBody>
      </p:sp>
    </p:spTree>
    <p:extLst>
      <p:ext uri="{BB962C8B-B14F-4D97-AF65-F5344CB8AC3E}">
        <p14:creationId xmlns:p14="http://schemas.microsoft.com/office/powerpoint/2010/main" val="19321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0A42254-FE40-4DAE-9DD4-ACEDA1182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98648"/>
              </p:ext>
            </p:extLst>
          </p:nvPr>
        </p:nvGraphicFramePr>
        <p:xfrm>
          <a:off x="0" y="238539"/>
          <a:ext cx="12192001" cy="676773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709530">
                  <a:extLst>
                    <a:ext uri="{9D8B030D-6E8A-4147-A177-3AD203B41FA5}">
                      <a16:colId xmlns:a16="http://schemas.microsoft.com/office/drawing/2014/main" val="4187843467"/>
                    </a:ext>
                  </a:extLst>
                </a:gridCol>
                <a:gridCol w="3379305">
                  <a:extLst>
                    <a:ext uri="{9D8B030D-6E8A-4147-A177-3AD203B41FA5}">
                      <a16:colId xmlns:a16="http://schemas.microsoft.com/office/drawing/2014/main" val="2477796833"/>
                    </a:ext>
                  </a:extLst>
                </a:gridCol>
                <a:gridCol w="5388559">
                  <a:extLst>
                    <a:ext uri="{9D8B030D-6E8A-4147-A177-3AD203B41FA5}">
                      <a16:colId xmlns:a16="http://schemas.microsoft.com/office/drawing/2014/main" val="987678318"/>
                    </a:ext>
                  </a:extLst>
                </a:gridCol>
                <a:gridCol w="1714607">
                  <a:extLst>
                    <a:ext uri="{9D8B030D-6E8A-4147-A177-3AD203B41FA5}">
                      <a16:colId xmlns:a16="http://schemas.microsoft.com/office/drawing/2014/main" val="778091271"/>
                    </a:ext>
                  </a:extLst>
                </a:gridCol>
              </a:tblGrid>
              <a:tr h="754992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Место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Группа критериев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Название мотиватора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406948"/>
                  </a:ext>
                </a:extLst>
              </a:tr>
              <a:tr h="623234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1</a:t>
                      </a:r>
                    </a:p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effectLst/>
                        </a:rPr>
                        <a:t>Материальные критерии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Стабильная заработная плата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68,2%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4505648"/>
                  </a:ext>
                </a:extLst>
              </a:tr>
              <a:tr h="58992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Размер зарплаты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65,2%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386755"/>
                  </a:ext>
                </a:extLst>
              </a:tr>
              <a:tr h="754992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2400" b="1" i="1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2400" b="1" i="1" dirty="0">
                          <a:effectLst/>
                        </a:rPr>
                        <a:t>Нематериальные критерии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Удобный гибкий график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57,7%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808654"/>
                  </a:ext>
                </a:extLst>
              </a:tr>
              <a:tr h="808773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Расположение, близость к дому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45,2%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193735"/>
                  </a:ext>
                </a:extLst>
              </a:tr>
              <a:tr h="404387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Стабильная компания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42,9%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555065"/>
                  </a:ext>
                </a:extLst>
              </a:tr>
              <a:tr h="404387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Соблюдение ТК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40,7%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965396"/>
                  </a:ext>
                </a:extLst>
              </a:tr>
              <a:tr h="754992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Атмосфера в коллективе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37,6%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405152"/>
                  </a:ext>
                </a:extLst>
              </a:tr>
              <a:tr h="404387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effectLst/>
                        </a:rPr>
                        <a:t>Материальные критерии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Белая зарплата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33,7%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639461"/>
                  </a:ext>
                </a:extLst>
              </a:tr>
              <a:tr h="404387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Премии и бонусы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28,4%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5946317"/>
                  </a:ext>
                </a:extLst>
              </a:tr>
              <a:tr h="754992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Понятная система выплат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27,5%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012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8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2E6C3-34C8-4EBB-98A9-C5372C70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533400"/>
            <a:ext cx="11161240" cy="89783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Популярные способы отстаивания трудовых прав </a:t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(данные опросов за 2009 и 2019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</a:rPr>
              <a:t>г.г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.)  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7BB3CE-31DE-4BD3-835F-000DA6B0FC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458254"/>
              </p:ext>
            </p:extLst>
          </p:nvPr>
        </p:nvGraphicFramePr>
        <p:xfrm>
          <a:off x="335360" y="1550503"/>
          <a:ext cx="11593286" cy="530749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890558">
                  <a:extLst>
                    <a:ext uri="{9D8B030D-6E8A-4147-A177-3AD203B41FA5}">
                      <a16:colId xmlns:a16="http://schemas.microsoft.com/office/drawing/2014/main" val="4287600068"/>
                    </a:ext>
                  </a:extLst>
                </a:gridCol>
                <a:gridCol w="1422489">
                  <a:extLst>
                    <a:ext uri="{9D8B030D-6E8A-4147-A177-3AD203B41FA5}">
                      <a16:colId xmlns:a16="http://schemas.microsoft.com/office/drawing/2014/main" val="3755528775"/>
                    </a:ext>
                  </a:extLst>
                </a:gridCol>
                <a:gridCol w="1280239">
                  <a:extLst>
                    <a:ext uri="{9D8B030D-6E8A-4147-A177-3AD203B41FA5}">
                      <a16:colId xmlns:a16="http://schemas.microsoft.com/office/drawing/2014/main" val="3646907363"/>
                    </a:ext>
                  </a:extLst>
                </a:gridCol>
              </a:tblGrid>
              <a:tr h="8766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Популярные способы отстаивания трудовых прав работниками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Вариант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2009 года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Вариант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2019 года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900992"/>
                  </a:ext>
                </a:extLst>
              </a:tr>
              <a:tr h="1436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Не видят необходимости в отстаивании своих трудовых прав: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потому что они не нарушаются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не обращают на это внимания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57%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54%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3%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61%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55%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6%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288950"/>
                  </a:ext>
                </a:extLst>
              </a:tr>
              <a:tr h="876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Готовы решать свои проблемы индивидуально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(идти в суд, к начальству, использовать связи т.п.)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79581"/>
                  </a:ext>
                </a:extLst>
              </a:tr>
              <a:tr h="413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Меняют место работы (работодателя)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6%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7%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898385"/>
                  </a:ext>
                </a:extLst>
              </a:tr>
              <a:tr h="413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Готовы обращаться в профсоюз или СТК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5%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2%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06562"/>
                  </a:ext>
                </a:extLst>
              </a:tr>
              <a:tr h="413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Начинают меньше работать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2%</a:t>
                      </a:r>
                      <a:endParaRPr lang="ru-RU" sz="2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099432"/>
                  </a:ext>
                </a:extLst>
              </a:tr>
              <a:tr h="876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Готовы участвовать в митингах, забастовках,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отстаивать права силой 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1%</a:t>
                      </a:r>
                      <a:endParaRPr lang="ru-RU" sz="2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59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5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E9669-2DE9-40E9-9CBC-1A5219B3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9" y="404814"/>
            <a:ext cx="9821863" cy="9469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профессиональных союзов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1CFEC-39F5-4387-A98B-143A5BF36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2" y="1563757"/>
            <a:ext cx="11714922" cy="540688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ru-RU" sz="3600" dirty="0"/>
              <a:t>Представительство и защита </a:t>
            </a:r>
            <a:r>
              <a:rPr lang="ru-RU" sz="3600" b="1" dirty="0">
                <a:solidFill>
                  <a:srgbClr val="C00000"/>
                </a:solidFill>
              </a:rPr>
              <a:t>социально-трудовых прав </a:t>
            </a:r>
            <a:r>
              <a:rPr lang="ru-RU" sz="3600" dirty="0"/>
              <a:t>и </a:t>
            </a:r>
            <a:r>
              <a:rPr lang="ru-RU" sz="3600" b="1" dirty="0">
                <a:solidFill>
                  <a:srgbClr val="C00000"/>
                </a:solidFill>
              </a:rPr>
              <a:t>интересов работников</a:t>
            </a:r>
            <a:endParaRPr lang="ru-RU" sz="3600" b="1" dirty="0"/>
          </a:p>
          <a:p>
            <a:pPr marL="0" indent="0">
              <a:buNone/>
              <a:defRPr/>
            </a:pPr>
            <a:r>
              <a:rPr lang="ru-RU" sz="2800" b="1" dirty="0"/>
              <a:t>Социально-трудовые права  </a:t>
            </a:r>
            <a:r>
              <a:rPr lang="ru-RU" sz="2800" dirty="0"/>
              <a:t>(зафиксированы в 21 статье  ТК РФ);</a:t>
            </a:r>
          </a:p>
          <a:p>
            <a:pPr marL="0" indent="0">
              <a:buNone/>
              <a:defRPr/>
            </a:pPr>
            <a:r>
              <a:rPr lang="ru-RU" sz="2800" b="1" dirty="0"/>
              <a:t>Интересы работника:</a:t>
            </a:r>
          </a:p>
          <a:p>
            <a:pPr>
              <a:defRPr/>
            </a:pPr>
            <a:r>
              <a:rPr lang="ru-RU" sz="2800" dirty="0"/>
              <a:t>пирамида Маслоу (65 лет);</a:t>
            </a:r>
          </a:p>
          <a:p>
            <a:pPr>
              <a:defRPr/>
            </a:pPr>
            <a:r>
              <a:rPr lang="ru-RU" sz="2800" dirty="0"/>
              <a:t>закон возвышения потребностей (макроэкономика): </a:t>
            </a:r>
          </a:p>
          <a:p>
            <a:pPr marL="0" indent="0" algn="ctr">
              <a:buNone/>
              <a:defRPr/>
            </a:pPr>
            <a:r>
              <a:rPr lang="ru-RU" sz="3000" b="1" dirty="0"/>
              <a:t>«под непосредственным воздействием рабочей силы, средств производства и в результате внедрения в практику экономической жизни достижений технического прогресса, потребности человека </a:t>
            </a:r>
            <a:r>
              <a:rPr lang="ru-RU" sz="3000" b="1" dirty="0">
                <a:solidFill>
                  <a:srgbClr val="C00000"/>
                </a:solidFill>
              </a:rPr>
              <a:t>повышаются</a:t>
            </a:r>
            <a:r>
              <a:rPr lang="ru-RU" sz="3000" b="1" dirty="0"/>
              <a:t> как в предметах и средствах труда, так и в предметах потребления».</a:t>
            </a:r>
          </a:p>
          <a:p>
            <a:pPr marL="0" indent="0">
              <a:buNone/>
              <a:defRPr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959B0-2F67-4375-A171-49BE8F6A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" y="715616"/>
            <a:ext cx="11881319" cy="16300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В разделе 94.20.10 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«Общероссийского классификатора продукции по видам экономической деятельности (КПЕС 2008)» указаны следующие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услуги</a:t>
            </a: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, предоставляемые профессиональными союзами: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3F40E-4E9F-4909-8129-3B3640F3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6" y="2676938"/>
            <a:ext cx="12000654" cy="399242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услуги по представительству;</a:t>
            </a:r>
          </a:p>
          <a:p>
            <a:r>
              <a:rPr lang="ru-RU" sz="2800" dirty="0">
                <a:latin typeface="Georgia" panose="02040502050405020303" pitchFamily="18" charset="0"/>
              </a:rPr>
              <a:t>услуги, связанные с переговорами; </a:t>
            </a:r>
          </a:p>
          <a:p>
            <a:r>
              <a:rPr lang="ru-RU" sz="2800" dirty="0">
                <a:latin typeface="Georgia" panose="02040502050405020303" pitchFamily="18" charset="0"/>
              </a:rPr>
              <a:t>услуги по распространению информации о мнении членов по вопросам условий труда и организационных вопросов;</a:t>
            </a:r>
          </a:p>
          <a:p>
            <a:r>
              <a:rPr lang="ru-RU" sz="2800" dirty="0">
                <a:latin typeface="Georgia" panose="02040502050405020303" pitchFamily="18" charset="0"/>
              </a:rPr>
              <a:t>услуги по согласованным действиям, которые предоставляют объединения, членами которых являются лица наёмного труда.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Таким образом,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основное содержание деятельности профессиональных союзов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составляют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Georgia" panose="02040502050405020303" pitchFamily="18" charset="0"/>
              </a:rPr>
              <a:t>различные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услуги /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сервисы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3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CD1C2-E7F9-49E4-9478-B79750DD4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885825"/>
            <a:ext cx="11972925" cy="428626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Результаты анкетирования участников </a:t>
            </a:r>
            <a:r>
              <a:rPr lang="en-US" sz="2400" dirty="0"/>
              <a:t>XIV</a:t>
            </a:r>
            <a:r>
              <a:rPr lang="ru-RU" sz="2400" dirty="0"/>
              <a:t> молодёжного Форума ИОО ВЭП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2D956-F790-4E31-AAAF-A9B462D0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609725"/>
            <a:ext cx="12201525" cy="542925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900" b="1" dirty="0"/>
              <a:t>Какой вид деятельности Профсоюзов Вам, как работнику, наиболее интересен? </a:t>
            </a:r>
          </a:p>
          <a:p>
            <a:pPr marL="0" indent="0" algn="ctr">
              <a:buNone/>
            </a:pPr>
            <a:r>
              <a:rPr lang="ru-RU" sz="5100" i="1" dirty="0"/>
              <a:t>(Укажите не более трех вариантов ответов) </a:t>
            </a:r>
          </a:p>
          <a:p>
            <a:pPr marL="0" indent="0">
              <a:buNone/>
            </a:pPr>
            <a:r>
              <a:rPr lang="ru-RU" sz="5100" b="1" dirty="0">
                <a:solidFill>
                  <a:srgbClr val="C00000"/>
                </a:solidFill>
              </a:rPr>
              <a:t>75% </a:t>
            </a:r>
            <a:r>
              <a:rPr lang="ru-RU" sz="5100" dirty="0"/>
              <a:t>- Культурно-массовые, спортивно-оздоровительные мероприятия (</a:t>
            </a:r>
            <a:r>
              <a:rPr lang="ru-RU" sz="5100" b="1" dirty="0"/>
              <a:t>53%).    </a:t>
            </a:r>
          </a:p>
          <a:p>
            <a:pPr marL="0" indent="0">
              <a:buNone/>
            </a:pPr>
            <a:r>
              <a:rPr lang="ru-RU" sz="5100" b="1" dirty="0">
                <a:solidFill>
                  <a:srgbClr val="C00000"/>
                </a:solidFill>
              </a:rPr>
              <a:t>62% </a:t>
            </a:r>
            <a:r>
              <a:rPr lang="ru-RU" sz="5100" dirty="0"/>
              <a:t>- Обучение, тренинги, конференции, конкурсы </a:t>
            </a:r>
            <a:r>
              <a:rPr lang="ru-RU" sz="5100" dirty="0" err="1"/>
              <a:t>профмастерства</a:t>
            </a:r>
            <a:r>
              <a:rPr lang="ru-RU" sz="5100" dirty="0"/>
              <a:t> </a:t>
            </a:r>
            <a:r>
              <a:rPr lang="ru-RU" sz="5100" b="1" dirty="0"/>
              <a:t>(58%).</a:t>
            </a:r>
          </a:p>
          <a:p>
            <a:pPr marL="0" indent="0">
              <a:buNone/>
            </a:pPr>
            <a:r>
              <a:rPr lang="ru-RU" sz="5100" b="1" dirty="0"/>
              <a:t>35% </a:t>
            </a:r>
            <a:r>
              <a:rPr lang="ru-RU" sz="5100" dirty="0"/>
              <a:t>- Заключение Коллективного договора с работодателем и контроль за его выполнением </a:t>
            </a:r>
            <a:r>
              <a:rPr lang="ru-RU" sz="5100" b="1" dirty="0"/>
              <a:t>(45%).</a:t>
            </a:r>
          </a:p>
          <a:p>
            <a:pPr marL="0" indent="0">
              <a:buNone/>
            </a:pPr>
            <a:r>
              <a:rPr lang="ru-RU" sz="5100" b="1" dirty="0"/>
              <a:t>32% </a:t>
            </a:r>
            <a:r>
              <a:rPr lang="ru-RU" sz="5100" dirty="0"/>
              <a:t>- Представление интересов перед работодателем и государственными структурами </a:t>
            </a:r>
            <a:r>
              <a:rPr lang="ru-RU" sz="5100" b="1" dirty="0"/>
              <a:t>(51%).</a:t>
            </a:r>
          </a:p>
          <a:p>
            <a:pPr marL="0" indent="0">
              <a:buNone/>
            </a:pPr>
            <a:r>
              <a:rPr lang="ru-RU" sz="5100" b="1" dirty="0"/>
              <a:t>27% </a:t>
            </a:r>
            <a:r>
              <a:rPr lang="ru-RU" sz="5100" dirty="0"/>
              <a:t>- Оказание правовой поддержки в вопросах трудового законодательства</a:t>
            </a:r>
            <a:r>
              <a:rPr lang="ru-RU" sz="5100" b="1" dirty="0"/>
              <a:t> (42%).</a:t>
            </a:r>
          </a:p>
          <a:p>
            <a:pPr marL="0" indent="0">
              <a:buNone/>
            </a:pPr>
            <a:r>
              <a:rPr lang="ru-RU" sz="5100" b="1" dirty="0"/>
              <a:t>20% </a:t>
            </a:r>
            <a:r>
              <a:rPr lang="ru-RU" sz="5100" dirty="0"/>
              <a:t>- Мероприятия по повышению качества Вашей трудовой жизни </a:t>
            </a:r>
            <a:r>
              <a:rPr lang="ru-RU" sz="5100" b="1" dirty="0"/>
              <a:t>(16%).</a:t>
            </a:r>
          </a:p>
          <a:p>
            <a:pPr marL="0" indent="0">
              <a:buNone/>
            </a:pPr>
            <a:r>
              <a:rPr lang="ru-RU" sz="5100" b="1" dirty="0"/>
              <a:t>17% </a:t>
            </a:r>
            <a:r>
              <a:rPr lang="ru-RU" sz="5100" dirty="0"/>
              <a:t>- Разноплановые коллективные действия для отстаивания своих прав и интересов </a:t>
            </a:r>
            <a:r>
              <a:rPr lang="ru-RU" sz="5100" b="1" dirty="0"/>
              <a:t>(14%).</a:t>
            </a:r>
          </a:p>
          <a:p>
            <a:pPr marL="0" indent="0">
              <a:buNone/>
            </a:pPr>
            <a:r>
              <a:rPr lang="ru-RU" sz="5100" b="1" dirty="0"/>
              <a:t>15%</a:t>
            </a:r>
            <a:r>
              <a:rPr lang="ru-RU" sz="5100" dirty="0"/>
              <a:t> - Действия, связанные с охраной труда (безопасные условия, обеспечение спецодеждой) </a:t>
            </a:r>
            <a:r>
              <a:rPr lang="ru-RU" sz="5100" b="1" dirty="0"/>
              <a:t>(22%).</a:t>
            </a:r>
          </a:p>
        </p:txBody>
      </p:sp>
    </p:spTree>
    <p:extLst>
      <p:ext uri="{BB962C8B-B14F-4D97-AF65-F5344CB8AC3E}">
        <p14:creationId xmlns:p14="http://schemas.microsoft.com/office/powerpoint/2010/main" val="30608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Презентация мозгового штурма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Волна</Template>
  <TotalTime>729</TotalTime>
  <Words>2812</Words>
  <Application>Microsoft Office PowerPoint</Application>
  <PresentationFormat>Широкоэкранный</PresentationFormat>
  <Paragraphs>339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8" baseType="lpstr">
      <vt:lpstr>Arial</vt:lpstr>
      <vt:lpstr>Bookman Old Style</vt:lpstr>
      <vt:lpstr>Calibri</vt:lpstr>
      <vt:lpstr>Century Gothic</vt:lpstr>
      <vt:lpstr>Georgia</vt:lpstr>
      <vt:lpstr>Palatino Linotype</vt:lpstr>
      <vt:lpstr>PT Sans</vt:lpstr>
      <vt:lpstr>Times New Roman</vt:lpstr>
      <vt:lpstr>Trebuchet MS</vt:lpstr>
      <vt:lpstr>Verdana</vt:lpstr>
      <vt:lpstr>Wingdings</vt:lpstr>
      <vt:lpstr>Wingdings 2</vt:lpstr>
      <vt:lpstr>Презентация мозгового штурма</vt:lpstr>
      <vt:lpstr>Современные подходы к мотивации профсоюзного членства </vt:lpstr>
      <vt:lpstr>Проблемы и вызовы для профсоюзного движения</vt:lpstr>
      <vt:lpstr>Презентация PowerPoint</vt:lpstr>
      <vt:lpstr>Меняются люди, поколения, на смену гражданам с ценностями «коллективизм» и «самореализация», пришло поколение с ценностями «материальная выгода» и «комфорт».   Данные приоритеты сформировались более высоким уровнем экономического развития нашего общества – большие возможности эпохи потребления создают новые ценности и ожидания от процесса жизнедеятельности. </vt:lpstr>
      <vt:lpstr>Презентация PowerPoint</vt:lpstr>
      <vt:lpstr>Популярные способы отстаивания трудовых прав  (данные опросов за 2009 и 2019 г.г.)  </vt:lpstr>
      <vt:lpstr>Цель профессиональных союзов</vt:lpstr>
      <vt:lpstr>В разделе 94.20.10 «Общероссийского классификатора продукции по видам экономической деятельности (КПЕС 2008)» указаны следующие услуги, предоставляемые профессиональными союзами: </vt:lpstr>
      <vt:lpstr>Результаты анкетирования участников XIV молодёжного Форума ИОО ВЭП</vt:lpstr>
      <vt:lpstr>Модели профсоюзной организации</vt:lpstr>
      <vt:lpstr>Презентация PowerPoint</vt:lpstr>
      <vt:lpstr>«Центральное бюро профессиональных союзов Санкт-Петербурга принимает на себя осуществление следующих задач (1906 год):</vt:lpstr>
      <vt:lpstr>Методы активизации работников</vt:lpstr>
      <vt:lpstr>Мотивация профсоюзного членства  побуждение к вступлению и принадлежности к профсоюзу, основанное на удовлетворении потребностей работников</vt:lpstr>
      <vt:lpstr>1% профсоюзных взносов, уплачиваемый работником, возвращается к нему в гораздо большем объёме в виде инвестиций в его человеческий капитал</vt:lpstr>
      <vt:lpstr>Как Вы думаете – почему люди не хотят вступать в профсоюз или выходят из рядов организации?</vt:lpstr>
      <vt:lpstr>Мотивационное содержание деятельности профсоюзной организации</vt:lpstr>
      <vt:lpstr>Презентация PowerPoint</vt:lpstr>
      <vt:lpstr>Основные потребности работника</vt:lpstr>
      <vt:lpstr>Информация к размышлению </vt:lpstr>
      <vt:lpstr>Чем может быть интересен профсоюз?</vt:lpstr>
      <vt:lpstr>Презентация PowerPoint</vt:lpstr>
      <vt:lpstr>Презентация PowerPoint</vt:lpstr>
      <vt:lpstr>Презентация PowerPoint</vt:lpstr>
      <vt:lpstr>Чек-лист проведения мотивирующей беседы</vt:lpstr>
      <vt:lpstr>Типы медиаканалов   (средств донесения информации)</vt:lpstr>
      <vt:lpstr>Презентация PowerPoint</vt:lpstr>
      <vt:lpstr>      Что может быть профсоюзным контентом (содержанием):  - новость (кто? что? где? когда? каким образом?);  - фотография с комментариями; - агитационный рисунок (плакат); - история из практики, чей-то опыт; - объявление (анонс мероприятия); - видеоролик; - социальный опрос (исследование); - открытка-поздравление. </vt:lpstr>
      <vt:lpstr>Презентация PowerPoint</vt:lpstr>
      <vt:lpstr>Формы коллективных мероприятий</vt:lpstr>
      <vt:lpstr>Презентация PowerPoint</vt:lpstr>
      <vt:lpstr>Техническое задание на подготовку и проведение мероприятия </vt:lpstr>
      <vt:lpstr>Этапы проведения мероприятия</vt:lpstr>
      <vt:lpstr>Онлайн присутствие проекта (важно для включения молодёжи)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собрание</dc:title>
  <dc:creator>Andrei Glazyrin</dc:creator>
  <cp:lastModifiedBy>Орешкина Ольга Николаевна</cp:lastModifiedBy>
  <cp:revision>142</cp:revision>
  <dcterms:created xsi:type="dcterms:W3CDTF">2020-06-15T10:05:12Z</dcterms:created>
  <dcterms:modified xsi:type="dcterms:W3CDTF">2021-06-21T05:25:54Z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