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942" r:id="rId2"/>
    <p:sldId id="943" r:id="rId3"/>
    <p:sldId id="962" r:id="rId4"/>
    <p:sldId id="963" r:id="rId5"/>
    <p:sldId id="960" r:id="rId6"/>
    <p:sldId id="944" r:id="rId7"/>
    <p:sldId id="945" r:id="rId8"/>
    <p:sldId id="946" r:id="rId9"/>
    <p:sldId id="947" r:id="rId10"/>
    <p:sldId id="948" r:id="rId11"/>
    <p:sldId id="949" r:id="rId12"/>
    <p:sldId id="950" r:id="rId13"/>
    <p:sldId id="951" r:id="rId14"/>
    <p:sldId id="952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F497D"/>
    <a:srgbClr val="FEEDCA"/>
    <a:srgbClr val="FDFDF1"/>
    <a:srgbClr val="FCF9E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8" autoAdjust="0"/>
    <p:restoredTop sz="78364" autoAdjust="0"/>
  </p:normalViewPr>
  <p:slideViewPr>
    <p:cSldViewPr>
      <p:cViewPr varScale="1">
        <p:scale>
          <a:sx n="69" d="100"/>
          <a:sy n="69" d="100"/>
        </p:scale>
        <p:origin x="-15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38F205D1-3561-4486-B2E5-BCDAA660DD61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9E9691-D774-4CC6-B63A-9E42313408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13001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E3CD61CD-4E97-4981-84B6-95826521E48C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06DAEA-5AB7-4EDB-B544-977F3D95F8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73523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2930609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828935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1834499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2719716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4239663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1431387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1431387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612615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288" y="4715626"/>
            <a:ext cx="5439101" cy="4467942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612615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9F2A2-4868-4FCF-A4DD-8A978A9BE2EC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6DD3C-49D0-4F91-BCE3-6BD8202C71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595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B468-7AF4-4E52-AE73-245B37C47917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B521A-5491-415C-92D2-F43C619F2E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2226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3F17E-F5D9-479E-AEBC-C57D86B39CBF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5304D-4BDB-4CCE-9CF6-FF679766EC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8845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251A-A2C3-4D47-B636-8C8716411C0E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16B37-0A9A-4940-9C65-F85116BBA3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9371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CCCC8-8D5A-41F5-B0AC-DCF52B3BEF1B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31DA3-1FAA-4133-BEE9-B1C5114203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5115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0B1CD-C14F-447B-A1A2-045C65E382B4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5F906-3AEB-4786-BB64-A82DB70580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18040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C6DE0-6156-47D1-ADD2-EA221F027561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9A03F-C078-4DC3-9C10-35D5491D34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77233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C102-4A12-43B1-B5CC-A37A30A5C9B5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EE46E-52D4-4FE8-8A96-2BE356A51E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5195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6DF9B-68AA-4309-8B98-72D9AED46978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0B667-05F8-466A-8198-DCD4159DDA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51154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540F-5B9A-45D1-87F2-F185B1DD6332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176F8-3DAD-46C4-AAD1-591BAE12A3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1234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7B80-2650-43E0-B5CE-6C16A967F644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D2777-31D9-45C2-B538-4FFAAA5C01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38736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2427A5-5818-4FE9-87A9-864CCB489191}" type="datetimeFigureOut">
              <a:rPr lang="ru-RU"/>
              <a:pPr>
                <a:defRPr/>
              </a:pPr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CBEE97-C34A-4466-8994-C9733DF0738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suslugi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tx2"/>
                </a:solidFill>
              </a:rPr>
              <a:t>Федеральный закон от 02.07.2021 N 311-ФЗ «О внесении изменений в Трудовой кодекс Российской Федерации»</a:t>
            </a:r>
          </a:p>
          <a:p>
            <a:r>
              <a:rPr lang="ru-RU" sz="2000" i="1" dirty="0">
                <a:solidFill>
                  <a:schemeClr val="tx2"/>
                </a:solidFill>
              </a:rPr>
              <a:t>Вступит в силу 01.03.2022</a:t>
            </a:r>
          </a:p>
          <a:p>
            <a:r>
              <a:rPr lang="ru-RU" sz="2000" dirty="0">
                <a:solidFill>
                  <a:schemeClr val="tx2"/>
                </a:solidFill>
              </a:rPr>
              <a:t>Вносятся существенные изменения в нормы об охране труда.</a:t>
            </a:r>
          </a:p>
          <a:p>
            <a:r>
              <a:rPr lang="ru-RU" sz="2000" dirty="0">
                <a:solidFill>
                  <a:schemeClr val="tx2"/>
                </a:solidFill>
              </a:rPr>
              <a:t>Работодатель обязан приостановить работы на рабочих местах в случаях, если условия труда на по результатам СОУТ отнесены к опасному классу условий труда (исключения - распоряжение Правительства РФ от 04.12.2021 N 3455-р).</a:t>
            </a:r>
          </a:p>
          <a:p>
            <a:r>
              <a:rPr lang="ru-RU" sz="2000" dirty="0">
                <a:solidFill>
                  <a:schemeClr val="tx2"/>
                </a:solidFill>
              </a:rPr>
              <a:t>Работодатель вправе использовать в целях контроля за безопасностью производства работ приборы, устройства, оборудование и (или) их комплексы, </a:t>
            </a:r>
            <a:r>
              <a:rPr lang="ru-RU" sz="2000" b="1" dirty="0">
                <a:solidFill>
                  <a:schemeClr val="accent2"/>
                </a:solidFill>
              </a:rPr>
              <a:t>обеспечивающих дистанционную видео-, аудио- или иную фиксацию процессов производства работ</a:t>
            </a:r>
            <a:r>
              <a:rPr lang="ru-RU" sz="2000" dirty="0">
                <a:solidFill>
                  <a:schemeClr val="tx2"/>
                </a:solidFill>
              </a:rPr>
              <a:t>, обеспечивать хранение полученной информации.</a:t>
            </a:r>
          </a:p>
          <a:p>
            <a:endParaRPr lang="ru-RU" sz="2000" dirty="0">
              <a:solidFill>
                <a:schemeClr val="tx2"/>
              </a:solidFill>
            </a:endParaRPr>
          </a:p>
          <a:p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5508104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2400" b="1" dirty="0">
                <a:solidFill>
                  <a:schemeClr val="bg1"/>
                </a:solidFill>
              </a:rPr>
              <a:t>Охрана труда 1/4</a:t>
            </a:r>
          </a:p>
        </p:txBody>
      </p:sp>
    </p:spTree>
    <p:extLst>
      <p:ext uri="{BB962C8B-B14F-4D97-AF65-F5344CB8AC3E}">
        <p14:creationId xmlns="" xmlns:p14="http://schemas.microsoft.com/office/powerpoint/2010/main" val="39140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2000" u="sng" dirty="0">
                <a:solidFill>
                  <a:schemeClr val="tx2"/>
                </a:solidFill>
              </a:rPr>
              <a:t>Основания для проведения К/Н мероприятий:</a:t>
            </a:r>
          </a:p>
          <a:p>
            <a:r>
              <a:rPr lang="ru-RU" sz="2000" dirty="0">
                <a:solidFill>
                  <a:schemeClr val="tx2"/>
                </a:solidFill>
              </a:rPr>
              <a:t>наличие сведений о причинении вреда (ущерба) охраняемым законом ценностям или об угрозе его причинения либо выявление индикаторов риска нарушения обязательных требований;</a:t>
            </a:r>
          </a:p>
          <a:p>
            <a:r>
              <a:rPr lang="ru-RU" sz="2000" dirty="0">
                <a:solidFill>
                  <a:schemeClr val="tx2"/>
                </a:solidFill>
              </a:rPr>
              <a:t>наступление сроков проведения К/Н мероприятий;</a:t>
            </a:r>
          </a:p>
          <a:p>
            <a:r>
              <a:rPr lang="ru-RU" sz="2000" dirty="0">
                <a:solidFill>
                  <a:schemeClr val="tx2"/>
                </a:solidFill>
              </a:rPr>
              <a:t>поручение Президента РФ,  Правительства РФ;</a:t>
            </a:r>
          </a:p>
          <a:p>
            <a:r>
              <a:rPr lang="ru-RU" sz="2000" dirty="0">
                <a:solidFill>
                  <a:schemeClr val="tx2"/>
                </a:solidFill>
              </a:rPr>
              <a:t>требование прокурора;</a:t>
            </a:r>
          </a:p>
          <a:p>
            <a:r>
              <a:rPr lang="ru-RU" sz="2000" dirty="0">
                <a:solidFill>
                  <a:schemeClr val="tx2"/>
                </a:solidFill>
              </a:rPr>
              <a:t>истечение срока исполнения решения К/Н органа об устранении выявленного нарушения обязательных требований.</a:t>
            </a:r>
          </a:p>
          <a:p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0" y="385763"/>
            <a:ext cx="5436096" cy="5048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Проверки ГИТ 5/9</a:t>
            </a:r>
          </a:p>
        </p:txBody>
      </p:sp>
    </p:spTree>
    <p:extLst>
      <p:ext uri="{BB962C8B-B14F-4D97-AF65-F5344CB8AC3E}">
        <p14:creationId xmlns="" xmlns:p14="http://schemas.microsoft.com/office/powerpoint/2010/main" val="346093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2000" u="sng" dirty="0">
                <a:solidFill>
                  <a:schemeClr val="tx2"/>
                </a:solidFill>
              </a:rPr>
              <a:t>Инспекционный визит</a:t>
            </a:r>
            <a:r>
              <a:rPr lang="ru-RU" sz="2000" dirty="0">
                <a:solidFill>
                  <a:schemeClr val="tx2"/>
                </a:solidFill>
              </a:rPr>
              <a:t>: осмотр; опрос; получение письменных объяснений; истребование документов.</a:t>
            </a:r>
          </a:p>
          <a:p>
            <a:r>
              <a:rPr lang="ru-RU" sz="2000" dirty="0">
                <a:solidFill>
                  <a:schemeClr val="tx2"/>
                </a:solidFill>
              </a:rPr>
              <a:t>Без предварительного уведомления.</a:t>
            </a:r>
          </a:p>
          <a:p>
            <a:r>
              <a:rPr lang="ru-RU" sz="2000" dirty="0">
                <a:solidFill>
                  <a:schemeClr val="tx2"/>
                </a:solidFill>
              </a:rPr>
              <a:t>Срок – не более 1 рабочего дня.</a:t>
            </a:r>
          </a:p>
          <a:p>
            <a:r>
              <a:rPr lang="ru-RU" sz="2000" u="sng" dirty="0">
                <a:solidFill>
                  <a:schemeClr val="tx2"/>
                </a:solidFill>
              </a:rPr>
              <a:t>Рейдовый осмотр </a:t>
            </a:r>
            <a:r>
              <a:rPr lang="ru-RU" sz="2000" dirty="0">
                <a:solidFill>
                  <a:schemeClr val="tx2"/>
                </a:solidFill>
              </a:rPr>
              <a:t>проводится в отношении контролируемых лиц, осуществляющих деятельность на объектах, которыми владеет, пользуется или управляет другое лицо.</a:t>
            </a:r>
          </a:p>
          <a:p>
            <a:r>
              <a:rPr lang="ru-RU" sz="2000" dirty="0">
                <a:solidFill>
                  <a:schemeClr val="tx2"/>
                </a:solidFill>
              </a:rPr>
              <a:t>Действия: осмотр; опрос; получение письменных объяснений; истребование документов; экспертиза.</a:t>
            </a:r>
          </a:p>
          <a:p>
            <a:r>
              <a:rPr lang="ru-RU" sz="2000" dirty="0">
                <a:solidFill>
                  <a:schemeClr val="tx2"/>
                </a:solidFill>
              </a:rPr>
              <a:t>Рейдовый осмотр проводится в соответствии с решением о проведении контрольного (надзорного) мероприятия.</a:t>
            </a:r>
          </a:p>
          <a:p>
            <a:r>
              <a:rPr lang="ru-RU" sz="2000" dirty="0">
                <a:solidFill>
                  <a:schemeClr val="tx2"/>
                </a:solidFill>
              </a:rPr>
              <a:t>Срок взаимодействия с одним контролируемым лицом – более 1 </a:t>
            </a:r>
            <a:r>
              <a:rPr lang="ru-RU" sz="2000" dirty="0" err="1">
                <a:solidFill>
                  <a:schemeClr val="tx2"/>
                </a:solidFill>
              </a:rPr>
              <a:t>р.д</a:t>
            </a:r>
            <a:r>
              <a:rPr lang="ru-RU" sz="20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95" name="Google Shape;95;p14"/>
          <p:cNvSpPr/>
          <p:nvPr/>
        </p:nvSpPr>
        <p:spPr>
          <a:xfrm>
            <a:off x="0" y="385763"/>
            <a:ext cx="5436096" cy="5048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Проверки ГИТ 6/9</a:t>
            </a:r>
          </a:p>
        </p:txBody>
      </p:sp>
    </p:spTree>
    <p:extLst>
      <p:ext uri="{BB962C8B-B14F-4D97-AF65-F5344CB8AC3E}">
        <p14:creationId xmlns="" xmlns:p14="http://schemas.microsoft.com/office/powerpoint/2010/main" val="3176296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2000" u="sng" dirty="0">
                <a:solidFill>
                  <a:schemeClr val="tx2"/>
                </a:solidFill>
              </a:rPr>
              <a:t>Документарная проверка </a:t>
            </a:r>
          </a:p>
          <a:p>
            <a:r>
              <a:rPr lang="ru-RU" sz="2000" dirty="0">
                <a:solidFill>
                  <a:schemeClr val="tx2"/>
                </a:solidFill>
              </a:rPr>
              <a:t>Действия: получение письменных объяснений; истребование документов; экспертиза.</a:t>
            </a:r>
          </a:p>
          <a:p>
            <a:r>
              <a:rPr lang="ru-RU" sz="2000" u="sng" dirty="0">
                <a:solidFill>
                  <a:schemeClr val="tx2"/>
                </a:solidFill>
              </a:rPr>
              <a:t>Выездная проверка.</a:t>
            </a:r>
          </a:p>
          <a:p>
            <a:r>
              <a:rPr lang="ru-RU" sz="2000" dirty="0">
                <a:solidFill>
                  <a:schemeClr val="tx2"/>
                </a:solidFill>
              </a:rPr>
              <a:t>Действия: осмотр; опрос; получение письменных объяснений; истребование документов; экспертиза.</a:t>
            </a:r>
          </a:p>
          <a:p>
            <a:r>
              <a:rPr lang="ru-RU" sz="2000" dirty="0">
                <a:solidFill>
                  <a:schemeClr val="tx2"/>
                </a:solidFill>
              </a:rPr>
              <a:t>Внеплановая выездная проверка проводится только по согласованию с органами прокуратуры, за исключением случаев ее проведения:</a:t>
            </a:r>
          </a:p>
          <a:p>
            <a:pPr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по поручению Президента РФ, Правительства РФ</a:t>
            </a:r>
          </a:p>
          <a:p>
            <a:pPr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по требованию прокурора,</a:t>
            </a:r>
          </a:p>
          <a:p>
            <a:pPr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истечение срока исполнения предписания,</a:t>
            </a:r>
          </a:p>
          <a:p>
            <a:pPr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есть сведения о непосредственной угрозе причинения вреда (ущерба) охраняемым законом ценностям (прокуратура незамедлительно уведомляется о проверке).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Уведомление – за 24 часа (за </a:t>
            </a:r>
            <a:r>
              <a:rPr lang="ru-RU" sz="2000" dirty="0" err="1">
                <a:solidFill>
                  <a:schemeClr val="tx2"/>
                </a:solidFill>
              </a:rPr>
              <a:t>искл</a:t>
            </a:r>
            <a:r>
              <a:rPr lang="ru-RU" sz="2000" dirty="0">
                <a:solidFill>
                  <a:schemeClr val="tx2"/>
                </a:solidFill>
              </a:rPr>
              <a:t>. незамедлительной проверки при угрозе причинения вреда). 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0" y="385763"/>
            <a:ext cx="5436096" cy="5048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Проверки ГИТ 7/9</a:t>
            </a:r>
          </a:p>
        </p:txBody>
      </p:sp>
    </p:spTree>
    <p:extLst>
      <p:ext uri="{BB962C8B-B14F-4D97-AF65-F5344CB8AC3E}">
        <p14:creationId xmlns="" xmlns:p14="http://schemas.microsoft.com/office/powerpoint/2010/main" val="998436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2000" u="sng" dirty="0">
                <a:solidFill>
                  <a:schemeClr val="tx2"/>
                </a:solidFill>
              </a:rPr>
              <a:t>Сроки</a:t>
            </a:r>
          </a:p>
          <a:p>
            <a:r>
              <a:rPr lang="ru-RU" sz="2000" dirty="0">
                <a:solidFill>
                  <a:schemeClr val="tx2"/>
                </a:solidFill>
              </a:rPr>
              <a:t>документарная проверка – 10 рабочих дней;</a:t>
            </a:r>
          </a:p>
          <a:p>
            <a:r>
              <a:rPr lang="ru-RU" sz="2000" dirty="0">
                <a:solidFill>
                  <a:schemeClr val="tx2"/>
                </a:solidFill>
              </a:rPr>
              <a:t>выездная проверка – 10 рабочих дней. Общий срок взаимодействия в ходе проведения выездной проверки не может превышать 50 часов для малого предприятия и 15 часов для микропредприятия. </a:t>
            </a:r>
          </a:p>
          <a:p>
            <a:endParaRPr lang="ru-RU" sz="2000" dirty="0">
              <a:solidFill>
                <a:schemeClr val="tx2"/>
              </a:solidFill>
            </a:endParaRPr>
          </a:p>
          <a:p>
            <a:endParaRPr lang="ru-RU" sz="2000" dirty="0">
              <a:solidFill>
                <a:schemeClr val="tx2"/>
              </a:solidFill>
            </a:endParaRPr>
          </a:p>
          <a:p>
            <a:endParaRPr lang="ru-RU" sz="20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0" y="385763"/>
            <a:ext cx="5436096" cy="5048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Проверки ГИТ 8/9</a:t>
            </a:r>
          </a:p>
        </p:txBody>
      </p:sp>
    </p:spTree>
    <p:extLst>
      <p:ext uri="{BB962C8B-B14F-4D97-AF65-F5344CB8AC3E}">
        <p14:creationId xmlns="" xmlns:p14="http://schemas.microsoft.com/office/powerpoint/2010/main" val="1480329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 1 </a:t>
            </a:r>
            <a:r>
              <a:rPr lang="ru-RU" sz="2000" dirty="0">
                <a:solidFill>
                  <a:schemeClr val="tx2"/>
                </a:solidFill>
              </a:rPr>
              <a:t>июля 2021 г. </a:t>
            </a:r>
            <a:r>
              <a:rPr lang="ru-RU" sz="2000" b="1" dirty="0">
                <a:solidFill>
                  <a:schemeClr val="accent2"/>
                </a:solidFill>
              </a:rPr>
              <a:t>обязательное</a:t>
            </a:r>
            <a:r>
              <a:rPr lang="ru-RU" sz="2000" dirty="0">
                <a:solidFill>
                  <a:schemeClr val="tx2"/>
                </a:solidFill>
              </a:rPr>
              <a:t> досудебное обжалование введено для более 50 видов контроля (надзора), в том для  контроля (надзора) за соблюдением трудового законодательства (постановление Правительства от 28 апреля 2021 г. N 663).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Порядок обжалования =</a:t>
            </a:r>
            <a:r>
              <a:rPr lang="en-US" sz="2000" dirty="0">
                <a:solidFill>
                  <a:schemeClr val="tx2"/>
                </a:solidFill>
              </a:rPr>
              <a:t>&gt; </a:t>
            </a:r>
            <a:r>
              <a:rPr lang="ru-RU" sz="2000" dirty="0">
                <a:solidFill>
                  <a:schemeClr val="tx2"/>
                </a:solidFill>
              </a:rPr>
              <a:t>Федеральный закон от 31.07.2020 № 248-ФЗ от «О государственном контроле (надзоре) и муниципальном контроле в Российской Федерации»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u="sng" dirty="0">
                <a:solidFill>
                  <a:schemeClr val="tx2"/>
                </a:solidFill>
              </a:rPr>
              <a:t>Досудебному обжалованию подлежат:</a:t>
            </a:r>
          </a:p>
          <a:p>
            <a:pPr marL="355600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1) решений о проведении К/Н мероприятий;</a:t>
            </a:r>
          </a:p>
          <a:p>
            <a:pPr marL="355600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2) актов К/Н мероприятий, предписаний об устранении выявленных нарушений;</a:t>
            </a:r>
          </a:p>
          <a:p>
            <a:pPr marL="355600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3) действий (бездействия) должностных лиц в рамках К/Н мероприятий.</a:t>
            </a:r>
          </a:p>
          <a:p>
            <a:pPr marL="363538" indent="-363538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/>
                </a:solidFill>
              </a:rPr>
              <a:t>Жалоба подается с использованием </a:t>
            </a:r>
            <a:r>
              <a:rPr lang="ru-RU" sz="2000" b="1" dirty="0">
                <a:hlinkClick r:id="rId2"/>
              </a:rPr>
              <a:t>Gosuslugi.ru</a:t>
            </a:r>
            <a:r>
              <a:rPr lang="ru-RU" sz="2000" dirty="0">
                <a:solidFill>
                  <a:schemeClr val="tx2"/>
                </a:solidFill>
              </a:rPr>
              <a:t> или региональных порталов государственных и муниципальных услуг. Жалоба подписывается УКЭП</a:t>
            </a:r>
          </a:p>
          <a:p>
            <a:pPr marL="355600" indent="0"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2"/>
                </a:solidFill>
              </a:rPr>
              <a:t/>
            </a:r>
            <a:br>
              <a:rPr lang="ru-RU" sz="2000" dirty="0">
                <a:solidFill>
                  <a:schemeClr val="tx2"/>
                </a:solidFill>
              </a:rPr>
            </a:b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32656"/>
            <a:ext cx="5508104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ea typeface="Calibri"/>
                <a:cs typeface="Calibri"/>
                <a:sym typeface="Calibri"/>
              </a:rPr>
              <a:t>Проверки ГИТ 9/9</a:t>
            </a:r>
          </a:p>
        </p:txBody>
      </p:sp>
    </p:spTree>
    <p:extLst>
      <p:ext uri="{BB962C8B-B14F-4D97-AF65-F5344CB8AC3E}">
        <p14:creationId xmlns="" xmlns:p14="http://schemas.microsoft.com/office/powerpoint/2010/main" val="357048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</p:spPr>
        <p:txBody>
          <a:bodyPr/>
          <a:lstStyle/>
          <a:p>
            <a:r>
              <a:rPr lang="ru-RU" sz="2000" dirty="0">
                <a:solidFill>
                  <a:schemeClr val="tx2"/>
                </a:solidFill>
              </a:rPr>
              <a:t>Работодатель должен учитывать </a:t>
            </a:r>
            <a:r>
              <a:rPr lang="ru-RU" sz="2000" b="1" dirty="0">
                <a:solidFill>
                  <a:schemeClr val="accent2"/>
                </a:solidFill>
              </a:rPr>
              <a:t>микроповреждения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b="1" dirty="0">
                <a:solidFill>
                  <a:schemeClr val="accent2"/>
                </a:solidFill>
              </a:rPr>
              <a:t>(микротравмы) </a:t>
            </a:r>
            <a:r>
              <a:rPr lang="ru-RU" sz="2000" dirty="0">
                <a:solidFill>
                  <a:schemeClr val="tx2"/>
                </a:solidFill>
              </a:rPr>
              <a:t>(ссадины, кровоподтеки, ушибы мягких тканей, поверхностные раны и другие повреждения, не повлекшие расстройства здоровья или наступление временной нетрудоспособности).</a:t>
            </a:r>
          </a:p>
          <a:p>
            <a:r>
              <a:rPr lang="ru-RU" sz="2000" dirty="0">
                <a:solidFill>
                  <a:schemeClr val="tx2"/>
                </a:solidFill>
              </a:rPr>
              <a:t> В случае необеспечения работника средствами коллективной защиты и средствами индивидуальной защиты работодатель не имеет права требовать от работника исполнения трудовых обязанностей и обязан оплатить возникший по этой причине простой в размере среднего заработка работника.</a:t>
            </a:r>
          </a:p>
          <a:p>
            <a:r>
              <a:rPr lang="ru-RU" sz="2000" dirty="0">
                <a:solidFill>
                  <a:schemeClr val="tx2"/>
                </a:solidFill>
              </a:rPr>
              <a:t>Работодатель должен отстранить от работы лицо, не использующее СИЗ, применение которых является обязательным при выполнении работ с вредными и (или) опасными условиями труда, а также на работах, выполняемых в особых температурных условиях.</a:t>
            </a:r>
          </a:p>
          <a:p>
            <a:endParaRPr lang="ru-RU" sz="2000" dirty="0">
              <a:solidFill>
                <a:schemeClr val="tx2"/>
              </a:solidFill>
            </a:endParaRPr>
          </a:p>
          <a:p>
            <a:endParaRPr lang="ru-RU" sz="2000" dirty="0">
              <a:solidFill>
                <a:schemeClr val="tx2"/>
              </a:solidFill>
            </a:endParaRPr>
          </a:p>
          <a:p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5508104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2400" b="1" dirty="0">
                <a:solidFill>
                  <a:schemeClr val="bg1"/>
                </a:solidFill>
              </a:rPr>
              <a:t>Охрана труда 2/4</a:t>
            </a:r>
          </a:p>
        </p:txBody>
      </p:sp>
    </p:spTree>
    <p:extLst>
      <p:ext uri="{BB962C8B-B14F-4D97-AF65-F5344CB8AC3E}">
        <p14:creationId xmlns="" xmlns:p14="http://schemas.microsoft.com/office/powerpoint/2010/main" val="367867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</p:spPr>
        <p:txBody>
          <a:bodyPr/>
          <a:lstStyle/>
          <a:p>
            <a:r>
              <a:rPr lang="ru-RU" sz="2000" b="1" dirty="0">
                <a:solidFill>
                  <a:schemeClr val="tx2"/>
                </a:solidFill>
              </a:rPr>
              <a:t>С 01.03.2022 вступят в силу подзаконные НПА:</a:t>
            </a:r>
          </a:p>
          <a:p>
            <a:r>
              <a:rPr lang="ru-RU" sz="2000" dirty="0">
                <a:solidFill>
                  <a:schemeClr val="tx2"/>
                </a:solidFill>
              </a:rPr>
              <a:t>форма и порядок подачи декларации соответствия условий труда (приказ Минтруда России от 17.06.2021 № 406н);</a:t>
            </a:r>
          </a:p>
          <a:p>
            <a:r>
              <a:rPr lang="ru-RU" sz="2000" dirty="0">
                <a:solidFill>
                  <a:schemeClr val="tx2"/>
                </a:solidFill>
              </a:rPr>
              <a:t>общие требования к организации безопасного рабочего места (приказ Минтруда России от 29.10.2021 № 774н);</a:t>
            </a:r>
          </a:p>
          <a:p>
            <a:r>
              <a:rPr lang="ru-RU" sz="2000" dirty="0">
                <a:solidFill>
                  <a:schemeClr val="tx2"/>
                </a:solidFill>
              </a:rPr>
              <a:t>основные требования к правилам и инструкциям по охране труда (приказ Минтруда России от 29.10.2021 № 772н);</a:t>
            </a:r>
          </a:p>
          <a:p>
            <a:r>
              <a:rPr lang="ru-RU" sz="2000" dirty="0">
                <a:solidFill>
                  <a:schemeClr val="tx2"/>
                </a:solidFill>
              </a:rPr>
              <a:t>предельно допустимые норм нагрузок для женщин при подъеме и перемещении тяжестей вручную (приказ Минтруда России от 14.09.2021 № 629н);</a:t>
            </a:r>
          </a:p>
          <a:p>
            <a:r>
              <a:rPr lang="ru-RU" sz="2000" dirty="0">
                <a:solidFill>
                  <a:schemeClr val="tx2"/>
                </a:solidFill>
              </a:rPr>
              <a:t>примерное положение о комитете (комиссии) по охране труда (приказ Минтруда России от 22.09.2021 № 650н);</a:t>
            </a:r>
          </a:p>
          <a:p>
            <a:r>
              <a:rPr lang="ru-RU" sz="2000" dirty="0">
                <a:solidFill>
                  <a:schemeClr val="tx2"/>
                </a:solidFill>
              </a:rPr>
              <a:t>формы информирования работников об их трудовых правах (приказ Минтруда России от 29.10.2021 № 773); </a:t>
            </a:r>
          </a:p>
          <a:p>
            <a:r>
              <a:rPr lang="ru-RU" sz="2000" dirty="0">
                <a:solidFill>
                  <a:schemeClr val="tx2"/>
                </a:solidFill>
              </a:rPr>
              <a:t>примерное положение о системе управления охраной труда (приказ Минтруда России от 29.10.2021 № 776н);</a:t>
            </a:r>
          </a:p>
          <a:p>
            <a:endParaRPr lang="ru-RU" sz="2000" dirty="0">
              <a:solidFill>
                <a:schemeClr val="tx2"/>
              </a:solidFill>
            </a:endParaRPr>
          </a:p>
          <a:p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5508104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2400" b="1" dirty="0">
                <a:solidFill>
                  <a:schemeClr val="bg1"/>
                </a:solidFill>
              </a:rPr>
              <a:t>Охрана труда 3/4</a:t>
            </a:r>
          </a:p>
        </p:txBody>
      </p:sp>
    </p:spTree>
    <p:extLst>
      <p:ext uri="{BB962C8B-B14F-4D97-AF65-F5344CB8AC3E}">
        <p14:creationId xmlns="" xmlns:p14="http://schemas.microsoft.com/office/powerpoint/2010/main" val="378073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</p:spPr>
        <p:txBody>
          <a:bodyPr/>
          <a:lstStyle/>
          <a:p>
            <a:r>
              <a:rPr lang="ru-RU" sz="2000" dirty="0">
                <a:solidFill>
                  <a:schemeClr val="tx2"/>
                </a:solidFill>
              </a:rPr>
              <a:t>рекомендации по выбору методов оценки уровней профессиональных рисков и по снижению уровней таких рисков  (приказ Минтруда России</a:t>
            </a:r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000" dirty="0">
                <a:solidFill>
                  <a:schemeClr val="tx2"/>
                </a:solidFill>
              </a:rPr>
              <a:t>от 28.12.2021 № 796);</a:t>
            </a:r>
          </a:p>
          <a:p>
            <a:r>
              <a:rPr lang="ru-RU" sz="2000" dirty="0">
                <a:solidFill>
                  <a:schemeClr val="tx2"/>
                </a:solidFill>
              </a:rPr>
              <a:t>с 01.09.2022 – порядок обучения по охране труда и проверки знания требований охраны труда (постановление Правительства РФ от 24.12.2021 № 2464);</a:t>
            </a:r>
          </a:p>
          <a:p>
            <a:r>
              <a:rPr lang="ru-RU" sz="2000" dirty="0">
                <a:solidFill>
                  <a:schemeClr val="tx2"/>
                </a:solidFill>
              </a:rPr>
              <a:t>с 01.09.2023 – правила  обеспечения работников средствами индивидуальной защиты и смывающими средствами (приказ Минтруда России от 29.10.2021 № 766н);</a:t>
            </a:r>
          </a:p>
          <a:p>
            <a:r>
              <a:rPr lang="ru-RU" sz="2000" dirty="0">
                <a:solidFill>
                  <a:schemeClr val="tx2"/>
                </a:solidFill>
              </a:rPr>
              <a:t>с 01.09.2023 – единые типовые нормы выдачи средств индивидуальной защиты и смывающих средств» (приказ Минтруда России от 29.10.2021 № 767н);</a:t>
            </a:r>
          </a:p>
          <a:p>
            <a:r>
              <a:rPr lang="ru-RU" sz="2000" u="sng" dirty="0">
                <a:solidFill>
                  <a:schemeClr val="tx2"/>
                </a:solidFill>
              </a:rPr>
              <a:t>Важные проекты:</a:t>
            </a:r>
          </a:p>
          <a:p>
            <a:r>
              <a:rPr lang="ru-RU" sz="2000" dirty="0">
                <a:solidFill>
                  <a:schemeClr val="tx2"/>
                </a:solidFill>
              </a:rPr>
              <a:t>положение об особенностях расследования несчастных случаев на производстве;</a:t>
            </a:r>
          </a:p>
          <a:p>
            <a:r>
              <a:rPr lang="ru-RU" sz="2000" dirty="0">
                <a:solidFill>
                  <a:schemeClr val="tx2"/>
                </a:solidFill>
              </a:rPr>
              <a:t>рекомендации по учету микроповреждений (микротравм) работников. </a:t>
            </a:r>
          </a:p>
          <a:p>
            <a:endParaRPr lang="ru-RU" sz="2000" dirty="0">
              <a:solidFill>
                <a:schemeClr val="tx2"/>
              </a:solidFill>
            </a:endParaRPr>
          </a:p>
          <a:p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5508104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2400" b="1" dirty="0">
                <a:solidFill>
                  <a:schemeClr val="bg1"/>
                </a:solidFill>
              </a:rPr>
              <a:t>Охрана труда 4/4</a:t>
            </a:r>
          </a:p>
        </p:txBody>
      </p:sp>
    </p:spTree>
    <p:extLst>
      <p:ext uri="{BB962C8B-B14F-4D97-AF65-F5344CB8AC3E}">
        <p14:creationId xmlns="" xmlns:p14="http://schemas.microsoft.com/office/powerpoint/2010/main" val="268257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2000" b="1" dirty="0">
                <a:solidFill>
                  <a:schemeClr val="tx2"/>
                </a:solidFill>
              </a:rPr>
              <a:t>Приказ Минтруда от 13.05.2021 г. № </a:t>
            </a:r>
            <a:r>
              <a:rPr lang="ru-RU" sz="2000" b="1" dirty="0" err="1">
                <a:solidFill>
                  <a:schemeClr val="tx2"/>
                </a:solidFill>
              </a:rPr>
              <a:t>313н</a:t>
            </a:r>
            <a:endParaRPr lang="ru-RU" sz="2000" b="1" dirty="0">
              <a:solidFill>
                <a:schemeClr val="tx2"/>
              </a:solidFill>
            </a:endParaRPr>
          </a:p>
          <a:p>
            <a:r>
              <a:rPr lang="ru-RU" sz="2000" i="1" dirty="0">
                <a:solidFill>
                  <a:schemeClr val="tx2"/>
                </a:solidFill>
              </a:rPr>
              <a:t>Вступает в силу 01.03.2022.</a:t>
            </a:r>
          </a:p>
          <a:p>
            <a:r>
              <a:rPr lang="ru-RU" sz="2000" dirty="0">
                <a:solidFill>
                  <a:schemeClr val="tx2"/>
                </a:solidFill>
              </a:rPr>
              <a:t>Внесены уточнения в перечень работ, на которых ограничивается труд женщин. </a:t>
            </a:r>
          </a:p>
          <a:p>
            <a:r>
              <a:rPr lang="ru-RU" sz="2000" dirty="0">
                <a:solidFill>
                  <a:schemeClr val="tx2"/>
                </a:solidFill>
              </a:rPr>
              <a:t>Сняты ограничения на работу авиационным механиком (техником) по планеру и двигателям, авиационным механиком (техником) по приборам и электрооборудованию, авиационным механиком (техником) по радиооборудованию, авиационным техником (механиком) по парашютным и аварийно-спасательным средствам, авиационным техником по горюче-смазочным материалам, техником по крылу, инженером, занятыми непосредственно на техническом обслуживании самолетов (вертолетов).</a:t>
            </a:r>
          </a:p>
        </p:txBody>
      </p:sp>
      <p:sp>
        <p:nvSpPr>
          <p:cNvPr id="95" name="Google Shape;95;p14"/>
          <p:cNvSpPr/>
          <p:nvPr/>
        </p:nvSpPr>
        <p:spPr>
          <a:xfrm>
            <a:off x="0" y="385763"/>
            <a:ext cx="5436096" cy="5048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Женский труд</a:t>
            </a:r>
            <a:endParaRPr sz="24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604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tx2"/>
                </a:solidFill>
              </a:rPr>
              <a:t>Федеральный закон от 31.07.2020 N 248-ФЗ </a:t>
            </a:r>
            <a:r>
              <a:rPr lang="ru-RU" sz="2000" i="1" dirty="0">
                <a:solidFill>
                  <a:schemeClr val="tx2"/>
                </a:solidFill>
              </a:rPr>
              <a:t>«О государственном контроле (надзоре) и муниципальном контроле в Российской Федерации»</a:t>
            </a:r>
            <a:endParaRPr lang="en-US" sz="2000" i="1" dirty="0">
              <a:solidFill>
                <a:schemeClr val="tx2"/>
              </a:solidFill>
            </a:endParaRPr>
          </a:p>
          <a:p>
            <a:r>
              <a:rPr lang="ru-RU" sz="2000" b="1" dirty="0">
                <a:solidFill>
                  <a:schemeClr val="tx2"/>
                </a:solidFill>
              </a:rPr>
              <a:t>Положение о федеральном государственном контроле (надзоре) за соблюдением трудового законодательства и иных нормативных правовых актов, содержащих нормы трудового права</a:t>
            </a:r>
            <a:r>
              <a:rPr lang="ru-RU" sz="2000" dirty="0">
                <a:solidFill>
                  <a:schemeClr val="tx2"/>
                </a:solidFill>
              </a:rPr>
              <a:t>, утв. постановлением Правительства РФ от 21.07.2021 г. N 1230</a:t>
            </a:r>
          </a:p>
          <a:p>
            <a:r>
              <a:rPr lang="ru-RU" sz="2000" b="1" dirty="0">
                <a:solidFill>
                  <a:schemeClr val="tx2"/>
                </a:solidFill>
              </a:rPr>
              <a:t>Категории риска:</a:t>
            </a:r>
          </a:p>
          <a:p>
            <a:pPr marL="363538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а) высокий риск – выездная проверка проводится 1 раз в 2 года;</a:t>
            </a:r>
          </a:p>
          <a:p>
            <a:pPr marL="363538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б) значительный риск – 1 раз в 3 года;</a:t>
            </a:r>
          </a:p>
          <a:p>
            <a:pPr marL="363538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в) средний риск – 1 раз в 5 лет;</a:t>
            </a:r>
          </a:p>
          <a:p>
            <a:pPr marL="363538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г) умеренный риск – 1 раз в 6 лет;</a:t>
            </a:r>
          </a:p>
          <a:p>
            <a:pPr marL="363538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д) низкий риск – плановые К/Н не проводятся.</a:t>
            </a:r>
          </a:p>
          <a:p>
            <a:r>
              <a:rPr lang="ru-RU" sz="2000" dirty="0">
                <a:solidFill>
                  <a:schemeClr val="tx2"/>
                </a:solidFill>
              </a:rPr>
              <a:t>Категория определяется по формулам, в которых учитывается количество работников, сферы деятельности организации, количество несчастных случаев в этой сфере и в организации, задолженностей по зарплате. </a:t>
            </a:r>
          </a:p>
        </p:txBody>
      </p:sp>
      <p:sp>
        <p:nvSpPr>
          <p:cNvPr id="95" name="Google Shape;95;p14"/>
          <p:cNvSpPr/>
          <p:nvPr/>
        </p:nvSpPr>
        <p:spPr>
          <a:xfrm>
            <a:off x="0" y="385763"/>
            <a:ext cx="5436096" cy="5048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Проверки ГИТ 1/9</a:t>
            </a:r>
            <a:endParaRPr sz="24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849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При наличии смертельного несчастного случая (за исключением несчастных случаев, произошедших по вине 3 лиц), за 3 года, предшествующих текущему году, присваивается </a:t>
            </a:r>
            <a:r>
              <a:rPr lang="ru-RU" sz="2000" u="sng" dirty="0">
                <a:solidFill>
                  <a:schemeClr val="tx2"/>
                </a:solidFill>
              </a:rPr>
              <a:t>высокая категория риска</a:t>
            </a:r>
            <a:r>
              <a:rPr lang="ru-RU" sz="2000" dirty="0">
                <a:solidFill>
                  <a:schemeClr val="tx2"/>
                </a:solidFill>
              </a:rPr>
              <a:t>.</a:t>
            </a:r>
          </a:p>
          <a:p>
            <a:r>
              <a:rPr lang="ru-RU" sz="2000" dirty="0">
                <a:solidFill>
                  <a:schemeClr val="tx2"/>
                </a:solidFill>
              </a:rPr>
              <a:t>Отнесение объектов контроля к определенной категории риска осуществляется ежегодно, до 1 июля текущего года, для ее применения в следующем календарном году. </a:t>
            </a:r>
          </a:p>
          <a:p>
            <a:r>
              <a:rPr lang="ru-RU" sz="2000" dirty="0">
                <a:solidFill>
                  <a:schemeClr val="tx2"/>
                </a:solidFill>
              </a:rPr>
              <a:t>Сведения об этом размещаются на официальном сайте </a:t>
            </a:r>
            <a:r>
              <a:rPr lang="ru-RU" sz="2000" dirty="0" err="1">
                <a:solidFill>
                  <a:schemeClr val="tx2"/>
                </a:solidFill>
              </a:rPr>
              <a:t>Роструда</a:t>
            </a:r>
            <a:r>
              <a:rPr lang="ru-RU" sz="2000" dirty="0">
                <a:solidFill>
                  <a:schemeClr val="tx2"/>
                </a:solidFill>
              </a:rPr>
              <a:t> (в отношении высокой категории риска) и его территориальных органов (в отношении категорий значительного, среднего и умеренного риска).</a:t>
            </a:r>
          </a:p>
          <a:p>
            <a:r>
              <a:rPr lang="ru-RU" sz="2000" dirty="0">
                <a:solidFill>
                  <a:schemeClr val="tx2"/>
                </a:solidFill>
              </a:rPr>
              <a:t>Можно подать заявление об изменении категории риска осуществляемой им деятельности в случае ее соответствия иной категории риска. </a:t>
            </a:r>
          </a:p>
        </p:txBody>
      </p:sp>
      <p:sp>
        <p:nvSpPr>
          <p:cNvPr id="95" name="Google Shape;95;p14"/>
          <p:cNvSpPr/>
          <p:nvPr/>
        </p:nvSpPr>
        <p:spPr>
          <a:xfrm>
            <a:off x="0" y="385763"/>
            <a:ext cx="5436096" cy="5048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Проверки ГИТ 2/9</a:t>
            </a:r>
          </a:p>
        </p:txBody>
      </p:sp>
    </p:spTree>
    <p:extLst>
      <p:ext uri="{BB962C8B-B14F-4D97-AF65-F5344CB8AC3E}">
        <p14:creationId xmlns="" xmlns:p14="http://schemas.microsoft.com/office/powerpoint/2010/main" val="93017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ru-RU" sz="1800" u="sng" dirty="0">
                <a:solidFill>
                  <a:schemeClr val="tx2"/>
                </a:solidFill>
              </a:rPr>
              <a:t>Профилактические мероприятия:</a:t>
            </a:r>
          </a:p>
          <a:p>
            <a:r>
              <a:rPr lang="ru-RU" sz="1800" b="1" dirty="0">
                <a:solidFill>
                  <a:schemeClr val="tx2"/>
                </a:solidFill>
              </a:rPr>
              <a:t>информирование</a:t>
            </a:r>
            <a:r>
              <a:rPr lang="ru-RU" sz="1800" dirty="0">
                <a:solidFill>
                  <a:schemeClr val="tx2"/>
                </a:solidFill>
              </a:rPr>
              <a:t>;</a:t>
            </a:r>
          </a:p>
          <a:p>
            <a:r>
              <a:rPr lang="ru-RU" sz="1800" b="1" dirty="0">
                <a:solidFill>
                  <a:schemeClr val="tx2"/>
                </a:solidFill>
              </a:rPr>
              <a:t>обобщение правоприменительной практики;</a:t>
            </a:r>
          </a:p>
          <a:p>
            <a:r>
              <a:rPr lang="ru-RU" sz="1800" b="1" dirty="0">
                <a:solidFill>
                  <a:schemeClr val="tx2"/>
                </a:solidFill>
              </a:rPr>
              <a:t>объявление предостережения </a:t>
            </a:r>
            <a:r>
              <a:rPr lang="ru-RU" sz="1800" dirty="0">
                <a:solidFill>
                  <a:schemeClr val="tx2"/>
                </a:solidFill>
              </a:rPr>
              <a:t>(</a:t>
            </a:r>
            <a:r>
              <a:rPr lang="ru-RU" sz="1800" dirty="0">
                <a:solidFill>
                  <a:schemeClr val="accent2"/>
                </a:solidFill>
              </a:rPr>
              <a:t>10 дней на подачу возражений</a:t>
            </a:r>
            <a:r>
              <a:rPr lang="ru-RU" sz="1800" dirty="0">
                <a:solidFill>
                  <a:schemeClr val="tx2"/>
                </a:solidFill>
              </a:rPr>
              <a:t>);</a:t>
            </a:r>
          </a:p>
          <a:p>
            <a:r>
              <a:rPr lang="ru-RU" sz="1800" b="1" dirty="0">
                <a:solidFill>
                  <a:schemeClr val="tx2"/>
                </a:solidFill>
              </a:rPr>
              <a:t>консультирование</a:t>
            </a:r>
            <a:r>
              <a:rPr lang="ru-RU" sz="1800" dirty="0">
                <a:solidFill>
                  <a:schemeClr val="tx2"/>
                </a:solidFill>
              </a:rPr>
              <a:t> (вопросы: организация и осуществление государственного контроля (надзора); порядок организации и проведения К/Н мероприятий; гарантии и защита прав контролируемых лиц; </a:t>
            </a:r>
            <a:r>
              <a:rPr lang="ru-RU" sz="1800" dirty="0">
                <a:solidFill>
                  <a:schemeClr val="accent2"/>
                </a:solidFill>
              </a:rPr>
              <a:t>эффективные средства и методы соблюдения обязательных требований трудового законодательства и иных нормативных правовых актов, содержащих нормы трудового права, по выявленным нарушениям</a:t>
            </a:r>
            <a:r>
              <a:rPr lang="ru-RU" sz="1800" dirty="0">
                <a:solidFill>
                  <a:schemeClr val="tx2"/>
                </a:solidFill>
              </a:rPr>
              <a:t>; исполнение решений контрольных (надзорных) органов).</a:t>
            </a:r>
          </a:p>
          <a:p>
            <a:r>
              <a:rPr lang="ru-RU" sz="1800" b="1" dirty="0">
                <a:solidFill>
                  <a:schemeClr val="tx2"/>
                </a:solidFill>
              </a:rPr>
              <a:t>профилактический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b="1" dirty="0">
                <a:solidFill>
                  <a:schemeClr val="tx2"/>
                </a:solidFill>
              </a:rPr>
              <a:t>визит</a:t>
            </a:r>
            <a:r>
              <a:rPr lang="ru-RU" sz="1800" dirty="0">
                <a:solidFill>
                  <a:schemeClr val="tx2"/>
                </a:solidFill>
              </a:rPr>
              <a:t> (обязательные профилактические визиты проводятся в отношении: а) объектов контроля, отнесенных к категориям высокого и значительного риска; б) контролируемых лиц, приступающих к осуществлению деятельности в сферах, имеющих высокий уровень наличия производственного травматизма, сопряженного с тяжелыми повреждениями здоровья либо со смертельным исходом, в течение 3 лет, предшествующих началу осуществления деятельности контролируемым лицом).</a:t>
            </a:r>
          </a:p>
        </p:txBody>
      </p:sp>
      <p:sp>
        <p:nvSpPr>
          <p:cNvPr id="95" name="Google Shape;95;p14"/>
          <p:cNvSpPr/>
          <p:nvPr/>
        </p:nvSpPr>
        <p:spPr>
          <a:xfrm>
            <a:off x="0" y="385763"/>
            <a:ext cx="5436096" cy="5048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Проверки ГИТ 3/9</a:t>
            </a:r>
          </a:p>
        </p:txBody>
      </p:sp>
    </p:spTree>
    <p:extLst>
      <p:ext uri="{BB962C8B-B14F-4D97-AF65-F5344CB8AC3E}">
        <p14:creationId xmlns="" xmlns:p14="http://schemas.microsoft.com/office/powerpoint/2010/main" val="200163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idx="1"/>
          </p:nvPr>
        </p:nvSpPr>
        <p:spPr>
          <a:xfrm>
            <a:off x="323850" y="1052512"/>
            <a:ext cx="8569325" cy="5472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ru-RU" sz="2000" u="sng" dirty="0">
                <a:solidFill>
                  <a:schemeClr val="tx2"/>
                </a:solidFill>
              </a:rPr>
              <a:t>К/Н мероприятия:</a:t>
            </a:r>
          </a:p>
          <a:p>
            <a:r>
              <a:rPr lang="ru-RU" sz="2000" dirty="0">
                <a:solidFill>
                  <a:schemeClr val="tx2"/>
                </a:solidFill>
              </a:rPr>
              <a:t>инспекционный визит;</a:t>
            </a:r>
          </a:p>
          <a:p>
            <a:r>
              <a:rPr lang="ru-RU" sz="2000" dirty="0">
                <a:solidFill>
                  <a:schemeClr val="tx2"/>
                </a:solidFill>
              </a:rPr>
              <a:t>рейдовый осмотр;</a:t>
            </a:r>
          </a:p>
          <a:p>
            <a:r>
              <a:rPr lang="ru-RU" sz="2000" dirty="0">
                <a:solidFill>
                  <a:schemeClr val="tx2"/>
                </a:solidFill>
              </a:rPr>
              <a:t>документарная проверка;</a:t>
            </a:r>
          </a:p>
          <a:p>
            <a:r>
              <a:rPr lang="ru-RU" sz="2000" dirty="0">
                <a:solidFill>
                  <a:schemeClr val="accent2"/>
                </a:solidFill>
              </a:rPr>
              <a:t>выездная проверка.</a:t>
            </a:r>
          </a:p>
          <a:p>
            <a:pPr marL="0" indent="0"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Плановые К/Н мероприятия проводятся на основании плана на очередной календарный год, согласованного с органами прокуратуры.</a:t>
            </a:r>
          </a:p>
        </p:txBody>
      </p:sp>
      <p:sp>
        <p:nvSpPr>
          <p:cNvPr id="95" name="Google Shape;95;p14"/>
          <p:cNvSpPr/>
          <p:nvPr/>
        </p:nvSpPr>
        <p:spPr>
          <a:xfrm>
            <a:off x="0" y="385763"/>
            <a:ext cx="5436096" cy="50482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indent="357188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Проверки ГИТ 4/9</a:t>
            </a: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3923928" y="1700808"/>
            <a:ext cx="216024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499992" y="1844824"/>
            <a:ext cx="2664296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только внеплановые</a:t>
            </a:r>
          </a:p>
        </p:txBody>
      </p:sp>
    </p:spTree>
    <p:extLst>
      <p:ext uri="{BB962C8B-B14F-4D97-AF65-F5344CB8AC3E}">
        <p14:creationId xmlns="" xmlns:p14="http://schemas.microsoft.com/office/powerpoint/2010/main" val="2536933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17277</TotalTime>
  <Words>1111</Words>
  <Application>Microsoft Office PowerPoint</Application>
  <PresentationFormat>Экран (4:3)</PresentationFormat>
  <Paragraphs>106</Paragraphs>
  <Slides>14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 Korobenkova</dc:creator>
  <cp:lastModifiedBy>Андрей</cp:lastModifiedBy>
  <cp:revision>690</cp:revision>
  <cp:lastPrinted>2018-09-27T08:02:00Z</cp:lastPrinted>
  <dcterms:created xsi:type="dcterms:W3CDTF">2014-04-08T11:08:55Z</dcterms:created>
  <dcterms:modified xsi:type="dcterms:W3CDTF">2022-01-20T02:07:09Z</dcterms:modified>
</cp:coreProperties>
</file>