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432" r:id="rId2"/>
    <p:sldId id="479" r:id="rId3"/>
    <p:sldId id="459" r:id="rId4"/>
    <p:sldId id="481" r:id="rId5"/>
    <p:sldId id="478" r:id="rId6"/>
    <p:sldId id="404" r:id="rId7"/>
    <p:sldId id="410" r:id="rId8"/>
    <p:sldId id="337" r:id="rId9"/>
    <p:sldId id="290" r:id="rId10"/>
    <p:sldId id="475" r:id="rId11"/>
    <p:sldId id="476" r:id="rId12"/>
    <p:sldId id="270" r:id="rId13"/>
    <p:sldId id="421" r:id="rId14"/>
    <p:sldId id="422" r:id="rId15"/>
    <p:sldId id="451" r:id="rId16"/>
    <p:sldId id="430" r:id="rId17"/>
    <p:sldId id="480" r:id="rId18"/>
    <p:sldId id="293" r:id="rId19"/>
    <p:sldId id="292" r:id="rId20"/>
    <p:sldId id="477" r:id="rId21"/>
    <p:sldId id="284" r:id="rId22"/>
    <p:sldId id="291" r:id="rId23"/>
    <p:sldId id="385" r:id="rId24"/>
    <p:sldId id="289" r:id="rId25"/>
    <p:sldId id="415" r:id="rId26"/>
    <p:sldId id="375" r:id="rId27"/>
    <p:sldId id="471" r:id="rId2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8E4CC8E-90EC-4D50-BEC7-959E646906A1}">
          <p14:sldIdLst>
            <p14:sldId id="432"/>
            <p14:sldId id="479"/>
            <p14:sldId id="459"/>
            <p14:sldId id="481"/>
            <p14:sldId id="478"/>
            <p14:sldId id="404"/>
            <p14:sldId id="410"/>
            <p14:sldId id="337"/>
            <p14:sldId id="290"/>
            <p14:sldId id="475"/>
            <p14:sldId id="476"/>
            <p14:sldId id="270"/>
            <p14:sldId id="421"/>
            <p14:sldId id="422"/>
            <p14:sldId id="451"/>
            <p14:sldId id="430"/>
            <p14:sldId id="480"/>
            <p14:sldId id="293"/>
            <p14:sldId id="292"/>
            <p14:sldId id="477"/>
            <p14:sldId id="284"/>
            <p14:sldId id="291"/>
            <p14:sldId id="385"/>
            <p14:sldId id="289"/>
            <p14:sldId id="415"/>
            <p14:sldId id="375"/>
            <p14:sldId id="47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067014-6B59-427D-88FD-DCEB6B90539F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74A821-248D-495B-8DB6-84E114539262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ЧК</a:t>
          </a:r>
        </a:p>
      </dgm:t>
    </dgm:pt>
    <dgm:pt modelId="{25982DE6-8D79-4F53-BEC1-E7E07211FA13}" type="parTrans" cxnId="{B4183107-8D9D-451E-AA72-9AF6895DDAF1}">
      <dgm:prSet/>
      <dgm:spPr/>
      <dgm:t>
        <a:bodyPr/>
        <a:lstStyle/>
        <a:p>
          <a:endParaRPr lang="ru-RU"/>
        </a:p>
      </dgm:t>
    </dgm:pt>
    <dgm:pt modelId="{7C256D06-D186-46DC-AA27-E83D8C77BCFE}" type="sibTrans" cxnId="{B4183107-8D9D-451E-AA72-9AF6895DDAF1}">
      <dgm:prSet/>
      <dgm:spPr/>
      <dgm:t>
        <a:bodyPr/>
        <a:lstStyle/>
        <a:p>
          <a:endParaRPr lang="ru-RU"/>
        </a:p>
      </dgm:t>
    </dgm:pt>
    <dgm:pt modelId="{FFA37BC9-6145-4CD1-894B-5178976594D4}">
      <dgm:prSet phldrT="[Текст]"/>
      <dgm:spPr/>
      <dgm:t>
        <a:bodyPr/>
        <a:lstStyle/>
        <a:p>
          <a:r>
            <a: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</a:t>
          </a:r>
        </a:p>
      </dgm:t>
    </dgm:pt>
    <dgm:pt modelId="{13240649-3A6C-425D-A860-265A938BC669}" type="parTrans" cxnId="{9FD8C83F-4AB1-42B8-BE6E-87D7C29DF10F}">
      <dgm:prSet/>
      <dgm:spPr/>
      <dgm:t>
        <a:bodyPr/>
        <a:lstStyle/>
        <a:p>
          <a:endParaRPr lang="ru-RU"/>
        </a:p>
      </dgm:t>
    </dgm:pt>
    <dgm:pt modelId="{35DD6B2C-6AF7-44AF-BF98-4334E9DC49AA}" type="sibTrans" cxnId="{9FD8C83F-4AB1-42B8-BE6E-87D7C29DF10F}">
      <dgm:prSet/>
      <dgm:spPr/>
      <dgm:t>
        <a:bodyPr/>
        <a:lstStyle/>
        <a:p>
          <a:endParaRPr lang="ru-RU"/>
        </a:p>
      </dgm:t>
    </dgm:pt>
    <dgm:pt modelId="{9370AAB9-086E-480B-9A9A-8C9B0D0A26E3}">
      <dgm:prSet phldrT="[Текст]"/>
      <dgm:spPr/>
      <dgm:t>
        <a:bodyPr/>
        <a:lstStyle/>
        <a:p>
          <a:r>
            <a: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Здоровье</a:t>
          </a:r>
        </a:p>
      </dgm:t>
    </dgm:pt>
    <dgm:pt modelId="{C704DEB4-BFAC-4995-AE60-24A9AB6EEA7C}" type="parTrans" cxnId="{18E34F00-D33B-468F-84F2-C108286D3D6E}">
      <dgm:prSet/>
      <dgm:spPr/>
      <dgm:t>
        <a:bodyPr/>
        <a:lstStyle/>
        <a:p>
          <a:endParaRPr lang="ru-RU"/>
        </a:p>
      </dgm:t>
    </dgm:pt>
    <dgm:pt modelId="{40137BB1-D873-4488-AC75-83CEFD0FD6F6}" type="sibTrans" cxnId="{18E34F00-D33B-468F-84F2-C108286D3D6E}">
      <dgm:prSet/>
      <dgm:spPr/>
      <dgm:t>
        <a:bodyPr/>
        <a:lstStyle/>
        <a:p>
          <a:endParaRPr lang="ru-RU"/>
        </a:p>
      </dgm:t>
    </dgm:pt>
    <dgm:pt modelId="{8AE0F470-084E-42EA-A3F9-7B0500FBFCF4}">
      <dgm:prSet phldrT="[Текст]"/>
      <dgm:spPr/>
      <dgm:t>
        <a:bodyPr/>
        <a:lstStyle/>
        <a:p>
          <a:r>
            <a: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Мобильность</a:t>
          </a:r>
        </a:p>
      </dgm:t>
    </dgm:pt>
    <dgm:pt modelId="{9AD03B68-AC76-4C3C-AE69-EF8B7F3F1256}" type="parTrans" cxnId="{8B62C2E7-16A2-45CE-9B18-4AC3339E4E3E}">
      <dgm:prSet/>
      <dgm:spPr/>
      <dgm:t>
        <a:bodyPr/>
        <a:lstStyle/>
        <a:p>
          <a:endParaRPr lang="ru-RU"/>
        </a:p>
      </dgm:t>
    </dgm:pt>
    <dgm:pt modelId="{8E71C044-0C76-4519-A6FD-8706B4BFB853}" type="sibTrans" cxnId="{8B62C2E7-16A2-45CE-9B18-4AC3339E4E3E}">
      <dgm:prSet/>
      <dgm:spPr/>
      <dgm:t>
        <a:bodyPr/>
        <a:lstStyle/>
        <a:p>
          <a:endParaRPr lang="ru-RU"/>
        </a:p>
      </dgm:t>
    </dgm:pt>
    <dgm:pt modelId="{FDBE3374-527E-4921-AF1D-839D8A93FE64}" type="pres">
      <dgm:prSet presAssocID="{D1067014-6B59-427D-88FD-DCEB6B90539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4891E23-C381-4FA8-A6A4-9C4E7DB2AB27}" type="pres">
      <dgm:prSet presAssocID="{ED74A821-248D-495B-8DB6-84E114539262}" presName="singleCycle" presStyleCnt="0"/>
      <dgm:spPr/>
    </dgm:pt>
    <dgm:pt modelId="{60368DF8-BA82-4B63-943C-59810C530D6B}" type="pres">
      <dgm:prSet presAssocID="{ED74A821-248D-495B-8DB6-84E114539262}" presName="singleCenter" presStyleLbl="node1" presStyleIdx="0" presStyleCnt="4" custScaleY="62883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550C9322-703E-44B5-A6F6-547F69EDABB9}" type="pres">
      <dgm:prSet presAssocID="{13240649-3A6C-425D-A860-265A938BC669}" presName="Name56" presStyleLbl="parChTrans1D2" presStyleIdx="0" presStyleCnt="3"/>
      <dgm:spPr/>
      <dgm:t>
        <a:bodyPr/>
        <a:lstStyle/>
        <a:p>
          <a:endParaRPr lang="ru-RU"/>
        </a:p>
      </dgm:t>
    </dgm:pt>
    <dgm:pt modelId="{0C9491BD-F9DA-48DB-8E5B-48EBD6508156}" type="pres">
      <dgm:prSet presAssocID="{FFA37BC9-6145-4CD1-894B-5178976594D4}" presName="text0" presStyleLbl="node1" presStyleIdx="1" presStyleCnt="4" custScaleX="2628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CC2D6-2B02-43B9-B4A4-459A9574F083}" type="pres">
      <dgm:prSet presAssocID="{C704DEB4-BFAC-4995-AE60-24A9AB6EEA7C}" presName="Name56" presStyleLbl="parChTrans1D2" presStyleIdx="1" presStyleCnt="3"/>
      <dgm:spPr/>
      <dgm:t>
        <a:bodyPr/>
        <a:lstStyle/>
        <a:p>
          <a:endParaRPr lang="ru-RU"/>
        </a:p>
      </dgm:t>
    </dgm:pt>
    <dgm:pt modelId="{5BA9CD84-BC87-4B6B-BB36-97A84AD87184}" type="pres">
      <dgm:prSet presAssocID="{9370AAB9-086E-480B-9A9A-8C9B0D0A26E3}" presName="text0" presStyleLbl="node1" presStyleIdx="2" presStyleCnt="4" custScaleX="19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D118F4-2792-4E79-9BBC-2D41C101D3DD}" type="pres">
      <dgm:prSet presAssocID="{9AD03B68-AC76-4C3C-AE69-EF8B7F3F1256}" presName="Name56" presStyleLbl="parChTrans1D2" presStyleIdx="2" presStyleCnt="3"/>
      <dgm:spPr/>
      <dgm:t>
        <a:bodyPr/>
        <a:lstStyle/>
        <a:p>
          <a:endParaRPr lang="ru-RU"/>
        </a:p>
      </dgm:t>
    </dgm:pt>
    <dgm:pt modelId="{BB929A2F-393D-4C62-B3B6-77A216711550}" type="pres">
      <dgm:prSet presAssocID="{8AE0F470-084E-42EA-A3F9-7B0500FBFCF4}" presName="text0" presStyleLbl="node1" presStyleIdx="3" presStyleCnt="4" custScaleX="262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98F1F2-E9DA-44C0-A90C-126FE9249F5A}" type="presOf" srcId="{FFA37BC9-6145-4CD1-894B-5178976594D4}" destId="{0C9491BD-F9DA-48DB-8E5B-48EBD6508156}" srcOrd="0" destOrd="0" presId="urn:microsoft.com/office/officeart/2008/layout/RadialCluster"/>
    <dgm:cxn modelId="{5A46C0BB-B4B8-4936-97D0-EDE258E8AA14}" type="presOf" srcId="{13240649-3A6C-425D-A860-265A938BC669}" destId="{550C9322-703E-44B5-A6F6-547F69EDABB9}" srcOrd="0" destOrd="0" presId="urn:microsoft.com/office/officeart/2008/layout/RadialCluster"/>
    <dgm:cxn modelId="{39DCF525-C99D-496F-B4FC-93C3DD5ADC0D}" type="presOf" srcId="{C704DEB4-BFAC-4995-AE60-24A9AB6EEA7C}" destId="{E6DCC2D6-2B02-43B9-B4A4-459A9574F083}" srcOrd="0" destOrd="0" presId="urn:microsoft.com/office/officeart/2008/layout/RadialCluster"/>
    <dgm:cxn modelId="{10801E28-5630-4EDD-BC89-A6B91FF6C3E4}" type="presOf" srcId="{D1067014-6B59-427D-88FD-DCEB6B90539F}" destId="{FDBE3374-527E-4921-AF1D-839D8A93FE64}" srcOrd="0" destOrd="0" presId="urn:microsoft.com/office/officeart/2008/layout/RadialCluster"/>
    <dgm:cxn modelId="{D862E7E7-C374-4932-B094-BBA908354DE6}" type="presOf" srcId="{9370AAB9-086E-480B-9A9A-8C9B0D0A26E3}" destId="{5BA9CD84-BC87-4B6B-BB36-97A84AD87184}" srcOrd="0" destOrd="0" presId="urn:microsoft.com/office/officeart/2008/layout/RadialCluster"/>
    <dgm:cxn modelId="{8B62C2E7-16A2-45CE-9B18-4AC3339E4E3E}" srcId="{ED74A821-248D-495B-8DB6-84E114539262}" destId="{8AE0F470-084E-42EA-A3F9-7B0500FBFCF4}" srcOrd="2" destOrd="0" parTransId="{9AD03B68-AC76-4C3C-AE69-EF8B7F3F1256}" sibTransId="{8E71C044-0C76-4519-A6FD-8706B4BFB853}"/>
    <dgm:cxn modelId="{B4183107-8D9D-451E-AA72-9AF6895DDAF1}" srcId="{D1067014-6B59-427D-88FD-DCEB6B90539F}" destId="{ED74A821-248D-495B-8DB6-84E114539262}" srcOrd="0" destOrd="0" parTransId="{25982DE6-8D79-4F53-BEC1-E7E07211FA13}" sibTransId="{7C256D06-D186-46DC-AA27-E83D8C77BCFE}"/>
    <dgm:cxn modelId="{9FD8C83F-4AB1-42B8-BE6E-87D7C29DF10F}" srcId="{ED74A821-248D-495B-8DB6-84E114539262}" destId="{FFA37BC9-6145-4CD1-894B-5178976594D4}" srcOrd="0" destOrd="0" parTransId="{13240649-3A6C-425D-A860-265A938BC669}" sibTransId="{35DD6B2C-6AF7-44AF-BF98-4334E9DC49AA}"/>
    <dgm:cxn modelId="{8AB5AD1A-D8A4-4940-A2F5-14E0D1D9F470}" type="presOf" srcId="{8AE0F470-084E-42EA-A3F9-7B0500FBFCF4}" destId="{BB929A2F-393D-4C62-B3B6-77A216711550}" srcOrd="0" destOrd="0" presId="urn:microsoft.com/office/officeart/2008/layout/RadialCluster"/>
    <dgm:cxn modelId="{A57A7D26-6D8C-4064-B726-765CAEA3343B}" type="presOf" srcId="{ED74A821-248D-495B-8DB6-84E114539262}" destId="{60368DF8-BA82-4B63-943C-59810C530D6B}" srcOrd="0" destOrd="0" presId="urn:microsoft.com/office/officeart/2008/layout/RadialCluster"/>
    <dgm:cxn modelId="{E03575B0-B28F-4392-8343-A86BEEBEB3F8}" type="presOf" srcId="{9AD03B68-AC76-4C3C-AE69-EF8B7F3F1256}" destId="{36D118F4-2792-4E79-9BBC-2D41C101D3DD}" srcOrd="0" destOrd="0" presId="urn:microsoft.com/office/officeart/2008/layout/RadialCluster"/>
    <dgm:cxn modelId="{18E34F00-D33B-468F-84F2-C108286D3D6E}" srcId="{ED74A821-248D-495B-8DB6-84E114539262}" destId="{9370AAB9-086E-480B-9A9A-8C9B0D0A26E3}" srcOrd="1" destOrd="0" parTransId="{C704DEB4-BFAC-4995-AE60-24A9AB6EEA7C}" sibTransId="{40137BB1-D873-4488-AC75-83CEFD0FD6F6}"/>
    <dgm:cxn modelId="{E65AC513-3027-47A3-9008-3DAF1A33F90F}" type="presParOf" srcId="{FDBE3374-527E-4921-AF1D-839D8A93FE64}" destId="{14891E23-C381-4FA8-A6A4-9C4E7DB2AB27}" srcOrd="0" destOrd="0" presId="urn:microsoft.com/office/officeart/2008/layout/RadialCluster"/>
    <dgm:cxn modelId="{6453B645-9D6C-4691-B233-6D364F564132}" type="presParOf" srcId="{14891E23-C381-4FA8-A6A4-9C4E7DB2AB27}" destId="{60368DF8-BA82-4B63-943C-59810C530D6B}" srcOrd="0" destOrd="0" presId="urn:microsoft.com/office/officeart/2008/layout/RadialCluster"/>
    <dgm:cxn modelId="{C38752B3-DF22-453F-A553-45E6DABA2DE5}" type="presParOf" srcId="{14891E23-C381-4FA8-A6A4-9C4E7DB2AB27}" destId="{550C9322-703E-44B5-A6F6-547F69EDABB9}" srcOrd="1" destOrd="0" presId="urn:microsoft.com/office/officeart/2008/layout/RadialCluster"/>
    <dgm:cxn modelId="{C613DF2B-D0D0-4C4F-B631-C187796AB0B6}" type="presParOf" srcId="{14891E23-C381-4FA8-A6A4-9C4E7DB2AB27}" destId="{0C9491BD-F9DA-48DB-8E5B-48EBD6508156}" srcOrd="2" destOrd="0" presId="urn:microsoft.com/office/officeart/2008/layout/RadialCluster"/>
    <dgm:cxn modelId="{6FCE06C4-BBB9-463C-A5A7-D0E5A508817D}" type="presParOf" srcId="{14891E23-C381-4FA8-A6A4-9C4E7DB2AB27}" destId="{E6DCC2D6-2B02-43B9-B4A4-459A9574F083}" srcOrd="3" destOrd="0" presId="urn:microsoft.com/office/officeart/2008/layout/RadialCluster"/>
    <dgm:cxn modelId="{6A89DA8F-A904-48DF-8EC8-43DFF5425278}" type="presParOf" srcId="{14891E23-C381-4FA8-A6A4-9C4E7DB2AB27}" destId="{5BA9CD84-BC87-4B6B-BB36-97A84AD87184}" srcOrd="4" destOrd="0" presId="urn:microsoft.com/office/officeart/2008/layout/RadialCluster"/>
    <dgm:cxn modelId="{8A26BD36-A01D-4B63-AA6B-AA47BD112CAB}" type="presParOf" srcId="{14891E23-C381-4FA8-A6A4-9C4E7DB2AB27}" destId="{36D118F4-2792-4E79-9BBC-2D41C101D3DD}" srcOrd="5" destOrd="0" presId="urn:microsoft.com/office/officeart/2008/layout/RadialCluster"/>
    <dgm:cxn modelId="{68CA72F1-1063-45FE-9DEF-FF64B5993E87}" type="presParOf" srcId="{14891E23-C381-4FA8-A6A4-9C4E7DB2AB27}" destId="{BB929A2F-393D-4C62-B3B6-77A21671155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68DF8-BA82-4B63-943C-59810C530D6B}">
      <dsp:nvSpPr>
        <dsp:cNvPr id="0" name=""/>
        <dsp:cNvSpPr/>
      </dsp:nvSpPr>
      <dsp:spPr>
        <a:xfrm>
          <a:off x="2506661" y="3188322"/>
          <a:ext cx="1836204" cy="1154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>
              <a:solidFill>
                <a:schemeClr val="tx1"/>
              </a:solidFill>
            </a:rPr>
            <a:t>ЧК</a:t>
          </a:r>
        </a:p>
      </dsp:txBody>
      <dsp:txXfrm>
        <a:off x="2563027" y="3244688"/>
        <a:ext cx="1723472" cy="1041928"/>
      </dsp:txXfrm>
    </dsp:sp>
    <dsp:sp modelId="{550C9322-703E-44B5-A6F6-547F69EDABB9}">
      <dsp:nvSpPr>
        <dsp:cNvPr id="0" name=""/>
        <dsp:cNvSpPr/>
      </dsp:nvSpPr>
      <dsp:spPr>
        <a:xfrm rot="16200000">
          <a:off x="2610366" y="2373926"/>
          <a:ext cx="16287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879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491BD-F9DA-48DB-8E5B-48EBD6508156}">
      <dsp:nvSpPr>
        <dsp:cNvPr id="0" name=""/>
        <dsp:cNvSpPr/>
      </dsp:nvSpPr>
      <dsp:spPr>
        <a:xfrm>
          <a:off x="1807885" y="329273"/>
          <a:ext cx="3233754" cy="1230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</a:t>
          </a:r>
        </a:p>
      </dsp:txBody>
      <dsp:txXfrm>
        <a:off x="1867941" y="389329"/>
        <a:ext cx="3113642" cy="1110144"/>
      </dsp:txXfrm>
    </dsp:sp>
    <dsp:sp modelId="{E6DCC2D6-2B02-43B9-B4A4-459A9574F083}">
      <dsp:nvSpPr>
        <dsp:cNvPr id="0" name=""/>
        <dsp:cNvSpPr/>
      </dsp:nvSpPr>
      <dsp:spPr>
        <a:xfrm rot="1800000">
          <a:off x="4307304" y="4428434"/>
          <a:ext cx="530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086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9CD84-BC87-4B6B-BB36-97A84AD87184}">
      <dsp:nvSpPr>
        <dsp:cNvPr id="0" name=""/>
        <dsp:cNvSpPr/>
      </dsp:nvSpPr>
      <dsp:spPr>
        <a:xfrm>
          <a:off x="4696267" y="4561149"/>
          <a:ext cx="2343540" cy="1230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Здоровье</a:t>
          </a:r>
        </a:p>
      </dsp:txBody>
      <dsp:txXfrm>
        <a:off x="4756323" y="4621205"/>
        <a:ext cx="2223428" cy="1110144"/>
      </dsp:txXfrm>
    </dsp:sp>
    <dsp:sp modelId="{36D118F4-2792-4E79-9BBC-2D41C101D3DD}">
      <dsp:nvSpPr>
        <dsp:cNvPr id="0" name=""/>
        <dsp:cNvSpPr/>
      </dsp:nvSpPr>
      <dsp:spPr>
        <a:xfrm rot="9000000">
          <a:off x="2011360" y="4428434"/>
          <a:ext cx="530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086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29A2F-393D-4C62-B3B6-77A216711550}">
      <dsp:nvSpPr>
        <dsp:cNvPr id="0" name=""/>
        <dsp:cNvSpPr/>
      </dsp:nvSpPr>
      <dsp:spPr>
        <a:xfrm>
          <a:off x="-631095" y="4561149"/>
          <a:ext cx="3225167" cy="1230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Мобильность</a:t>
          </a:r>
        </a:p>
      </dsp:txBody>
      <dsp:txXfrm>
        <a:off x="-571039" y="4621205"/>
        <a:ext cx="3105055" cy="1110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20C13-2514-4D9C-8D4B-A10DA4FFD5A1}" type="datetime1">
              <a:rPr lang="ru-RU" smtClean="0"/>
              <a:t>11.06.2022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CC122-5347-4C75-98DE-0F72C4F255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061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67CA5-ECF1-43FF-A31E-6BD9B21B57BB}" type="datetime1">
              <a:rPr lang="ru-RU" smtClean="0"/>
              <a:pPr/>
              <a:t>11.06.2022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523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Прямая соединительная линия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ru-RU" noProof="0"/>
              <a:t>Образец подзаголовка</a:t>
            </a:r>
            <a:endParaRPr kumimoji="0" lang="ru-RU" noProof="0" dirty="0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042E67-0227-4BC3-82B0-5759BC2EE067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DCC9AE-B7F3-45CB-BB2E-3222B2AEBBC3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E58623-7ACF-43A9-B9A8-787CA2B0B620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DEFBE7-4C1B-4778-8B46-649E4193A0B2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CFD91-7790-4468-A129-07AFFDDBA1C7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E41293-93E0-46D4-A151-C6BFE1D839E4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791C00-DC62-4142-9F6D-DA1C45AB977D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395BA2-92C5-4296-B336-F8334E18CE48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DBA5C4-3A0B-44F2-A553-77BCC15D81C0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601DC2-C9FF-4CCB-9CA8-59247185429A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о скругленным и усеч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ru-RU" noProof="0"/>
              <a:t>Вставка рисунка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00A0FC-F56C-4772-9C86-2C39F56A45E8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Полилиния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Полилиния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Полилиния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  <p:sp>
              <p:nvSpPr>
                <p:cNvPr id="33" name="Полилиния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</p:grpSp>
        </p:grpSp>
      </p:grp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  <a:endParaRPr kumimoji="0" lang="ru-RU" noProof="0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ru-RU" noProof="0" dirty="0"/>
              <a:t>Образец текста</a:t>
            </a:r>
          </a:p>
          <a:p>
            <a:pPr lvl="1" rtl="0" eaLnBrk="1" latinLnBrk="0" hangingPunct="1"/>
            <a:r>
              <a:rPr lang="ru-RU" noProof="0" dirty="0"/>
              <a:t>Второй уровень</a:t>
            </a:r>
          </a:p>
          <a:p>
            <a:pPr lvl="2" rtl="0" eaLnBrk="1" latinLnBrk="0" hangingPunct="1"/>
            <a:r>
              <a:rPr lang="ru-RU" noProof="0" dirty="0"/>
              <a:t>Третий уровень</a:t>
            </a:r>
          </a:p>
          <a:p>
            <a:pPr lvl="3" rtl="0" eaLnBrk="1" latinLnBrk="0" hangingPunct="1"/>
            <a:r>
              <a:rPr lang="ru-RU" noProof="0" dirty="0"/>
              <a:t>Четвертый уровень</a:t>
            </a:r>
          </a:p>
          <a:p>
            <a:pPr lvl="4" rtl="0" eaLnBrk="1" latinLnBrk="0" hangingPunct="1"/>
            <a:r>
              <a:rPr lang="ru-RU" noProof="0" dirty="0"/>
              <a:t>Пятый уровень</a:t>
            </a:r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E2826595-62FB-4CCD-B121-F144066977C5}" type="datetime1">
              <a:rPr lang="ru-RU" noProof="0" smtClean="0"/>
              <a:t>11.06.2022</a:t>
            </a:fld>
            <a:endParaRPr lang="ru-RU" noProof="0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98EA65D-234F-4978-A420-31B3105DE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8870" y="260351"/>
            <a:ext cx="10880033" cy="1737105"/>
          </a:xfrm>
        </p:spPr>
        <p:txBody>
          <a:bodyPr/>
          <a:lstStyle/>
          <a:p>
            <a:pPr algn="ctr" eaLnBrk="1" hangingPunct="1"/>
            <a:r>
              <a:rPr lang="ru-RU" altLang="ru-RU" sz="4000" b="1" dirty="0">
                <a:solidFill>
                  <a:srgbClr val="A50021"/>
                </a:solidFill>
              </a:rPr>
              <a:t>«Современные подходы к мотивации профсоюзного членства молодежи»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06F0D48-9FD4-4D22-B1B9-B36B51808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7077" y="2849217"/>
            <a:ext cx="5844209" cy="360397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Глазырин </a:t>
            </a:r>
          </a:p>
          <a:p>
            <a:pPr marL="0" indent="0" algn="ctr">
              <a:buNone/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Андрей Владимирович</a:t>
            </a:r>
          </a:p>
          <a:p>
            <a:pPr marL="0" indent="0" algn="ctr">
              <a:buNone/>
              <a:defRPr/>
            </a:pP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ru-RU" sz="2400" i="1" dirty="0"/>
              <a:t>лауреат Всероссийского конкурса ФНПР </a:t>
            </a:r>
          </a:p>
          <a:p>
            <a:pPr marL="0" indent="0" algn="ctr">
              <a:buNone/>
              <a:defRPr/>
            </a:pPr>
            <a:r>
              <a:rPr lang="ru-RU" sz="2400" i="1" dirty="0"/>
              <a:t>«Активное обучение – эффективный профсоюз» </a:t>
            </a:r>
          </a:p>
          <a:p>
            <a:pPr marL="0" indent="0" algn="ctr">
              <a:buNone/>
              <a:defRPr/>
            </a:pPr>
            <a:r>
              <a:rPr lang="ru-RU" sz="2400" i="1" dirty="0"/>
              <a:t>в номинации «Преподаватель года» 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4F3AF04-F883-EB55-D134-F5B762075B6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2146853"/>
            <a:ext cx="5512903" cy="46942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E98B3CA-07CB-4DE3-920A-A9E00F58B2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8139" y="381000"/>
            <a:ext cx="10482470" cy="2918791"/>
          </a:xfrm>
        </p:spPr>
        <p:txBody>
          <a:bodyPr/>
          <a:lstStyle/>
          <a:p>
            <a:pPr algn="ctr" eaLnBrk="1" hangingPunct="1"/>
            <a:r>
              <a:rPr lang="ru-RU" altLang="ru-RU" sz="3600" b="1" i="1" dirty="0">
                <a:solidFill>
                  <a:srgbClr val="C00000"/>
                </a:solidFill>
                <a:latin typeface="Arial" panose="020B0604020202020204" pitchFamily="34" charset="0"/>
              </a:rPr>
              <a:t>Мотивация профсоюзного членства</a:t>
            </a:r>
            <a:r>
              <a:rPr lang="ru-RU" altLang="ru-RU" sz="3200" b="1" i="1" dirty="0">
                <a:solidFill>
                  <a:srgbClr val="C00000"/>
                </a:solidFill>
                <a:latin typeface="Arial" panose="020B0604020202020204" pitchFamily="34" charset="0"/>
              </a:rPr>
              <a:t/>
            </a:r>
            <a:br>
              <a:rPr lang="ru-RU" altLang="ru-RU" sz="3200" b="1" i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800" b="1" i="1" dirty="0">
                <a:solidFill>
                  <a:srgbClr val="C00000"/>
                </a:solidFill>
                <a:latin typeface="Arial" panose="020B0604020202020204" pitchFamily="34" charset="0"/>
              </a:rPr>
              <a:t/>
            </a:r>
            <a:br>
              <a:rPr lang="ru-RU" altLang="ru-RU" sz="2800" b="1" i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800" i="1" dirty="0">
                <a:solidFill>
                  <a:schemeClr val="tx1"/>
                </a:solidFill>
                <a:latin typeface="Arial" panose="020B0604020202020204" pitchFamily="34" charset="0"/>
              </a:rPr>
              <a:t>побуждение к вступлению и принадлежности к профсоюзу, основанное на удовлетворении современных </a:t>
            </a:r>
            <a:br>
              <a:rPr lang="ru-RU" altLang="ru-RU" sz="2800" i="1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 sz="2800" b="1" i="1" dirty="0">
                <a:solidFill>
                  <a:schemeClr val="tx1"/>
                </a:solidFill>
                <a:latin typeface="Arial" panose="020B0604020202020204" pitchFamily="34" charset="0"/>
              </a:rPr>
              <a:t>потребностей</a:t>
            </a:r>
            <a:r>
              <a:rPr lang="ru-RU" altLang="ru-RU" sz="2800" i="1" dirty="0">
                <a:solidFill>
                  <a:schemeClr val="tx1"/>
                </a:solidFill>
                <a:latin typeface="Arial" panose="020B0604020202020204" pitchFamily="34" charset="0"/>
              </a:rPr>
              <a:t> (мотиваторов) работников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64D2A61D-AE8D-4A3B-A5EA-59E6FB3FE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3340" y="3558208"/>
            <a:ext cx="11277600" cy="291879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ru-RU" altLang="ru-RU" dirty="0">
              <a:solidFill>
                <a:srgbClr val="A5002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Внешние условия МПЧ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altLang="ru-RU" sz="2800" dirty="0">
                <a:latin typeface="Arial" panose="020B0604020202020204" pitchFamily="34" charset="0"/>
              </a:rPr>
              <a:t>– </a:t>
            </a:r>
            <a:r>
              <a:rPr lang="ru-RU" altLang="ru-RU" sz="2800" i="1" dirty="0">
                <a:latin typeface="Arial" panose="020B0604020202020204" pitchFamily="34" charset="0"/>
              </a:rPr>
              <a:t>создание положительного имиджа организации </a:t>
            </a:r>
            <a:r>
              <a:rPr lang="ru-RU" altLang="ru-RU" sz="2800" i="1" dirty="0">
                <a:solidFill>
                  <a:srgbClr val="C00000"/>
                </a:solidFill>
                <a:latin typeface="Arial" panose="020B0604020202020204" pitchFamily="34" charset="0"/>
              </a:rPr>
              <a:t>(информационная работа)</a:t>
            </a:r>
          </a:p>
          <a:p>
            <a:pPr eaLnBrk="1" hangingPunct="1">
              <a:buFontTx/>
              <a:buNone/>
              <a:defRPr/>
            </a:pPr>
            <a:endParaRPr lang="ru-RU" altLang="ru-RU" sz="2800" i="1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Внутренние условия МПЧ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dirty="0">
                <a:latin typeface="Arial" panose="020B0604020202020204" pitchFamily="34" charset="0"/>
              </a:rPr>
              <a:t>– эффективные </a:t>
            </a:r>
            <a:r>
              <a:rPr lang="ru-RU" altLang="ru-RU" sz="2800" i="1" dirty="0">
                <a:latin typeface="Arial" panose="020B0604020202020204" pitchFamily="34" charset="0"/>
              </a:rPr>
              <a:t>результаты работы организации и образ её лидера </a:t>
            </a:r>
            <a:r>
              <a:rPr lang="ru-RU" altLang="ru-RU" sz="2800" i="1" dirty="0">
                <a:solidFill>
                  <a:srgbClr val="C00000"/>
                </a:solidFill>
                <a:latin typeface="Arial" panose="020B0604020202020204" pitchFamily="34" charset="0"/>
              </a:rPr>
              <a:t>(профсоюзное обучение)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D3417-2788-40EA-94C8-3077D670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7"/>
            <a:ext cx="10972800" cy="188008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1%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профсоюзных взносов, уплачиваемый работником, возвращается к нему в гораздо большем объёме в виде конкретных </a:t>
            </a:r>
            <a:r>
              <a:rPr lang="ru-RU" sz="2800" b="1" dirty="0">
                <a:solidFill>
                  <a:srgbClr val="C00000"/>
                </a:solidFill>
              </a:rPr>
              <a:t>действий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и</a:t>
            </a:r>
            <a:r>
              <a:rPr lang="ru-RU" sz="2800" b="1" dirty="0">
                <a:solidFill>
                  <a:srgbClr val="C00000"/>
                </a:solidFill>
              </a:rPr>
              <a:t> мероприятий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DD092B-C815-4B62-8F0C-18F47BAAB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84174"/>
            <a:ext cx="10972800" cy="3740425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 algn="just">
              <a:buNone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Сам процесс мотивации заключается не в том, чтобы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«уговаривать»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вступить в профсоюз или не выходить из него, а в том, чтобы действительно </a:t>
            </a:r>
            <a:r>
              <a:rPr lang="ru-RU" sz="2800" b="1" i="1" dirty="0">
                <a:solidFill>
                  <a:srgbClr val="C00000"/>
                </a:solidFill>
              </a:rPr>
              <a:t>знать потребности работников и помогать в решении возникающих проблем</a:t>
            </a:r>
            <a:r>
              <a:rPr lang="ru-RU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которые касаются членов трудового коллектива, в результате разрешения которых возрастет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авторитет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организации и </a:t>
            </a:r>
            <a:r>
              <a:rPr lang="ru-RU" sz="2800" b="1" i="1" dirty="0">
                <a:solidFill>
                  <a:srgbClr val="C00000"/>
                </a:solidFill>
              </a:rPr>
              <a:t>увеличится численность рядов профсоюза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289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3" y="188641"/>
            <a:ext cx="10945215" cy="1229342"/>
          </a:xfrm>
        </p:spPr>
        <p:txBody>
          <a:bodyPr rtlCol="0">
            <a:noAutofit/>
          </a:bodyPr>
          <a:lstStyle/>
          <a:p>
            <a:pPr algn="ctr" rtl="0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Чем может быть интересен профсоюз?</a:t>
            </a:r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7204306"/>
              </p:ext>
            </p:extLst>
          </p:nvPr>
        </p:nvGraphicFramePr>
        <p:xfrm>
          <a:off x="384313" y="1749286"/>
          <a:ext cx="11436626" cy="49108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56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8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6010">
                <a:tc>
                  <a:txBody>
                    <a:bodyPr/>
                    <a:lstStyle/>
                    <a:p>
                      <a:pPr algn="ctr" rtl="0"/>
                      <a:r>
                        <a:rPr lang="ru-RU" sz="2400" noProof="0" dirty="0">
                          <a:solidFill>
                            <a:schemeClr val="bg1"/>
                          </a:solidFill>
                        </a:rPr>
                        <a:t>Потребность работника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noProof="0" dirty="0">
                          <a:solidFill>
                            <a:schemeClr val="bg1"/>
                          </a:solidFill>
                        </a:rPr>
                        <a:t>Направленность потребности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noProof="0" dirty="0">
                          <a:solidFill>
                            <a:schemeClr val="tx1"/>
                          </a:solidFill>
                        </a:rPr>
                        <a:t>Ваши действия или мероприятия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010">
                <a:tc>
                  <a:txBody>
                    <a:bodyPr/>
                    <a:lstStyle/>
                    <a:p>
                      <a:pPr algn="ctr" rtl="0"/>
                      <a:r>
                        <a:rPr lang="ru-RU" sz="3200" b="1" noProof="0" dirty="0">
                          <a:solidFill>
                            <a:srgbClr val="C00000"/>
                          </a:solidFill>
                          <a:latin typeface="Bookman Old Style" panose="02050604050505020204" pitchFamily="18" charset="0"/>
                        </a:rPr>
                        <a:t>Доход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b="1" i="1" noProof="0" dirty="0"/>
                        <a:t>Денежный и неденежный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010">
                <a:tc>
                  <a:txBody>
                    <a:bodyPr/>
                    <a:lstStyle/>
                    <a:p>
                      <a:pPr algn="ctr" rtl="0"/>
                      <a:r>
                        <a:rPr lang="ru-RU" sz="3200" b="1" noProof="0" dirty="0">
                          <a:solidFill>
                            <a:srgbClr val="C00000"/>
                          </a:solidFill>
                          <a:latin typeface="Bookman Old Style" panose="02050604050505020204" pitchFamily="18" charset="0"/>
                        </a:rPr>
                        <a:t>Комфорт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b="1" i="1" noProof="0" dirty="0"/>
                        <a:t>Физиологический и психологический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010">
                <a:tc>
                  <a:txBody>
                    <a:bodyPr/>
                    <a:lstStyle/>
                    <a:p>
                      <a:pPr algn="ctr" rtl="0"/>
                      <a:r>
                        <a:rPr lang="ru-RU" sz="3200" b="1" noProof="0" dirty="0">
                          <a:solidFill>
                            <a:srgbClr val="C00000"/>
                          </a:solidFill>
                          <a:latin typeface="Bookman Old Style" panose="02050604050505020204" pitchFamily="18" charset="0"/>
                        </a:rPr>
                        <a:t>Безопасность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b="1" i="1" noProof="0" dirty="0"/>
                        <a:t>Физическая и юридическая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010">
                <a:tc>
                  <a:txBody>
                    <a:bodyPr/>
                    <a:lstStyle/>
                    <a:p>
                      <a:pPr algn="ctr" rtl="0"/>
                      <a:r>
                        <a:rPr lang="ru-RU" sz="3200" b="1" noProof="0" dirty="0">
                          <a:solidFill>
                            <a:srgbClr val="C00000"/>
                          </a:solidFill>
                          <a:latin typeface="Bookman Old Style" panose="02050604050505020204" pitchFamily="18" charset="0"/>
                        </a:rPr>
                        <a:t>Общение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b="1" i="1" noProof="0" dirty="0"/>
                        <a:t>Внутри организации и за её пределами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3483999"/>
                  </a:ext>
                </a:extLst>
              </a:tr>
              <a:tr h="796010">
                <a:tc>
                  <a:txBody>
                    <a:bodyPr/>
                    <a:lstStyle/>
                    <a:p>
                      <a:pPr algn="ctr" rtl="0"/>
                      <a:r>
                        <a:rPr lang="ru-RU" sz="3200" b="1" noProof="0" dirty="0">
                          <a:solidFill>
                            <a:srgbClr val="C00000"/>
                          </a:solidFill>
                          <a:latin typeface="Bookman Old Style" panose="02050604050505020204" pitchFamily="18" charset="0"/>
                        </a:rPr>
                        <a:t>Самореализация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b="1" i="1" noProof="0" dirty="0"/>
                        <a:t>Личностная и профессиональная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8219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7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E334E7-E6E0-4231-9034-10B948FC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70" y="1268760"/>
            <a:ext cx="3303240" cy="223224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Потребность в безопасности: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0D42DF-F2BC-4874-B15E-19C8D7CEE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2" y="821634"/>
            <a:ext cx="8097012" cy="6207765"/>
          </a:xfrm>
        </p:spPr>
        <p:txBody>
          <a:bodyPr>
            <a:normAutofit/>
          </a:bodyPr>
          <a:lstStyle/>
          <a:p>
            <a:r>
              <a:rPr lang="ru-RU" sz="2400" dirty="0"/>
              <a:t>Консультации юриста по вопросам трудового законодательства.</a:t>
            </a:r>
          </a:p>
          <a:p>
            <a:r>
              <a:rPr lang="ru-RU" sz="2400" dirty="0"/>
              <a:t>Представление интересов работника в различных судебных инстанциях.</a:t>
            </a:r>
          </a:p>
          <a:p>
            <a:r>
              <a:rPr lang="ru-RU" sz="2400" dirty="0"/>
              <a:t>Организация работы уполномоченных по охране труда.</a:t>
            </a:r>
          </a:p>
          <a:p>
            <a:r>
              <a:rPr lang="ru-RU" sz="2400" dirty="0"/>
              <a:t>Участие в процедуре СОУТ (специальная оценка условий труда и рабочих мест).</a:t>
            </a:r>
          </a:p>
          <a:p>
            <a:r>
              <a:rPr lang="ru-RU" sz="2400" dirty="0"/>
              <a:t>Контроль за обеспечением средствами индивидуальной защиты и спецодеждой.</a:t>
            </a:r>
          </a:p>
          <a:p>
            <a:r>
              <a:rPr lang="ru-RU" sz="2400" dirty="0"/>
              <a:t>Работа (или участие) различных инспекций и комиссий на предприятии.</a:t>
            </a:r>
          </a:p>
          <a:p>
            <a:r>
              <a:rPr lang="ru-RU" sz="2400" dirty="0"/>
              <a:t>Организация различных форм коллективных действий, связанных с защитой прав и интересов работников.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57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5B363-6F30-4132-B74B-9FB93BB7B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1" y="1484784"/>
            <a:ext cx="3706552" cy="233184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Потребность в доходе: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4D5500-BC8C-4866-B505-1BB87DFA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57" y="1139687"/>
            <a:ext cx="7388899" cy="5457665"/>
          </a:xfrm>
        </p:spPr>
        <p:txBody>
          <a:bodyPr>
            <a:normAutofit/>
          </a:bodyPr>
          <a:lstStyle/>
          <a:p>
            <a:r>
              <a:rPr lang="ru-RU" sz="2400" dirty="0"/>
              <a:t>Оказание материальной помощи в определённых жизненных ситуациях.</a:t>
            </a:r>
          </a:p>
          <a:p>
            <a:r>
              <a:rPr lang="ru-RU" sz="2400" dirty="0"/>
              <a:t>Получение премии за активную работу в организации.</a:t>
            </a:r>
          </a:p>
          <a:p>
            <a:r>
              <a:rPr lang="ru-RU" sz="2400" dirty="0"/>
              <a:t>Обеспечение подарками к различным праздникам и памятным датам.</a:t>
            </a:r>
          </a:p>
          <a:p>
            <a:r>
              <a:rPr lang="ru-RU" sz="2400" dirty="0"/>
              <a:t>Дисконтные (скидочные) карты для членов организации.</a:t>
            </a:r>
          </a:p>
          <a:p>
            <a:r>
              <a:rPr lang="ru-RU" sz="2400" dirty="0"/>
              <a:t>Компенсации стоимости различных путёвок, билетов, абонементов.</a:t>
            </a:r>
          </a:p>
          <a:p>
            <a:r>
              <a:rPr lang="ru-RU" sz="2400" dirty="0"/>
              <a:t>Проведение массовых зрелищных мероприятий по льготным ценам.</a:t>
            </a:r>
          </a:p>
          <a:p>
            <a:r>
              <a:rPr lang="ru-RU" sz="2400" dirty="0"/>
              <a:t>Организация работы кассы взаимопомощи.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88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ACC9E-D981-45EF-B107-E24D4C27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24744"/>
            <a:ext cx="3975586" cy="24482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Потребность в самореализации: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03B231-A9F7-4220-BB7C-DF917558B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7687" y="636104"/>
            <a:ext cx="7884977" cy="6619461"/>
          </a:xfrm>
        </p:spPr>
        <p:txBody>
          <a:bodyPr>
            <a:normAutofit lnSpcReduction="10000"/>
          </a:bodyPr>
          <a:lstStyle/>
          <a:p>
            <a:r>
              <a:rPr lang="ru-RU" sz="2600" dirty="0"/>
              <a:t>Проведение различных обучающих мероприятий. </a:t>
            </a:r>
          </a:p>
          <a:p>
            <a:r>
              <a:rPr lang="ru-RU" sz="2600" dirty="0"/>
              <a:t>Участие в процедуре оценки и аттестации сотрудников.</a:t>
            </a:r>
          </a:p>
          <a:p>
            <a:r>
              <a:rPr lang="ru-RU" sz="2600" dirty="0"/>
              <a:t>Организация или участие в конкурсах профессионального мастерства.</a:t>
            </a:r>
          </a:p>
          <a:p>
            <a:r>
              <a:rPr lang="ru-RU" sz="2600" dirty="0"/>
              <a:t>Работа с лидерами: обучение, создание условий для карьерного роста.</a:t>
            </a:r>
          </a:p>
          <a:p>
            <a:r>
              <a:rPr lang="ru-RU" sz="2600" dirty="0"/>
              <a:t>Организация и проведение спортивно-оздоровительной работы, интеллектуальных конкурсов, творческих мероприятий.</a:t>
            </a:r>
          </a:p>
          <a:p>
            <a:r>
              <a:rPr lang="ru-RU" sz="2600" dirty="0"/>
              <a:t>Участие в политической жизни страны в рамках массовой общественной силы.</a:t>
            </a:r>
          </a:p>
          <a:p>
            <a:r>
              <a:rPr lang="ru-RU" sz="2600" dirty="0"/>
              <a:t>Организация разноплановых смотров и конкурсов, отвечающих потребностям работников данного коллектива.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49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D5FEF-DA81-4C26-B315-6283AB8EC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90261"/>
            <a:ext cx="10972800" cy="7686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Информация к размышлению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3E74E5-C8AC-4612-B318-D9A1A61AE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27583"/>
            <a:ext cx="10972800" cy="46250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200" b="1" i="1" dirty="0">
                <a:latin typeface="Georgia" panose="02040502050405020303" pitchFamily="18" charset="0"/>
              </a:rPr>
              <a:t>Услуга профсоюзной организации </a:t>
            </a:r>
            <a:r>
              <a:rPr lang="ru-RU" sz="3200" dirty="0">
                <a:latin typeface="Georgia" panose="02040502050405020303" pitchFamily="18" charset="0"/>
              </a:rPr>
              <a:t>– это </a:t>
            </a:r>
            <a:r>
              <a:rPr lang="ru-RU" sz="3200" b="1" dirty="0">
                <a:solidFill>
                  <a:srgbClr val="C00000"/>
                </a:solidFill>
                <a:latin typeface="Georgia" panose="02040502050405020303" pitchFamily="18" charset="0"/>
              </a:rPr>
              <a:t>действие или мероприятие</a:t>
            </a:r>
            <a:r>
              <a:rPr lang="ru-RU" sz="3200" dirty="0">
                <a:latin typeface="Georgia" panose="02040502050405020303" pitchFamily="18" charset="0"/>
              </a:rPr>
              <a:t>, направленное на удовлетворение потребностей участников организации в сфере социально-трудовых отношений.</a:t>
            </a:r>
            <a:endParaRPr lang="ru-RU" sz="3200" i="1" dirty="0">
              <a:solidFill>
                <a:srgbClr val="C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i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Согласно статье </a:t>
            </a:r>
            <a:r>
              <a:rPr lang="ru-RU" sz="3200" b="1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43 ТК РФ</a:t>
            </a:r>
            <a:r>
              <a:rPr lang="ru-RU" sz="32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действие коллективного договора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распространяется на всех работников организации</a:t>
            </a:r>
            <a:r>
              <a:rPr lang="ru-RU" sz="32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но </a:t>
            </a:r>
            <a:r>
              <a:rPr lang="ru-RU" sz="32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проводить мероприятия и оказывать действия </a:t>
            </a:r>
            <a:r>
              <a:rPr lang="ru-RU" sz="32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по представлению и защите интересов работников </a:t>
            </a:r>
            <a:r>
              <a:rPr lang="ru-RU" sz="32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профсоюзная организация может только для своих членов.</a:t>
            </a:r>
          </a:p>
          <a:p>
            <a:pPr marL="0" indent="0" algn="just">
              <a:buNone/>
            </a:pPr>
            <a:endParaRPr lang="ru-RU" sz="3200" b="1" i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i="1" dirty="0">
              <a:solidFill>
                <a:srgbClr val="C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i="1" dirty="0">
              <a:solidFill>
                <a:srgbClr val="C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48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0137A-A2D9-770C-7ACE-5BEC843B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Коллективный договор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6C1F86-47DA-091C-5DE5-6930E6D9B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7933"/>
            <a:ext cx="10972800" cy="421666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i="1" dirty="0">
                <a:solidFill>
                  <a:srgbClr val="C00000"/>
                </a:solidFill>
              </a:rPr>
              <a:t>Что делает профсоюз?</a:t>
            </a:r>
          </a:p>
          <a:p>
            <a:pPr marL="0" indent="0" algn="ctr">
              <a:buNone/>
            </a:pPr>
            <a:endParaRPr lang="ru-RU" sz="3200" b="1" dirty="0"/>
          </a:p>
          <a:p>
            <a:pPr marL="514350" indent="-514350" algn="just">
              <a:buAutoNum type="arabicPeriod"/>
            </a:pPr>
            <a:r>
              <a:rPr lang="ru-RU" sz="3200" b="1" dirty="0"/>
              <a:t>Формирует </a:t>
            </a:r>
            <a:r>
              <a:rPr lang="ru-RU" sz="3200" b="1" dirty="0">
                <a:solidFill>
                  <a:srgbClr val="C00000"/>
                </a:solidFill>
              </a:rPr>
              <a:t>содержание</a:t>
            </a:r>
            <a:r>
              <a:rPr lang="ru-RU" sz="3200" b="1" dirty="0"/>
              <a:t> (потребности работников).</a:t>
            </a:r>
          </a:p>
          <a:p>
            <a:pPr marL="514350" indent="-514350" algn="just">
              <a:buAutoNum type="arabicPeriod"/>
            </a:pPr>
            <a:r>
              <a:rPr lang="ru-RU" sz="3200" b="1" dirty="0"/>
              <a:t>Проводит </a:t>
            </a:r>
            <a:r>
              <a:rPr lang="ru-RU" sz="3200" b="1" dirty="0">
                <a:solidFill>
                  <a:srgbClr val="C00000"/>
                </a:solidFill>
              </a:rPr>
              <a:t>переговоры</a:t>
            </a:r>
            <a:r>
              <a:rPr lang="ru-RU" sz="3200" b="1" dirty="0"/>
              <a:t> с работодателем, отстаивая интересы работников.</a:t>
            </a:r>
          </a:p>
          <a:p>
            <a:pPr marL="514350" indent="-514350" algn="just">
              <a:buAutoNum type="arabicPeriod"/>
            </a:pPr>
            <a:r>
              <a:rPr lang="ru-RU" sz="3200" b="1" dirty="0"/>
              <a:t>На протяжении всего срока действия КД </a:t>
            </a:r>
            <a:r>
              <a:rPr lang="ru-RU" sz="3200" b="1" dirty="0">
                <a:solidFill>
                  <a:srgbClr val="C00000"/>
                </a:solidFill>
              </a:rPr>
              <a:t>контролирует</a:t>
            </a:r>
            <a:r>
              <a:rPr lang="ru-RU" sz="3200" b="1" dirty="0"/>
              <a:t> его выполнение.</a:t>
            </a:r>
          </a:p>
          <a:p>
            <a:pPr marL="514350" indent="-514350" algn="just">
              <a:buAutoNum type="arabicPeriod"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91930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EEE341C-7C96-96D4-A90C-E7B0A56D8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404815"/>
            <a:ext cx="8291512" cy="241789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C0000"/>
                </a:solidFill>
                <a:latin typeface="Arial" panose="020B0604020202020204" pitchFamily="34" charset="0"/>
              </a:rPr>
              <a:t>Методика оценки результативности </a:t>
            </a:r>
            <a:br>
              <a:rPr lang="ru-RU" altLang="ru-RU" sz="3200" b="1" dirty="0">
                <a:solidFill>
                  <a:srgbClr val="CC0000"/>
                </a:solidFill>
                <a:latin typeface="Arial" panose="020B0604020202020204" pitchFamily="34" charset="0"/>
              </a:rPr>
            </a:br>
            <a:r>
              <a:rPr lang="ru-RU" altLang="ru-RU" sz="3200" b="1" dirty="0">
                <a:solidFill>
                  <a:srgbClr val="CC0000"/>
                </a:solidFill>
                <a:latin typeface="Arial" panose="020B0604020202020204" pitchFamily="34" charset="0"/>
              </a:rPr>
              <a:t>коллективно-договорного регулирования социально-трудовых отношений в организации: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721A6A0-BAA1-8DA5-54A2-18C76BA29F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5617" y="3326296"/>
            <a:ext cx="11251096" cy="3531704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+mj-lt"/>
              <a:buAutoNum type="arabicPeriod"/>
            </a:pPr>
            <a:r>
              <a:rPr lang="ru-RU" altLang="ru-RU" b="1" dirty="0">
                <a:latin typeface="Times New Roman" panose="02020603050405020304" pitchFamily="18" charset="0"/>
              </a:rPr>
              <a:t>Расчет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суммы</a:t>
            </a:r>
            <a:r>
              <a:rPr lang="ru-RU" altLang="ru-RU" b="1" dirty="0">
                <a:latin typeface="Times New Roman" panose="02020603050405020304" pitchFamily="18" charset="0"/>
              </a:rPr>
              <a:t> дополнительных льгот и гарантий (в денежном выражении), получаемые в течение года работниками по обязательствам сторон коллективного договора.</a:t>
            </a:r>
          </a:p>
          <a:p>
            <a:pPr marL="533400" indent="-533400">
              <a:lnSpc>
                <a:spcPct val="90000"/>
              </a:lnSpc>
              <a:buFont typeface="+mj-lt"/>
              <a:buAutoNum type="arabicPeriod"/>
            </a:pPr>
            <a:endParaRPr lang="ru-RU" altLang="ru-RU" b="1" dirty="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  <a:buFont typeface="+mj-lt"/>
              <a:buAutoNum type="arabicPeriod"/>
            </a:pPr>
            <a:r>
              <a:rPr lang="ru-RU" altLang="ru-RU" b="1" dirty="0">
                <a:latin typeface="Times New Roman" panose="02020603050405020304" pitchFamily="18" charset="0"/>
              </a:rPr>
              <a:t>Определение 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среднего значения</a:t>
            </a:r>
            <a:r>
              <a:rPr lang="ru-RU" altLang="ru-RU" b="1" dirty="0">
                <a:latin typeface="Times New Roman" panose="02020603050405020304" pitchFamily="18" charset="0"/>
              </a:rPr>
              <a:t> в расчете на одного работника.</a:t>
            </a:r>
          </a:p>
          <a:p>
            <a:pPr marL="533400" indent="-533400">
              <a:lnSpc>
                <a:spcPct val="90000"/>
              </a:lnSpc>
              <a:buFont typeface="+mj-lt"/>
              <a:buAutoNum type="arabicPeriod"/>
            </a:pPr>
            <a:endParaRPr lang="ru-RU" altLang="ru-RU" b="1" dirty="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  <a:buFont typeface="+mj-lt"/>
              <a:buAutoNum type="arabicPeriod"/>
            </a:pPr>
            <a:r>
              <a:rPr lang="ru-RU" altLang="ru-RU" b="1" dirty="0">
                <a:latin typeface="Times New Roman" panose="02020603050405020304" pitchFamily="18" charset="0"/>
              </a:rPr>
              <a:t> Доведение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информации </a:t>
            </a:r>
            <a:r>
              <a:rPr lang="ru-RU" altLang="ru-RU" b="1" dirty="0">
                <a:latin typeface="Times New Roman" panose="02020603050405020304" pitchFamily="18" charset="0"/>
              </a:rPr>
              <a:t>об оценке эффективности коллективно-договорного регулирования до сведения работников.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564CD28-205D-266F-56C2-1ED78919A1F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71813990"/>
              </p:ext>
            </p:extLst>
          </p:nvPr>
        </p:nvGraphicFramePr>
        <p:xfrm>
          <a:off x="172278" y="980661"/>
          <a:ext cx="11887201" cy="5843651"/>
        </p:xfrm>
        <a:graphic>
          <a:graphicData uri="http://schemas.openxmlformats.org/drawingml/2006/table">
            <a:tbl>
              <a:tblPr firstRow="1" firstCol="1" bandRow="1"/>
              <a:tblGrid>
                <a:gridCol w="116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2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1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9074"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Льготы и гарантии, получаемые работниками в 2021 году в соответствии с Территориально-отраслевым соглашением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полученных льгот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Среднемесячная заработная плата работника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790"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Пункт 2.9. Соглашения (предоставление женщинам, а также одиноким родителям, имеющим детей в возрасте до 16 лет, предоставляется не менее  2 часов свободного времени в неделю или один свободный день в месяц с сохранением заработной платы.).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75 дней (предоставлено в год)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Среднедневная з/п работников по организации: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15 000/21= 725 руб., 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где 15000 – среднемесячная з/п,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– рабочий день в месяце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75*725=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54 375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рублей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808"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Пункт 4.6. Соглашения (мероприятия, направленные на оздоровление и охрану труда работников)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156 000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рублей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716"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Пункт 6.3. Соглашения (предоставление беспроцентных займов)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20*20 000 = 4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00 000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8181"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ЭВ(руб.) = ∑ : ССЧР 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32385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-∑ – сумма средств, затраченная работодателем по обязательствам соглашения; </a:t>
                      </a:r>
                    </a:p>
                    <a:p>
                      <a:pPr indent="32385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-средняя списочная численность работников организации (ССЧР);</a:t>
                      </a:r>
                    </a:p>
                    <a:p>
                      <a:pPr indent="32385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(ЭВ) - экономическая выгода, предоставляемая работодателем по соглашению в расчете на одного работника (муниципального служащего). 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Итого сумма средств (∑):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610375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рублей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468">
                <a:tc gridSpan="5">
                  <a:txBody>
                    <a:bodyPr/>
                    <a:lstStyle/>
                    <a:p>
                      <a:pPr indent="32385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Итого экономическая эффективность:  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10375 / 31=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19.690 рублей на одного работника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386" marR="453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31" name="Rectangle 1">
            <a:extLst>
              <a:ext uri="{FF2B5EF4-FFF2-40B4-BE49-F238E27FC236}">
                <a16:creationId xmlns:a16="http://schemas.microsoft.com/office/drawing/2014/main" id="{70EBBD93-7921-673C-64AC-503953D97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73" y="338218"/>
            <a:ext cx="111715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698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экономической эффективности соглашения на одного работника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5C758-C2C2-93B4-7B64-BC3D5FAB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1087656"/>
            <a:ext cx="11074400" cy="52457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6700" b="1" dirty="0"/>
              <a:t>Что такое - </a:t>
            </a:r>
            <a:r>
              <a:rPr lang="ru-RU" sz="6700" b="1" dirty="0">
                <a:solidFill>
                  <a:srgbClr val="C00000"/>
                </a:solidFill>
              </a:rPr>
              <a:t>«профсоюз»?</a:t>
            </a:r>
            <a:br>
              <a:rPr lang="ru-RU" sz="6700" b="1" dirty="0">
                <a:solidFill>
                  <a:srgbClr val="C00000"/>
                </a:solidFill>
              </a:rPr>
            </a:br>
            <a:r>
              <a:rPr lang="ru-RU" sz="6700" b="1" dirty="0"/>
              <a:t/>
            </a:r>
            <a:br>
              <a:rPr lang="ru-RU" sz="6700" b="1" dirty="0"/>
            </a:br>
            <a:r>
              <a:rPr lang="ru-RU" sz="6000" b="1" dirty="0"/>
              <a:t>Какая</a:t>
            </a:r>
            <a:r>
              <a:rPr lang="ru-RU" sz="6000" b="1" dirty="0">
                <a:solidFill>
                  <a:srgbClr val="C00000"/>
                </a:solidFill>
              </a:rPr>
              <a:t> цель </a:t>
            </a:r>
            <a:r>
              <a:rPr lang="ru-RU" sz="6000" b="1" dirty="0"/>
              <a:t>у профсоюзной организации?</a:t>
            </a:r>
            <a:br>
              <a:rPr lang="ru-RU" sz="6000" b="1" dirty="0"/>
            </a:b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79784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EADAEF53-1870-4D56-ABE6-74CCCDA38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0417" y="274639"/>
            <a:ext cx="10177670" cy="1050578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</a:rPr>
              <a:t>Формы коллективных мероприятий</a:t>
            </a:r>
          </a:p>
        </p:txBody>
      </p:sp>
      <p:sp>
        <p:nvSpPr>
          <p:cNvPr id="8195" name="Объект 2">
            <a:extLst>
              <a:ext uri="{FF2B5EF4-FFF2-40B4-BE49-F238E27FC236}">
                <a16:creationId xmlns:a16="http://schemas.microsoft.com/office/drawing/2014/main" id="{8F6482D4-7A3D-4AE4-A719-AD46041F94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5617" y="1736035"/>
            <a:ext cx="10734261" cy="5121964"/>
          </a:xfrm>
        </p:spPr>
        <p:txBody>
          <a:bodyPr>
            <a:normAutofit/>
          </a:bodyPr>
          <a:lstStyle/>
          <a:p>
            <a:pPr algn="just"/>
            <a:r>
              <a:rPr lang="ru-RU" altLang="ru-RU" b="1" i="1" dirty="0">
                <a:solidFill>
                  <a:srgbClr val="C00000"/>
                </a:solidFill>
              </a:rPr>
              <a:t>Информационно-просветительские</a:t>
            </a:r>
            <a:r>
              <a:rPr lang="ru-RU" altLang="ru-RU" dirty="0"/>
              <a:t> (встреча, круглый стол, диспут, конференция, презентация, экскурсия, семинар).</a:t>
            </a:r>
          </a:p>
          <a:p>
            <a:pPr algn="just"/>
            <a:r>
              <a:rPr lang="ru-RU" altLang="ru-RU" b="1" i="1" dirty="0">
                <a:solidFill>
                  <a:srgbClr val="C00000"/>
                </a:solidFill>
              </a:rPr>
              <a:t>Игровые</a:t>
            </a:r>
            <a:r>
              <a:rPr lang="ru-RU" altLang="ru-RU" dirty="0">
                <a:solidFill>
                  <a:srgbClr val="C00000"/>
                </a:solidFill>
              </a:rPr>
              <a:t> </a:t>
            </a:r>
            <a:r>
              <a:rPr lang="ru-RU" altLang="ru-RU" dirty="0"/>
              <a:t>(ролевая игра, интеллектуальные игры, квесты, КВН, деловая игра, аукцион).</a:t>
            </a:r>
          </a:p>
          <a:p>
            <a:pPr algn="just"/>
            <a:r>
              <a:rPr lang="ru-RU" altLang="ru-RU" b="1" i="1" dirty="0">
                <a:solidFill>
                  <a:srgbClr val="C00000"/>
                </a:solidFill>
              </a:rPr>
              <a:t>Показательные</a:t>
            </a:r>
            <a:r>
              <a:rPr lang="ru-RU" altLang="ru-RU" dirty="0"/>
              <a:t> (смотры мастерства, выставка, фестиваль, концерт, мастер-класс).</a:t>
            </a:r>
          </a:p>
          <a:p>
            <a:pPr algn="just"/>
            <a:r>
              <a:rPr lang="ru-RU" altLang="ru-RU" b="1" i="1" dirty="0">
                <a:solidFill>
                  <a:srgbClr val="C00000"/>
                </a:solidFill>
              </a:rPr>
              <a:t>Состязательные </a:t>
            </a:r>
            <a:r>
              <a:rPr lang="ru-RU" altLang="ru-RU" dirty="0"/>
              <a:t>(соревнования, конкурсы).</a:t>
            </a:r>
          </a:p>
          <a:p>
            <a:pPr algn="just"/>
            <a:r>
              <a:rPr lang="ru-RU" altLang="ru-RU" b="1" i="1" dirty="0">
                <a:solidFill>
                  <a:srgbClr val="C00000"/>
                </a:solidFill>
              </a:rPr>
              <a:t>Флешмобы</a:t>
            </a:r>
            <a:r>
              <a:rPr lang="ru-RU" altLang="ru-RU" dirty="0">
                <a:solidFill>
                  <a:srgbClr val="C00000"/>
                </a:solidFill>
              </a:rPr>
              <a:t> </a:t>
            </a:r>
            <a:r>
              <a:rPr lang="ru-RU" altLang="ru-RU" dirty="0"/>
              <a:t>(классический, социо-моб, фан-моб).</a:t>
            </a:r>
          </a:p>
          <a:p>
            <a:pPr algn="just"/>
            <a:r>
              <a:rPr lang="ru-RU" altLang="ru-RU" b="1" i="1" dirty="0">
                <a:solidFill>
                  <a:srgbClr val="C00000"/>
                </a:solidFill>
              </a:rPr>
              <a:t>Тренинговые</a:t>
            </a:r>
            <a:r>
              <a:rPr lang="ru-RU" altLang="ru-RU" dirty="0">
                <a:solidFill>
                  <a:srgbClr val="C00000"/>
                </a:solidFill>
              </a:rPr>
              <a:t> </a:t>
            </a:r>
            <a:r>
              <a:rPr lang="ru-RU" altLang="ru-RU" dirty="0"/>
              <a:t>(тренинг, тимбилдинг).</a:t>
            </a:r>
          </a:p>
          <a:p>
            <a:pPr algn="just"/>
            <a:r>
              <a:rPr lang="ru-RU" altLang="ru-RU" b="1" i="1" dirty="0">
                <a:solidFill>
                  <a:srgbClr val="C00000"/>
                </a:solidFill>
              </a:rPr>
              <a:t>Коллективные действия </a:t>
            </a:r>
            <a:r>
              <a:rPr lang="en-US" altLang="ru-RU" dirty="0"/>
              <a:t>(</a:t>
            </a:r>
            <a:r>
              <a:rPr lang="ru-RU" altLang="ru-RU" dirty="0"/>
              <a:t>демонстрация, митинг, петиция, </a:t>
            </a:r>
            <a:r>
              <a:rPr lang="en-US" altLang="ru-RU" dirty="0"/>
              <a:t>PR</a:t>
            </a:r>
            <a:r>
              <a:rPr lang="ru-RU" altLang="ru-RU" dirty="0"/>
              <a:t>-акция и т.п.).</a:t>
            </a:r>
          </a:p>
          <a:p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78F1D4F6-F107-6E90-9717-510846A97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3183" y="476252"/>
            <a:ext cx="10522225" cy="1087506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Техническое задание на подготовку и проведение мероприятия </a:t>
            </a:r>
          </a:p>
        </p:txBody>
      </p:sp>
      <p:sp>
        <p:nvSpPr>
          <p:cNvPr id="17411" name="TextBox 3">
            <a:extLst>
              <a:ext uri="{FF2B5EF4-FFF2-40B4-BE49-F238E27FC236}">
                <a16:creationId xmlns:a16="http://schemas.microsoft.com/office/drawing/2014/main" id="{A88C4BE0-C98B-0DEB-2166-738073EE1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878" y="1700213"/>
            <a:ext cx="10853529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Определение площадки мероприятия. 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Обеспечение режима безопасности.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Фото и видеосъёмка, трансляция мероприятий. 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Создание медиаконтента (информация).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Механизм регистрации участников.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Разработка дизайна полиграфической и сувенирной продукции, ее изготовление.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Обеспечение мероприятия (питание и санузел).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Организация и поддержка Интернет-площадок.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Различные сервисы для участников.</a:t>
            </a:r>
          </a:p>
          <a:p>
            <a:pPr>
              <a:spcBef>
                <a:spcPct val="0"/>
              </a:spcBef>
              <a:buFont typeface="Trebuchet MS" panose="020B0603020202020204" pitchFamily="34" charset="0"/>
              <a:buAutoNum type="arabicPeriod"/>
            </a:pPr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Культурная программа.</a:t>
            </a:r>
            <a:endParaRPr lang="ru-RU" altLang="ru-RU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2DF91467-896E-1D75-4EBB-37F7785F0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5287" y="1376364"/>
            <a:ext cx="3922643" cy="3248645"/>
          </a:xfrm>
        </p:spPr>
        <p:txBody>
          <a:bodyPr/>
          <a:lstStyle/>
          <a:p>
            <a:pPr algn="ctr"/>
            <a:r>
              <a:rPr lang="ru-RU" altLang="ru-RU" sz="3200" b="1" dirty="0">
                <a:solidFill>
                  <a:srgbClr val="C00000"/>
                </a:solidFill>
              </a:rPr>
              <a:t>Типы медиаканалов</a:t>
            </a:r>
            <a:br>
              <a:rPr lang="ru-RU" altLang="ru-RU" sz="3200" b="1" dirty="0">
                <a:solidFill>
                  <a:srgbClr val="C00000"/>
                </a:solidFill>
              </a:rPr>
            </a:br>
            <a:r>
              <a:rPr lang="ru-RU" altLang="ru-RU" sz="3200" b="1" dirty="0">
                <a:solidFill>
                  <a:srgbClr val="C00000"/>
                </a:solidFill>
              </a:rPr>
              <a:t> </a:t>
            </a:r>
            <a:br>
              <a:rPr lang="ru-RU" altLang="ru-RU" sz="3200" b="1" dirty="0">
                <a:solidFill>
                  <a:srgbClr val="C00000"/>
                </a:solidFill>
              </a:rPr>
            </a:br>
            <a:r>
              <a:rPr lang="ru-RU" altLang="ru-RU" sz="3200" b="1" i="1" dirty="0">
                <a:solidFill>
                  <a:srgbClr val="002060"/>
                </a:solidFill>
              </a:rPr>
              <a:t>(средств донесения информации)</a:t>
            </a:r>
            <a:endParaRPr lang="ru-RU" altLang="ru-RU" sz="3200" i="1" dirty="0">
              <a:solidFill>
                <a:srgbClr val="002060"/>
              </a:solidFill>
            </a:endParaRPr>
          </a:p>
        </p:txBody>
      </p:sp>
      <p:sp>
        <p:nvSpPr>
          <p:cNvPr id="24579" name="Объект 3">
            <a:extLst>
              <a:ext uri="{FF2B5EF4-FFF2-40B4-BE49-F238E27FC236}">
                <a16:creationId xmlns:a16="http://schemas.microsoft.com/office/drawing/2014/main" id="{D2B69DE0-59B9-EE07-B8A9-927117120C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20210" y="1376364"/>
            <a:ext cx="7646504" cy="548163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b="1" dirty="0">
                <a:solidFill>
                  <a:srgbClr val="C00000"/>
                </a:solidFill>
              </a:rPr>
              <a:t>Цифровые </a:t>
            </a:r>
            <a:r>
              <a:rPr lang="ru-RU" i="1" dirty="0"/>
              <a:t>(веб-сайт, страницы и группы в соцсетях, группы в коммуникаторах, </a:t>
            </a:r>
            <a:r>
              <a:rPr lang="ru-RU" b="1" i="1" dirty="0"/>
              <a:t>динамическое СМИ</a:t>
            </a:r>
            <a:r>
              <a:rPr lang="ru-RU" i="1" dirty="0"/>
              <a:t>)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>
                <a:solidFill>
                  <a:srgbClr val="002060"/>
                </a:solidFill>
              </a:rPr>
              <a:t>(</a:t>
            </a:r>
            <a:r>
              <a:rPr lang="ru-RU" b="1" i="1" dirty="0">
                <a:solidFill>
                  <a:srgbClr val="002060"/>
                </a:solidFill>
              </a:rPr>
              <a:t>36% - </a:t>
            </a:r>
            <a:r>
              <a:rPr lang="ru-RU" b="1" i="1" dirty="0">
                <a:solidFill>
                  <a:srgbClr val="FF0000"/>
                </a:solidFill>
              </a:rPr>
              <a:t>50%М</a:t>
            </a:r>
            <a:r>
              <a:rPr lang="ru-RU" b="1" i="1" dirty="0">
                <a:solidFill>
                  <a:srgbClr val="002060"/>
                </a:solidFill>
              </a:rPr>
              <a:t>)</a:t>
            </a:r>
            <a:r>
              <a:rPr lang="ru-RU" b="1" i="1" dirty="0"/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>
                <a:solidFill>
                  <a:srgbClr val="C00000"/>
                </a:solidFill>
              </a:rPr>
              <a:t>Личное общение </a:t>
            </a:r>
            <a:r>
              <a:rPr lang="ru-RU" i="1" dirty="0"/>
              <a:t>(де</a:t>
            </a:r>
            <a:r>
              <a:rPr lang="ru-RU" altLang="ru-RU" i="1" dirty="0"/>
              <a:t>ловая беседа, совещание, собрание, митинг, акции, мероприятия, конкурсы)</a:t>
            </a:r>
            <a:r>
              <a:rPr lang="ru-RU" altLang="ru-RU" i="1" dirty="0">
                <a:solidFill>
                  <a:srgbClr val="FF0000"/>
                </a:solidFill>
              </a:rPr>
              <a:t> </a:t>
            </a:r>
            <a:r>
              <a:rPr lang="ru-RU" altLang="ru-RU" i="1" dirty="0">
                <a:solidFill>
                  <a:srgbClr val="002060"/>
                </a:solidFill>
              </a:rPr>
              <a:t>(</a:t>
            </a:r>
            <a:r>
              <a:rPr lang="ru-RU" altLang="ru-RU" b="1" i="1" dirty="0">
                <a:solidFill>
                  <a:srgbClr val="002060"/>
                </a:solidFill>
              </a:rPr>
              <a:t>32% - </a:t>
            </a:r>
            <a:r>
              <a:rPr lang="ru-RU" altLang="ru-RU" b="1" i="1" dirty="0">
                <a:solidFill>
                  <a:srgbClr val="FF0000"/>
                </a:solidFill>
              </a:rPr>
              <a:t>30%М</a:t>
            </a:r>
            <a:r>
              <a:rPr lang="ru-RU" altLang="ru-RU" b="1" i="1" dirty="0">
                <a:solidFill>
                  <a:srgbClr val="002060"/>
                </a:solidFill>
              </a:rPr>
              <a:t>)</a:t>
            </a:r>
            <a:r>
              <a:rPr lang="ru-RU" altLang="ru-RU" b="1" i="1" dirty="0"/>
              <a:t>.</a:t>
            </a:r>
          </a:p>
          <a:p>
            <a:pPr>
              <a:lnSpc>
                <a:spcPct val="80000"/>
              </a:lnSpc>
              <a:defRPr/>
            </a:pPr>
            <a:endParaRPr lang="ru-RU" altLang="ru-RU" b="1" i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b="1" dirty="0">
                <a:solidFill>
                  <a:srgbClr val="C00000"/>
                </a:solidFill>
              </a:rPr>
              <a:t>Печатные издания </a:t>
            </a:r>
            <a:r>
              <a:rPr lang="ru-RU" altLang="ru-RU" i="1" dirty="0"/>
              <a:t>(газета, листовка, стенгазета, информационный стенд, агитационный плакат, буклеты, памятки, брошюры) </a:t>
            </a:r>
            <a:r>
              <a:rPr lang="ru-RU" altLang="ru-RU" i="1" dirty="0">
                <a:solidFill>
                  <a:srgbClr val="002060"/>
                </a:solidFill>
              </a:rPr>
              <a:t>(</a:t>
            </a:r>
            <a:r>
              <a:rPr lang="ru-RU" altLang="ru-RU" b="1" i="1" dirty="0">
                <a:solidFill>
                  <a:srgbClr val="002060"/>
                </a:solidFill>
              </a:rPr>
              <a:t>14% - </a:t>
            </a:r>
            <a:r>
              <a:rPr lang="ru-RU" altLang="ru-RU" b="1" i="1" dirty="0">
                <a:solidFill>
                  <a:srgbClr val="FF0000"/>
                </a:solidFill>
              </a:rPr>
              <a:t>11%М</a:t>
            </a:r>
            <a:r>
              <a:rPr lang="ru-RU" altLang="ru-RU" b="1" i="1" dirty="0">
                <a:solidFill>
                  <a:srgbClr val="002060"/>
                </a:solidFill>
              </a:rPr>
              <a:t>)</a:t>
            </a:r>
            <a:r>
              <a:rPr lang="ru-RU" altLang="ru-RU" b="1" i="1" dirty="0"/>
              <a:t>.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Электронные</a:t>
            </a:r>
            <a:r>
              <a:rPr lang="ru-RU" dirty="0"/>
              <a:t> </a:t>
            </a:r>
            <a:r>
              <a:rPr lang="ru-RU" i="1" dirty="0"/>
              <a:t>(телевидение, радиостанции, сотовая связь) </a:t>
            </a:r>
            <a:r>
              <a:rPr lang="ru-RU" i="1" dirty="0">
                <a:solidFill>
                  <a:srgbClr val="002060"/>
                </a:solidFill>
              </a:rPr>
              <a:t>(</a:t>
            </a:r>
            <a:r>
              <a:rPr lang="ru-RU" b="1" i="1" dirty="0">
                <a:solidFill>
                  <a:srgbClr val="002060"/>
                </a:solidFill>
              </a:rPr>
              <a:t>18% -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9%М</a:t>
            </a:r>
            <a:r>
              <a:rPr lang="ru-RU" b="1" i="1" dirty="0">
                <a:solidFill>
                  <a:srgbClr val="002060"/>
                </a:solidFill>
              </a:rPr>
              <a:t>)</a:t>
            </a:r>
            <a:r>
              <a:rPr lang="ru-RU" b="1" i="1" dirty="0"/>
              <a:t>.</a:t>
            </a:r>
          </a:p>
          <a:p>
            <a:pPr>
              <a:lnSpc>
                <a:spcPct val="80000"/>
              </a:lnSpc>
              <a:defRPr/>
            </a:pPr>
            <a:endParaRPr lang="ru-RU" alt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88E3E31A-754D-4EBF-2EDD-C5DA89173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2365" y="274638"/>
            <a:ext cx="10906539" cy="1660179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>
                <a:solidFill>
                  <a:srgbClr val="C00000"/>
                </a:solidFill>
              </a:rPr>
              <a:t>Онлайн присутствие проекта</a:t>
            </a:r>
            <a:r>
              <a:rPr lang="ru-RU" altLang="ru-RU" sz="3200" b="1" dirty="0">
                <a:solidFill>
                  <a:srgbClr val="C00000"/>
                </a:solidFill>
              </a:rPr>
              <a:t/>
            </a:r>
            <a:br>
              <a:rPr lang="ru-RU" altLang="ru-RU" sz="3200" b="1" dirty="0">
                <a:solidFill>
                  <a:srgbClr val="C00000"/>
                </a:solidFill>
              </a:rPr>
            </a:br>
            <a:r>
              <a:rPr lang="ru-RU" altLang="ru-RU" sz="3200" dirty="0">
                <a:solidFill>
                  <a:srgbClr val="C00000"/>
                </a:solidFill>
              </a:rPr>
              <a:t>(важно для включения молодёжи)</a:t>
            </a:r>
          </a:p>
        </p:txBody>
      </p:sp>
      <p:sp>
        <p:nvSpPr>
          <p:cNvPr id="18435" name="Объект 2">
            <a:extLst>
              <a:ext uri="{FF2B5EF4-FFF2-40B4-BE49-F238E27FC236}">
                <a16:creationId xmlns:a16="http://schemas.microsoft.com/office/drawing/2014/main" id="{C09F7ED5-8995-3F71-7FDC-2B28A9D291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6922" y="2385391"/>
            <a:ext cx="10721008" cy="4373218"/>
          </a:xfrm>
        </p:spPr>
        <p:txBody>
          <a:bodyPr/>
          <a:lstStyle/>
          <a:p>
            <a:r>
              <a:rPr lang="ru-RU" altLang="ru-RU" sz="3200" dirty="0"/>
              <a:t> Прямой эфир, стриминг.</a:t>
            </a:r>
          </a:p>
          <a:p>
            <a:r>
              <a:rPr lang="ru-RU" altLang="ru-RU" sz="3200" dirty="0"/>
              <a:t> Онлайн вовлечение участников (видеоролики, письма, онлайн реклама).</a:t>
            </a:r>
          </a:p>
          <a:p>
            <a:r>
              <a:rPr lang="ru-RU" altLang="ru-RU" sz="3200" dirty="0"/>
              <a:t> Видео, фото, отзывы, отчеты в социальных сетях и на сайте.</a:t>
            </a:r>
          </a:p>
          <a:p>
            <a:r>
              <a:rPr lang="ru-RU" altLang="ru-RU" sz="3200" dirty="0"/>
              <a:t> Мобильные приложения (группы в мессенджерах).</a:t>
            </a:r>
          </a:p>
          <a:p>
            <a:r>
              <a:rPr lang="ru-RU" altLang="ru-RU" sz="3200" dirty="0"/>
              <a:t> Сервисы опросов (анкеты, лайки).</a:t>
            </a:r>
          </a:p>
          <a:p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AD586D0-BA2C-4BA5-B9DA-4E35F0A69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2252" y="381000"/>
            <a:ext cx="8947495" cy="9707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Структура</a:t>
            </a:r>
            <a:r>
              <a:rPr lang="en-US" altLang="ru-RU" sz="3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sz="3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текста объявления</a:t>
            </a:r>
          </a:p>
        </p:txBody>
      </p:sp>
      <p:graphicFrame>
        <p:nvGraphicFramePr>
          <p:cNvPr id="158723" name="Group 3">
            <a:extLst>
              <a:ext uri="{FF2B5EF4-FFF2-40B4-BE49-F238E27FC236}">
                <a16:creationId xmlns:a16="http://schemas.microsoft.com/office/drawing/2014/main" id="{BE401111-E964-409F-A653-141DD1973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64838"/>
              </p:ext>
            </p:extLst>
          </p:nvPr>
        </p:nvGraphicFramePr>
        <p:xfrm>
          <a:off x="834887" y="1868556"/>
          <a:ext cx="10880035" cy="4608443"/>
        </p:xfrm>
        <a:graphic>
          <a:graphicData uri="http://schemas.openxmlformats.org/drawingml/2006/table">
            <a:tbl>
              <a:tblPr/>
              <a:tblGrid>
                <a:gridCol w="380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4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</a:rPr>
                        <a:t>Элемент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</a:rPr>
                        <a:t>Инструменты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4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Bookman Old Style" panose="02050604050505020204" pitchFamily="18" charset="0"/>
                        </a:rPr>
                        <a:t>Привлечение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Bookman Old Style" panose="02050604050505020204" pitchFamily="18" charset="0"/>
                        </a:rPr>
                        <a:t>внимания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Цвет, форма,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первая фраза (вопрос)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0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Bookman Old Style" panose="02050604050505020204" pitchFamily="18" charset="0"/>
                        </a:rPr>
                        <a:t>Формирование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Bookman Old Style" panose="02050604050505020204" pitchFamily="18" charset="0"/>
                        </a:rPr>
                        <a:t>интереса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Что может заинтересовать участника (выгода)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Bookman Old Style" panose="02050604050505020204" pitchFamily="18" charset="0"/>
                        </a:rPr>
                        <a:t>Призыв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Bookman Old Style" panose="02050604050505020204" pitchFamily="18" charset="0"/>
                        </a:rPr>
                        <a:t>к действию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Призыв к конкретному действию (что надо сделать прямо сейчас?)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98AF1-CA1C-42D8-A193-6AF425FD3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188640"/>
            <a:ext cx="10657184" cy="8450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Алгоритм проведения мотивирующей беседы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185883-6350-4572-812B-785A92D74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139687"/>
            <a:ext cx="11570841" cy="58839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1. Установление позитивного контакта: </a:t>
            </a:r>
            <a:r>
              <a:rPr lang="ru-RU" sz="2800" dirty="0"/>
              <a:t>приветствие, пожелание доброго времени суток, представление, комплимент (при необходимости).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2. Определение потребностей участников беседы: </a:t>
            </a:r>
            <a:r>
              <a:rPr lang="ru-RU" sz="2800" dirty="0"/>
              <a:t>с помощью «открытых» (то есть начинающихся с вопросительных слов «что?», «почему?», «каким образом?» и т.п.) вопросов определяются потребности участников беседы.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3. Презентация чего-либо: </a:t>
            </a:r>
            <a:r>
              <a:rPr lang="ru-RU" sz="2800" dirty="0"/>
              <a:t>после определения потребностей в чем-либо (как правило – в определённой информации или действиях), делается презентация определённого события, мероприятия или выгод (например – выгоды членства в профсоюзе).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4. Ответы на вопросы и работа с возражениями: </a:t>
            </a:r>
            <a:r>
              <a:rPr lang="ru-RU" sz="2800" dirty="0"/>
              <a:t>даются ответы на вопросы собеседника, могут быть заданы «закрытые» вопросы (с вариантами ответов только «да» или «нет»), в случае активных возражений со стороны собеседника рекомендуется использовать технику «Да., но...». 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5. Подведение итогов и завершение беседы: </a:t>
            </a:r>
            <a:r>
              <a:rPr lang="ru-RU" sz="2800" dirty="0"/>
              <a:t>в конце разговора важно сделать общее резюме из сказанного и сформулировать </a:t>
            </a:r>
            <a:r>
              <a:rPr lang="ru-RU" sz="2800" b="1" dirty="0"/>
              <a:t>предложение</a:t>
            </a:r>
            <a:r>
              <a:rPr lang="ru-RU" sz="2800" dirty="0"/>
              <a:t> для собеседника или </a:t>
            </a:r>
            <a:r>
              <a:rPr lang="ru-RU" sz="2800" b="1" dirty="0"/>
              <a:t>призвать</a:t>
            </a:r>
            <a:r>
              <a:rPr lang="ru-RU" sz="2800" dirty="0"/>
              <a:t> его к чему-то (например – написать заявление о вступлении в профсоюз). </a:t>
            </a:r>
          </a:p>
          <a:p>
            <a:pPr marL="0" indent="0">
              <a:buNone/>
            </a:pPr>
            <a:r>
              <a:rPr lang="ru-RU" sz="2800" b="1" i="1" dirty="0"/>
              <a:t>Обязательно поблагодарите партнёра за его участие в разговоре!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35980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97A1BCA-A8E2-4CE3-BD5F-9B134D6F6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05" y="942766"/>
            <a:ext cx="11741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Алгоритм действий, необходимых для продвижения мероприятия</a:t>
            </a:r>
            <a:endParaRPr lang="ru-RU" alt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4451" name="Group 3">
            <a:extLst>
              <a:ext uri="{FF2B5EF4-FFF2-40B4-BE49-F238E27FC236}">
                <a16:creationId xmlns:a16="http://schemas.microsoft.com/office/drawing/2014/main" id="{0429EDA8-E3F3-4D92-8B6E-6124CD7F3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826096"/>
              </p:ext>
            </p:extLst>
          </p:nvPr>
        </p:nvGraphicFramePr>
        <p:xfrm>
          <a:off x="649357" y="1603513"/>
          <a:ext cx="11158330" cy="4932882"/>
        </p:xfrm>
        <a:graphic>
          <a:graphicData uri="http://schemas.openxmlformats.org/drawingml/2006/table">
            <a:tbl>
              <a:tblPr/>
              <a:tblGrid>
                <a:gridCol w="530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4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3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25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Действие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Практические шаги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1492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149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Прояснять суть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Что входит в данное мероприятие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(транспорт, питание, проживание, обучение и т.п.)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2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1492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149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Доказывать высокое качество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Уровень специалистов, наличие сертификатов,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опыт проведения мероприятий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1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Снижать влияние внешних факторов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Что может помешать и что делается, </a:t>
                      </a:r>
                      <a:endParaRPr kumimoji="0" lang="en-US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чтобы этого не случилось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Делать удобным процесс участия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Где и когда можно принять участие и </a:t>
                      </a:r>
                      <a:endParaRPr kumimoji="0" lang="en-US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что для этого надо сделать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99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Формировать имидж эксперта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Какие у нас есть свидетельства, сертификаты, награды, отзывы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A7E8FD-1ED7-4408-8650-9713E2C44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9358"/>
            <a:ext cx="10972800" cy="95415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Система действий, направленных на активизацию процессов мотивации профсоюзного членства молодёжи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16D403-5C0F-42ED-9134-5831F69C5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855304"/>
            <a:ext cx="11675165" cy="4717774"/>
          </a:xfrm>
        </p:spPr>
        <p:txBody>
          <a:bodyPr>
            <a:noAutofit/>
          </a:bodyPr>
          <a:lstStyle/>
          <a:p>
            <a:r>
              <a:rPr lang="ru-RU" sz="2400" dirty="0"/>
              <a:t>Разработать систему</a:t>
            </a:r>
            <a:r>
              <a:rPr lang="ru-RU" sz="2400" i="1" dirty="0"/>
              <a:t> </a:t>
            </a:r>
            <a:r>
              <a:rPr lang="ru-RU" sz="2400" b="1" dirty="0">
                <a:solidFill>
                  <a:srgbClr val="C00000"/>
                </a:solidFill>
              </a:rPr>
              <a:t>мероприятий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и </a:t>
            </a:r>
            <a:r>
              <a:rPr lang="ru-RU" sz="2400" b="1" dirty="0">
                <a:solidFill>
                  <a:srgbClr val="C00000"/>
                </a:solidFill>
              </a:rPr>
              <a:t>действий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/>
              <a:t>профсоюзной организации, имеющих </a:t>
            </a:r>
            <a:r>
              <a:rPr lang="ru-RU" sz="2400" b="1" dirty="0"/>
              <a:t>актуальную</a:t>
            </a:r>
            <a:r>
              <a:rPr lang="ru-RU" sz="2400" dirty="0"/>
              <a:t> пользу для молодых работников. Началом такой работы может стать </a:t>
            </a:r>
            <a:r>
              <a:rPr lang="ru-RU" sz="2400" b="1" i="1" dirty="0">
                <a:solidFill>
                  <a:srgbClr val="C00000"/>
                </a:solidFill>
              </a:rPr>
              <a:t>анкетирование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(опрос) молодёжи с целью выявления ведущих мотиваторов и возникающих затруднений.</a:t>
            </a:r>
          </a:p>
          <a:p>
            <a:r>
              <a:rPr lang="ru-RU" sz="2400" dirty="0"/>
              <a:t>На базе основных положений «Концепции информационной политики ФНПР» </a:t>
            </a:r>
            <a:r>
              <a:rPr lang="ru-RU" sz="2400" b="1" dirty="0">
                <a:solidFill>
                  <a:srgbClr val="C00000"/>
                </a:solidFill>
              </a:rPr>
              <a:t>активизировать</a:t>
            </a:r>
            <a:r>
              <a:rPr lang="ru-RU" sz="2400" dirty="0"/>
              <a:t> информационную работу всех уровней, рассказывающую о </a:t>
            </a:r>
            <a:r>
              <a:rPr lang="ru-RU" sz="2400" b="1" i="1" dirty="0">
                <a:solidFill>
                  <a:srgbClr val="C00000"/>
                </a:solidFill>
              </a:rPr>
              <a:t>выгодах членства </a:t>
            </a:r>
            <a:r>
              <a:rPr lang="ru-RU" sz="2400" dirty="0"/>
              <a:t>в профсоюзе, с учётом выявленных потребностей молодых работников в данной конкретной организации.</a:t>
            </a:r>
          </a:p>
          <a:p>
            <a:r>
              <a:rPr lang="ru-RU" sz="2400" dirty="0"/>
              <a:t>Организовать </a:t>
            </a:r>
            <a:r>
              <a:rPr lang="ru-RU" sz="2400" b="1" dirty="0">
                <a:solidFill>
                  <a:srgbClr val="C00000"/>
                </a:solidFill>
              </a:rPr>
              <a:t>практическое обучение молодых лидеров </a:t>
            </a:r>
            <a:r>
              <a:rPr lang="ru-RU" sz="2400" dirty="0"/>
              <a:t>и </a:t>
            </a:r>
            <a:r>
              <a:rPr lang="ru-RU" sz="2400" b="1" dirty="0">
                <a:solidFill>
                  <a:srgbClr val="C00000"/>
                </a:solidFill>
              </a:rPr>
              <a:t>профсоюзного актива </a:t>
            </a:r>
            <a:r>
              <a:rPr lang="ru-RU" sz="2400" dirty="0"/>
              <a:t>различного уровня технологиям ведения </a:t>
            </a:r>
            <a:r>
              <a:rPr lang="ru-RU" sz="2400" b="1" dirty="0"/>
              <a:t>мотивационной беседы</a:t>
            </a:r>
            <a:r>
              <a:rPr lang="ru-RU" sz="2400" dirty="0"/>
              <a:t>, формам и методам информационной работы, проведения исследований и мероприятий различной направленности.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289169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514147-9EC9-46FB-A0BB-920964A64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404663"/>
            <a:ext cx="11855053" cy="89404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Цель профессиональных союзов: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32A036-0C8E-4885-922D-BEA02C66D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510748"/>
            <a:ext cx="11855052" cy="53472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C00000"/>
                </a:solidFill>
                <a:latin typeface="Georgia" panose="02040502050405020303" pitchFamily="18" charset="0"/>
              </a:rPr>
              <a:t>представительство</a:t>
            </a:r>
            <a:r>
              <a:rPr lang="ru-RU" sz="3600" dirty="0">
                <a:latin typeface="Georgia" panose="02040502050405020303" pitchFamily="18" charset="0"/>
              </a:rPr>
              <a:t> и </a:t>
            </a:r>
            <a:r>
              <a:rPr lang="ru-RU" sz="3600" b="1" dirty="0">
                <a:solidFill>
                  <a:srgbClr val="C00000"/>
                </a:solidFill>
                <a:latin typeface="Georgia" panose="02040502050405020303" pitchFamily="18" charset="0"/>
              </a:rPr>
              <a:t>защита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b="1" dirty="0">
                <a:latin typeface="Georgia" panose="02040502050405020303" pitchFamily="18" charset="0"/>
              </a:rPr>
              <a:t>социально-трудовых прав </a:t>
            </a:r>
            <a:r>
              <a:rPr lang="ru-RU" sz="3600" dirty="0">
                <a:latin typeface="Georgia" panose="02040502050405020303" pitchFamily="18" charset="0"/>
              </a:rPr>
              <a:t>и </a:t>
            </a:r>
            <a:r>
              <a:rPr lang="ru-RU" sz="3600" b="1" dirty="0">
                <a:latin typeface="Georgia" panose="02040502050405020303" pitchFamily="18" charset="0"/>
              </a:rPr>
              <a:t>интересов работников</a:t>
            </a:r>
          </a:p>
          <a:p>
            <a:pPr marL="0" indent="0" algn="ctr">
              <a:buNone/>
            </a:pPr>
            <a:r>
              <a:rPr lang="ru-RU" sz="2800" b="1" i="1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</a:rPr>
              <a:t>(ФЗ «О профессиональных союзах, их правах и гарантиях деятельности»)</a:t>
            </a:r>
          </a:p>
          <a:p>
            <a:pPr marL="0" indent="0" algn="just">
              <a:buNone/>
            </a:pPr>
            <a:r>
              <a:rPr lang="ru-RU" sz="2200" b="1" dirty="0">
                <a:latin typeface="Georgia" panose="02040502050405020303" pitchFamily="18" charset="0"/>
              </a:rPr>
              <a:t>«</a:t>
            </a:r>
            <a:r>
              <a:rPr lang="ru-RU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Профсоюз </a:t>
            </a:r>
            <a:r>
              <a:rPr lang="ru-RU" sz="2200" b="1" dirty="0">
                <a:latin typeface="Georgia" panose="02040502050405020303" pitchFamily="18" charset="0"/>
              </a:rPr>
              <a:t>- добровольное общественное объединение граждан, связанных общими производственными, профессиональными интересами по роду их деятельности, создаваемое в целях представительства и защиты их социально-трудовых прав и интересов».</a:t>
            </a:r>
          </a:p>
          <a:p>
            <a:pPr marL="0" indent="0">
              <a:buNone/>
            </a:pPr>
            <a:endParaRPr lang="ru-RU" sz="2200" b="1" dirty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Социально-трудовые права </a:t>
            </a:r>
            <a:r>
              <a:rPr lang="ru-RU" sz="2800" dirty="0">
                <a:latin typeface="Georgia" panose="02040502050405020303" pitchFamily="18" charset="0"/>
              </a:rPr>
              <a:t>зафиксированы в</a:t>
            </a:r>
            <a:r>
              <a:rPr lang="ru-RU" sz="2800" b="1" dirty="0">
                <a:latin typeface="Georgia" panose="02040502050405020303" pitchFamily="18" charset="0"/>
              </a:rPr>
              <a:t> 21 </a:t>
            </a:r>
            <a:r>
              <a:rPr lang="ru-RU" sz="2800" dirty="0">
                <a:latin typeface="Georgia" panose="02040502050405020303" pitchFamily="18" charset="0"/>
              </a:rPr>
              <a:t>статье  ТК РФ.</a:t>
            </a:r>
          </a:p>
          <a:p>
            <a:pPr marL="0" indent="0" algn="ctr">
              <a:buNone/>
            </a:pPr>
            <a:r>
              <a:rPr lang="ru-RU" sz="2800" b="1" dirty="0">
                <a:latin typeface="Georgia" panose="02040502050405020303" pitchFamily="18" charset="0"/>
              </a:rPr>
              <a:t>А как узнать </a:t>
            </a:r>
            <a:r>
              <a:rPr 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интересы</a:t>
            </a:r>
            <a:r>
              <a:rPr lang="ru-RU" sz="2800" b="1" dirty="0">
                <a:latin typeface="Georgia" panose="02040502050405020303" pitchFamily="18" charset="0"/>
              </a:rPr>
              <a:t> работников?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2850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54A19B-B2D6-9F54-9747-F1F98A0D1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7"/>
            <a:ext cx="10972800" cy="84557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Защита интересов работников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F0E20F-98AB-0118-545D-83C8E7DB7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4261" y="1973179"/>
            <a:ext cx="5590139" cy="438174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Аргументация</a:t>
            </a:r>
          </a:p>
          <a:p>
            <a:endParaRPr lang="ru-RU" dirty="0"/>
          </a:p>
          <a:p>
            <a:r>
              <a:rPr lang="ru-RU" sz="3300" dirty="0"/>
              <a:t>Ссылка на законодательные акты;</a:t>
            </a:r>
          </a:p>
          <a:p>
            <a:endParaRPr lang="ru-RU" sz="3300" dirty="0"/>
          </a:p>
          <a:p>
            <a:r>
              <a:rPr lang="ru-RU" sz="3300" dirty="0"/>
              <a:t>Опора на статистические данные;</a:t>
            </a:r>
          </a:p>
          <a:p>
            <a:endParaRPr lang="ru-RU" sz="3300" dirty="0"/>
          </a:p>
          <a:p>
            <a:r>
              <a:rPr lang="ru-RU" sz="3300" dirty="0"/>
              <a:t>Использование фактов взятых из открытых источников.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056F03-982C-AEF0-EA13-B3F2F8EA3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599" y="1973179"/>
            <a:ext cx="5843605" cy="477412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Действия</a:t>
            </a:r>
          </a:p>
          <a:p>
            <a:endParaRPr lang="ru-RU" dirty="0"/>
          </a:p>
          <a:p>
            <a:r>
              <a:rPr lang="ru-RU" sz="3300" dirty="0"/>
              <a:t>Совместно-индивидуальные (</a:t>
            </a:r>
            <a:r>
              <a:rPr lang="ru-RU" sz="3300" i="1" dirty="0"/>
              <a:t>голосование, бойкот…</a:t>
            </a:r>
            <a:r>
              <a:rPr lang="ru-RU" sz="3300" dirty="0"/>
              <a:t>);</a:t>
            </a:r>
          </a:p>
          <a:p>
            <a:endParaRPr lang="ru-RU" sz="3300" dirty="0"/>
          </a:p>
          <a:p>
            <a:r>
              <a:rPr lang="ru-RU" sz="3300" dirty="0"/>
              <a:t>Совместно-последовательные (</a:t>
            </a:r>
            <a:r>
              <a:rPr lang="ru-RU" sz="3300" i="1" dirty="0"/>
              <a:t>флешмоб, </a:t>
            </a:r>
            <a:r>
              <a:rPr lang="en-US" sz="3300" i="1" dirty="0"/>
              <a:t>PR</a:t>
            </a:r>
            <a:r>
              <a:rPr lang="ru-RU" sz="3300" i="1" dirty="0"/>
              <a:t>-акция…</a:t>
            </a:r>
            <a:r>
              <a:rPr lang="ru-RU" sz="3300" dirty="0"/>
              <a:t>);</a:t>
            </a:r>
          </a:p>
          <a:p>
            <a:endParaRPr lang="ru-RU" sz="3300" dirty="0"/>
          </a:p>
          <a:p>
            <a:r>
              <a:rPr lang="ru-RU" sz="3300" dirty="0"/>
              <a:t>Совместно-взаимодействующие (</a:t>
            </a:r>
            <a:r>
              <a:rPr lang="ru-RU" sz="3300" i="1" dirty="0"/>
              <a:t>собрание, митинг…</a:t>
            </a:r>
            <a:r>
              <a:rPr lang="ru-RU" sz="33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3330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0623C4-8B28-4C76-BC68-2133483842D5}"/>
              </a:ext>
            </a:extLst>
          </p:cNvPr>
          <p:cNvSpPr txBox="1"/>
          <p:nvPr/>
        </p:nvSpPr>
        <p:spPr>
          <a:xfrm>
            <a:off x="288758" y="904775"/>
            <a:ext cx="11502189" cy="58169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</a:rPr>
              <a:t>Новые тенденции на рынках труда</a:t>
            </a:r>
          </a:p>
          <a:p>
            <a:pPr algn="ctr"/>
            <a:endParaRPr lang="ru-RU" sz="2800" b="1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latin typeface="Georgia" panose="02040502050405020303" pitchFamily="18" charset="0"/>
              </a:rPr>
              <a:t>Плата за труд </a:t>
            </a:r>
            <a:r>
              <a:rPr lang="ru-RU" sz="2800" dirty="0">
                <a:latin typeface="Georgia" panose="02040502050405020303" pitchFamily="18" charset="0"/>
              </a:rPr>
              <a:t>остается важной мотивацией, но теперь она стала лишь </a:t>
            </a:r>
            <a:r>
              <a:rPr lang="ru-RU" sz="2800" b="1" i="1" dirty="0">
                <a:latin typeface="Georgia" panose="02040502050405020303" pitchFamily="18" charset="0"/>
              </a:rPr>
              <a:t>одним</a:t>
            </a:r>
            <a:r>
              <a:rPr lang="ru-RU" sz="2800" dirty="0">
                <a:latin typeface="Georgia" panose="02040502050405020303" pitchFamily="18" charset="0"/>
              </a:rPr>
              <a:t> из нескольких приоритетов.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Georgia" panose="02040502050405020303" pitchFamily="18" charset="0"/>
              </a:rPr>
              <a:t>Среди других приоритетов: </a:t>
            </a:r>
            <a:r>
              <a:rPr lang="ru-RU" sz="2800" b="1" i="1" dirty="0">
                <a:solidFill>
                  <a:srgbClr val="C00000"/>
                </a:solidFill>
                <a:latin typeface="Georgia" panose="02040502050405020303" pitchFamily="18" charset="0"/>
              </a:rPr>
              <a:t>интересная работа, гарантии занятости, гибкие условия труда</a:t>
            </a:r>
            <a:r>
              <a:rPr lang="ru-RU" sz="2800" dirty="0">
                <a:latin typeface="Georgia" panose="02040502050405020303" pitchFamily="18" charset="0"/>
              </a:rPr>
              <a:t>. В целом соотношение значимости работы и досуга </a:t>
            </a:r>
            <a:r>
              <a:rPr lang="ru-RU" sz="2800" b="1" i="1" dirty="0">
                <a:latin typeface="Georgia" panose="02040502050405020303" pitchFamily="18" charset="0"/>
              </a:rPr>
              <a:t>меняется</a:t>
            </a:r>
            <a:r>
              <a:rPr lang="ru-RU" sz="2800" dirty="0">
                <a:latin typeface="Georgia" panose="02040502050405020303" pitchFamily="18" charset="0"/>
              </a:rPr>
              <a:t> - у молодых людей </a:t>
            </a:r>
            <a:r>
              <a:rPr lang="ru-RU" sz="2800" i="1" dirty="0">
                <a:latin typeface="Georgia" panose="02040502050405020303" pitchFamily="18" charset="0"/>
              </a:rPr>
              <a:t>значимость</a:t>
            </a:r>
            <a:r>
              <a:rPr lang="ru-RU" sz="2800" dirty="0">
                <a:latin typeface="Georgia" panose="02040502050405020303" pitchFamily="18" charset="0"/>
              </a:rPr>
              <a:t> отдыха становится более высокой.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Georgia" panose="02040502050405020303" pitchFamily="18" charset="0"/>
              </a:rPr>
              <a:t>Повышается значимость в работе таких </a:t>
            </a:r>
            <a:r>
              <a:rPr lang="ru-RU" sz="2800" b="1" dirty="0">
                <a:latin typeface="Georgia" panose="02040502050405020303" pitchFamily="18" charset="0"/>
              </a:rPr>
              <a:t>качеств,</a:t>
            </a:r>
            <a:r>
              <a:rPr lang="ru-RU" sz="2800" dirty="0">
                <a:latin typeface="Georgia" panose="02040502050405020303" pitchFamily="18" charset="0"/>
              </a:rPr>
              <a:t> как </a:t>
            </a:r>
            <a:r>
              <a:rPr lang="ru-RU" sz="2800" i="1" dirty="0">
                <a:latin typeface="Georgia" panose="02040502050405020303" pitchFamily="18" charset="0"/>
              </a:rPr>
              <a:t>межличностное общение, умение решать проблемы и договариваться, креативность и тому подобные качества.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Georgia" panose="02040502050405020303" pitchFamily="18" charset="0"/>
              </a:rPr>
              <a:t>Будут появляться</a:t>
            </a:r>
            <a:r>
              <a:rPr lang="ru-RU" sz="2800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новые профессии</a:t>
            </a:r>
            <a:r>
              <a:rPr lang="ru-RU" sz="2800" dirty="0">
                <a:latin typeface="Georgia" panose="02040502050405020303" pitchFamily="18" charset="0"/>
              </a:rPr>
              <a:t>, которых нет сейчас, а значит, будет нужна серьезная </a:t>
            </a:r>
            <a:r>
              <a:rPr lang="ru-RU" sz="2800" b="1" i="1" dirty="0">
                <a:latin typeface="Georgia" panose="02040502050405020303" pitchFamily="18" charset="0"/>
              </a:rPr>
              <a:t>переподготовка </a:t>
            </a:r>
            <a:r>
              <a:rPr lang="ru-RU" sz="2800" dirty="0">
                <a:latin typeface="Georgia" panose="02040502050405020303" pitchFamily="18" charset="0"/>
              </a:rPr>
              <a:t>специалистов.</a:t>
            </a:r>
          </a:p>
        </p:txBody>
      </p:sp>
    </p:spTree>
    <p:extLst>
      <p:ext uri="{BB962C8B-B14F-4D97-AF65-F5344CB8AC3E}">
        <p14:creationId xmlns:p14="http://schemas.microsoft.com/office/powerpoint/2010/main" val="371230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9F1F7-A37B-4D64-AFE8-F4017DE12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60351"/>
            <a:ext cx="10656888" cy="135641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bg2">
                    <a:lumMod val="25000"/>
                  </a:schemeClr>
                </a:solidFill>
              </a:rPr>
              <a:t>Доклад о мировом развитии </a:t>
            </a:r>
            <a:br>
              <a:rPr lang="ru-RU" sz="3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b="1" dirty="0">
                <a:solidFill>
                  <a:schemeClr val="bg2">
                    <a:lumMod val="25000"/>
                  </a:schemeClr>
                </a:solidFill>
              </a:rPr>
              <a:t>«Изменение характера труда» (ВБ, 2019 год)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61B29A-8C4C-4588-9EDC-4FC3BAED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709530"/>
            <a:ext cx="11635409" cy="514847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ru-RU" sz="2800" dirty="0"/>
              <a:t>На рынках труда все большее значение приобретают навыки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трех типов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:</a:t>
            </a:r>
            <a:r>
              <a:rPr lang="ru-RU" sz="2800" dirty="0"/>
              <a:t> развитые </a:t>
            </a:r>
            <a:r>
              <a:rPr lang="ru-RU" sz="2800" b="1" i="1" dirty="0">
                <a:solidFill>
                  <a:srgbClr val="C00000"/>
                </a:solidFill>
              </a:rPr>
              <a:t>когнитивные навыки</a:t>
            </a:r>
            <a:r>
              <a:rPr lang="ru-RU" sz="2800" dirty="0"/>
              <a:t>, например, комплексного решения проблем, </a:t>
            </a:r>
            <a:r>
              <a:rPr lang="ru-RU" sz="2800" b="1" i="1" dirty="0">
                <a:solidFill>
                  <a:srgbClr val="C00000"/>
                </a:solidFill>
              </a:rPr>
              <a:t>социально-поведенческие 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</a:rPr>
              <a:t>навыки</a:t>
            </a:r>
            <a:r>
              <a:rPr lang="ru-RU" sz="2800" dirty="0"/>
              <a:t>, например, работы в команде, и сочетания навыков, которые предопределяют </a:t>
            </a:r>
            <a:r>
              <a:rPr lang="ru-RU" sz="2800" b="1" i="1" dirty="0">
                <a:solidFill>
                  <a:srgbClr val="C00000"/>
                </a:solidFill>
              </a:rPr>
              <a:t>способность к адаптации,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/>
              <a:t>например, логическое мышление и уверенность в собственных силах. Для формирования таких навыков необходимы прочный фундамент в виде 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</a:rPr>
              <a:t>человеческого капитала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и обучение на протяжении всей жизни.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sz="2800" b="1" dirty="0">
                <a:solidFill>
                  <a:srgbClr val="C00000"/>
                </a:solidFill>
              </a:rPr>
              <a:t>Человеческий капитал </a:t>
            </a:r>
            <a:r>
              <a:rPr lang="ru-RU" sz="2800" dirty="0"/>
              <a:t>- это </a:t>
            </a:r>
            <a:r>
              <a:rPr lang="ru-RU" sz="2800" b="1" dirty="0"/>
              <a:t>знания, навыки и здоровье</a:t>
            </a:r>
            <a:r>
              <a:rPr lang="ru-RU" sz="2800" dirty="0"/>
              <a:t>, которые люди аккумулируют в течение своей жизни, что позволяет им реализовывать свой потенциал в качестве полезных членов общества. Он приносит огромную отдачу людям, обществу и странам.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sz="2400" dirty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3C4B88-8C12-4A21-B1B6-94CC5A387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7" y="609600"/>
            <a:ext cx="4081602" cy="58437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</a:rPr>
              <a:t>Цель формирования человеческого капитала</a:t>
            </a:r>
            <a:r>
              <a:rPr lang="ru-RU" sz="2800" dirty="0">
                <a:solidFill>
                  <a:srgbClr val="C00000"/>
                </a:solidFill>
              </a:rPr>
              <a:t> – </a:t>
            </a:r>
            <a:r>
              <a:rPr lang="ru-RU" sz="2800" dirty="0"/>
              <a:t>обеспечение достаточного уровня профессионально-деловых и личностных качеств работников, </a:t>
            </a:r>
            <a:r>
              <a:rPr lang="ru-RU" sz="2800" b="1" i="1" dirty="0">
                <a:solidFill>
                  <a:srgbClr val="C00000"/>
                </a:solidFill>
              </a:rPr>
              <a:t>необходимых для функционирования </a:t>
            </a:r>
            <a:r>
              <a:rPr lang="ru-RU" sz="2800" b="1" i="1" dirty="0">
                <a:solidFill>
                  <a:schemeClr val="bg1"/>
                </a:solidFill>
              </a:rPr>
              <a:t/>
            </a:r>
            <a:br>
              <a:rPr lang="ru-RU" sz="2800" b="1" i="1" dirty="0">
                <a:solidFill>
                  <a:schemeClr val="bg1"/>
                </a:solidFill>
              </a:rPr>
            </a:br>
            <a:r>
              <a:rPr lang="ru-RU" sz="2800" dirty="0"/>
              <a:t>в условиях современного рынка и общества.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33D070C-3D45-4499-8616-050C05908F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87888" y="332656"/>
          <a:ext cx="6408713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B60EA64D-1566-BCE9-64B5-EFEF086B30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60351"/>
            <a:ext cx="8229600" cy="1290153"/>
          </a:xfrm>
        </p:spPr>
        <p:txBody>
          <a:bodyPr>
            <a:normAutofit/>
          </a:bodyPr>
          <a:lstStyle/>
          <a:p>
            <a:pPr algn="ctr"/>
            <a:r>
              <a:rPr lang="ru-RU" altLang="ru-RU" sz="4400" b="1" dirty="0">
                <a:solidFill>
                  <a:srgbClr val="C00000"/>
                </a:solidFill>
              </a:rPr>
              <a:t>Инвестиции в ЧК работника</a:t>
            </a:r>
          </a:p>
        </p:txBody>
      </p:sp>
      <p:sp>
        <p:nvSpPr>
          <p:cNvPr id="15363" name="Объект 2">
            <a:extLst>
              <a:ext uri="{FF2B5EF4-FFF2-40B4-BE49-F238E27FC236}">
                <a16:creationId xmlns:a16="http://schemas.microsoft.com/office/drawing/2014/main" id="{504487DA-3097-13D7-D907-E6444800FC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583" y="1868558"/>
            <a:ext cx="11290852" cy="4837042"/>
          </a:xfrm>
        </p:spPr>
        <p:txBody>
          <a:bodyPr>
            <a:normAutofit/>
          </a:bodyPr>
          <a:lstStyle/>
          <a:p>
            <a:pPr algn="just"/>
            <a:r>
              <a:rPr lang="ru-RU" altLang="ru-RU" sz="2800" b="1" dirty="0">
                <a:solidFill>
                  <a:srgbClr val="C00000"/>
                </a:solidFill>
              </a:rPr>
              <a:t>Образование</a:t>
            </a:r>
            <a:r>
              <a:rPr lang="ru-RU" altLang="ru-RU" sz="2800" dirty="0"/>
              <a:t> (профессиональное обучение, повышение квалификации, самостоятельная подготовка, конкурсы </a:t>
            </a:r>
            <a:r>
              <a:rPr lang="ru-RU" altLang="ru-RU" sz="2800" dirty="0" err="1"/>
              <a:t>профмастерства</a:t>
            </a:r>
            <a:r>
              <a:rPr lang="ru-RU" altLang="ru-RU" sz="2800" dirty="0"/>
              <a:t>, обмен опытом, тренинги по развитию навыков).</a:t>
            </a:r>
          </a:p>
          <a:p>
            <a:pPr algn="just"/>
            <a:r>
              <a:rPr lang="ru-RU" altLang="ru-RU" sz="2800" b="1" dirty="0">
                <a:solidFill>
                  <a:srgbClr val="C00000"/>
                </a:solidFill>
              </a:rPr>
              <a:t>Здоровье</a:t>
            </a:r>
            <a:r>
              <a:rPr lang="ru-RU" altLang="ru-RU" sz="2800" dirty="0"/>
              <a:t> (профилактические мероприятия, здоровый образ жизни, медицинские осмотры, физкультура, полноценный отдых, профилактика профессионального выгорания).</a:t>
            </a:r>
          </a:p>
          <a:p>
            <a:pPr algn="just"/>
            <a:r>
              <a:rPr lang="ru-RU" altLang="ru-RU" sz="2800" b="1" dirty="0">
                <a:solidFill>
                  <a:srgbClr val="C00000"/>
                </a:solidFill>
              </a:rPr>
              <a:t>Мобильность</a:t>
            </a:r>
            <a:r>
              <a:rPr lang="ru-RU" altLang="ru-RU" sz="2800" dirty="0"/>
              <a:t> (готовность к новому социальному опыту, поиск и работа с информацией, освоение новых технологий (гаджетов, программ), развитие личностного потенциала, гибкость).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C803AA4A-5B8D-1C71-6A7B-448C948F6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2014" y="1232034"/>
            <a:ext cx="11097928" cy="4908884"/>
          </a:xfrm>
        </p:spPr>
        <p:txBody>
          <a:bodyPr/>
          <a:lstStyle/>
          <a:p>
            <a:pPr algn="l">
              <a:defRPr/>
            </a:pPr>
            <a:r>
              <a:rPr lang="ru-RU" altLang="ru-RU" sz="3200" dirty="0">
                <a:solidFill>
                  <a:srgbClr val="C00000"/>
                </a:solidFill>
              </a:rPr>
              <a:t>1) </a:t>
            </a: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>Назовите </a:t>
            </a:r>
            <a:r>
              <a:rPr lang="ru-RU" altLang="ru-RU" sz="3200" dirty="0">
                <a:solidFill>
                  <a:srgbClr val="C00000"/>
                </a:solidFill>
              </a:rPr>
              <a:t>3</a:t>
            </a: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> самых важных </a:t>
            </a:r>
            <a:r>
              <a:rPr lang="ru-RU" altLang="ru-RU" sz="3200" dirty="0">
                <a:solidFill>
                  <a:srgbClr val="C00000"/>
                </a:solidFill>
              </a:rPr>
              <a:t>мотиватора</a:t>
            </a: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> для Вас как для работника (определённого специалиста).</a:t>
            </a:r>
            <a:b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3200" dirty="0">
                <a:solidFill>
                  <a:srgbClr val="C00000"/>
                </a:solidFill>
              </a:rPr>
              <a:t>2) </a:t>
            </a: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>Как Вы считаете - </a:t>
            </a:r>
            <a:r>
              <a:rPr lang="ru-RU" altLang="ru-RU" sz="3200" dirty="0">
                <a:solidFill>
                  <a:srgbClr val="C00000"/>
                </a:solidFill>
              </a:rPr>
              <a:t>чем </a:t>
            </a: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>должен заниматься профсоюз, чтобы было интересно молодёжи? </a:t>
            </a:r>
            <a:b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3200" dirty="0">
                <a:solidFill>
                  <a:srgbClr val="C00000"/>
                </a:solidFill>
              </a:rPr>
              <a:t>3) </a:t>
            </a: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>Какой </a:t>
            </a:r>
            <a:r>
              <a:rPr lang="ru-RU" altLang="ru-RU" sz="3200" dirty="0">
                <a:solidFill>
                  <a:srgbClr val="C00000"/>
                </a:solidFill>
              </a:rPr>
              <a:t>вопрос</a:t>
            </a:r>
            <a:r>
              <a:rPr lang="ru-RU" altLang="ru-RU" sz="3200" dirty="0">
                <a:solidFill>
                  <a:schemeClr val="tx2">
                    <a:lumMod val="50000"/>
                  </a:schemeClr>
                </a:solidFill>
              </a:rPr>
              <a:t> Вы бы хотели задать своему работодателю? </a:t>
            </a:r>
          </a:p>
        </p:txBody>
      </p:sp>
      <p:sp>
        <p:nvSpPr>
          <p:cNvPr id="26627" name="Текст 2">
            <a:extLst>
              <a:ext uri="{FF2B5EF4-FFF2-40B4-BE49-F238E27FC236}">
                <a16:creationId xmlns:a16="http://schemas.microsoft.com/office/drawing/2014/main" id="{BFAFECE6-C7C7-A76D-D727-9191B9ACF4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629" y="1001027"/>
            <a:ext cx="11930026" cy="1419910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1" i="1" dirty="0">
                <a:solidFill>
                  <a:srgbClr val="C00000"/>
                </a:solidFill>
              </a:rPr>
              <a:t>Мини-анкета для проведения экспресс-исследования</a:t>
            </a:r>
            <a:endParaRPr lang="ru-RU" alt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Презентация мозгового штурма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45_TF03460637.potx" id="{F42726C0-6660-44EB-84CB-9AAEF4C07D5F}" vid="{C5E20908-8830-4429-B2D1-54A91E0450D7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Волна</Template>
  <TotalTime>1120</TotalTime>
  <Words>1864</Words>
  <Application>Microsoft Office PowerPoint</Application>
  <PresentationFormat>Широкоэкранный</PresentationFormat>
  <Paragraphs>221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9" baseType="lpstr">
      <vt:lpstr>Arial</vt:lpstr>
      <vt:lpstr>Bookman Old Style</vt:lpstr>
      <vt:lpstr>Calibri</vt:lpstr>
      <vt:lpstr>Century Gothic</vt:lpstr>
      <vt:lpstr>Georgia</vt:lpstr>
      <vt:lpstr>Palatino Linotype</vt:lpstr>
      <vt:lpstr>Times New Roman</vt:lpstr>
      <vt:lpstr>Trebuchet MS</vt:lpstr>
      <vt:lpstr>Verdana</vt:lpstr>
      <vt:lpstr>Wingdings</vt:lpstr>
      <vt:lpstr>Wingdings 2</vt:lpstr>
      <vt:lpstr>Презентация мозгового штурма</vt:lpstr>
      <vt:lpstr>«Современные подходы к мотивации профсоюзного членства молодежи»</vt:lpstr>
      <vt:lpstr>  Что такое - «профсоюз»?  Какая цель у профсоюзной организации? </vt:lpstr>
      <vt:lpstr>Цель профессиональных союзов:</vt:lpstr>
      <vt:lpstr>Защита интересов работников</vt:lpstr>
      <vt:lpstr>Презентация PowerPoint</vt:lpstr>
      <vt:lpstr>Доклад о мировом развитии  «Изменение характера труда» (ВБ, 2019 год)</vt:lpstr>
      <vt:lpstr>Цель формирования человеческого капитала – обеспечение достаточного уровня профессионально-деловых и личностных качеств работников, необходимых для функционирования  в условиях современного рынка и общества. </vt:lpstr>
      <vt:lpstr>Инвестиции в ЧК работника</vt:lpstr>
      <vt:lpstr>1) Назовите 3 самых важных мотиватора для Вас как для работника (определённого специалиста).  2) Как Вы считаете - чем должен заниматься профсоюз, чтобы было интересно молодёжи?   3) Какой вопрос Вы бы хотели задать своему работодателю? </vt:lpstr>
      <vt:lpstr>Мотивация профсоюзного членства  побуждение к вступлению и принадлежности к профсоюзу, основанное на удовлетворении современных  потребностей (мотиваторов) работников</vt:lpstr>
      <vt:lpstr>1% профсоюзных взносов, уплачиваемый работником, возвращается к нему в гораздо большем объёме в виде конкретных действий и мероприятий.</vt:lpstr>
      <vt:lpstr>Чем может быть интересен профсоюз?</vt:lpstr>
      <vt:lpstr>Потребность в безопасности:  </vt:lpstr>
      <vt:lpstr>Потребность в доходе: </vt:lpstr>
      <vt:lpstr>Потребность в самореализации: </vt:lpstr>
      <vt:lpstr>Информация к размышлению </vt:lpstr>
      <vt:lpstr>Коллективный договор</vt:lpstr>
      <vt:lpstr>Методика оценки результативности  коллективно-договорного регулирования социально-трудовых отношений в организации:</vt:lpstr>
      <vt:lpstr>Презентация PowerPoint</vt:lpstr>
      <vt:lpstr>Формы коллективных мероприятий</vt:lpstr>
      <vt:lpstr>Техническое задание на подготовку и проведение мероприятия </vt:lpstr>
      <vt:lpstr>Типы медиаканалов   (средств донесения информации)</vt:lpstr>
      <vt:lpstr>Онлайн присутствие проекта (важно для включения молодёжи)</vt:lpstr>
      <vt:lpstr>Структура текста объявления</vt:lpstr>
      <vt:lpstr>Алгоритм проведения мотивирующей беседы</vt:lpstr>
      <vt:lpstr>Презентация PowerPoint</vt:lpstr>
      <vt:lpstr>Система действий, направленных на активизацию процессов мотивации профсоюзного членства молодёжи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Творческое собрание</dc:title>
  <dc:creator>Andrei Glazyrin</dc:creator>
  <cp:lastModifiedBy>Murino</cp:lastModifiedBy>
  <cp:revision>184</cp:revision>
  <dcterms:created xsi:type="dcterms:W3CDTF">2020-06-15T10:05:12Z</dcterms:created>
  <dcterms:modified xsi:type="dcterms:W3CDTF">2022-06-11T05:54:34Z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