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2" r:id="rId4"/>
    <p:sldId id="420" r:id="rId5"/>
    <p:sldId id="435" r:id="rId6"/>
    <p:sldId id="432" r:id="rId7"/>
    <p:sldId id="449" r:id="rId8"/>
    <p:sldId id="276" r:id="rId9"/>
    <p:sldId id="434" r:id="rId10"/>
    <p:sldId id="320" r:id="rId11"/>
    <p:sldId id="279" r:id="rId12"/>
    <p:sldId id="377" r:id="rId13"/>
    <p:sldId id="440" r:id="rId14"/>
    <p:sldId id="442" r:id="rId15"/>
    <p:sldId id="441" r:id="rId16"/>
    <p:sldId id="443" r:id="rId17"/>
    <p:sldId id="424" r:id="rId18"/>
    <p:sldId id="438" r:id="rId19"/>
    <p:sldId id="372" r:id="rId20"/>
    <p:sldId id="450" r:id="rId21"/>
    <p:sldId id="429" r:id="rId22"/>
    <p:sldId id="448" r:id="rId23"/>
    <p:sldId id="447" r:id="rId24"/>
    <p:sldId id="286" r:id="rId2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8E66FC-3881-4AFC-82B5-540A4CCCB1C9}">
          <p14:sldIdLst>
            <p14:sldId id="257"/>
            <p14:sldId id="262"/>
            <p14:sldId id="420"/>
            <p14:sldId id="435"/>
            <p14:sldId id="432"/>
            <p14:sldId id="449"/>
            <p14:sldId id="276"/>
            <p14:sldId id="434"/>
            <p14:sldId id="320"/>
            <p14:sldId id="279"/>
            <p14:sldId id="377"/>
            <p14:sldId id="440"/>
            <p14:sldId id="442"/>
            <p14:sldId id="441"/>
            <p14:sldId id="443"/>
            <p14:sldId id="424"/>
            <p14:sldId id="438"/>
            <p14:sldId id="372"/>
            <p14:sldId id="450"/>
            <p14:sldId id="429"/>
            <p14:sldId id="448"/>
            <p14:sldId id="44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Glazyrin" initials="AG" lastIdx="1" clrIdx="0">
    <p:extLst>
      <p:ext uri="{19B8F6BF-5375-455C-9EA6-DF929625EA0E}">
        <p15:presenceInfo xmlns:p15="http://schemas.microsoft.com/office/powerpoint/2012/main" userId="fa32c59e10908b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8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9F04F-1BAE-4B05-8540-B2B26C8643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31C49-49AA-4A6D-B06A-7FAC904D15A3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EQ</a:t>
          </a:r>
          <a:endParaRPr lang="ru-RU" dirty="0">
            <a:solidFill>
              <a:schemeClr val="tx1"/>
            </a:solidFill>
          </a:endParaRPr>
        </a:p>
      </dgm:t>
    </dgm:pt>
    <dgm:pt modelId="{B2038AF0-D706-4E24-926B-01620AE91471}" type="parTrans" cxnId="{F63BA4D7-3065-44C4-8234-D4BE47D40888}">
      <dgm:prSet/>
      <dgm:spPr/>
      <dgm:t>
        <a:bodyPr/>
        <a:lstStyle/>
        <a:p>
          <a:endParaRPr lang="ru-RU"/>
        </a:p>
      </dgm:t>
    </dgm:pt>
    <dgm:pt modelId="{0DE20CC7-FC66-430A-9542-7CA0013A0869}" type="sibTrans" cxnId="{F63BA4D7-3065-44C4-8234-D4BE47D40888}">
      <dgm:prSet/>
      <dgm:spPr/>
      <dgm:t>
        <a:bodyPr/>
        <a:lstStyle/>
        <a:p>
          <a:endParaRPr lang="ru-RU"/>
        </a:p>
      </dgm:t>
    </dgm:pt>
    <dgm:pt modelId="{80FDC4FB-61A3-49C5-8D42-8911E65805FE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Осознание </a:t>
          </a:r>
        </a:p>
        <a:p>
          <a:r>
            <a:rPr lang="ru-RU" sz="3200" dirty="0">
              <a:solidFill>
                <a:schemeClr val="tx1"/>
              </a:solidFill>
            </a:rPr>
            <a:t>эмоций и чувств</a:t>
          </a:r>
        </a:p>
      </dgm:t>
    </dgm:pt>
    <dgm:pt modelId="{7399344B-EFA3-4BE0-A9E4-E267524869D4}" type="parTrans" cxnId="{298C12C8-04C6-42D6-BBBD-A0D8003E6CC9}">
      <dgm:prSet/>
      <dgm:spPr/>
      <dgm:t>
        <a:bodyPr/>
        <a:lstStyle/>
        <a:p>
          <a:endParaRPr lang="ru-RU"/>
        </a:p>
      </dgm:t>
    </dgm:pt>
    <dgm:pt modelId="{2E5EBCDA-5EAF-4700-8A72-8535F2908A01}" type="sibTrans" cxnId="{298C12C8-04C6-42D6-BBBD-A0D8003E6CC9}">
      <dgm:prSet/>
      <dgm:spPr/>
      <dgm:t>
        <a:bodyPr/>
        <a:lstStyle/>
        <a:p>
          <a:endParaRPr lang="ru-RU"/>
        </a:p>
      </dgm:t>
    </dgm:pt>
    <dgm:pt modelId="{B51D5794-B0C3-4AA8-9E6E-7E5921FC91A2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Понимание</a:t>
          </a:r>
        </a:p>
        <a:p>
          <a:r>
            <a:rPr lang="ru-RU" sz="3200" dirty="0">
              <a:solidFill>
                <a:schemeClr val="tx1"/>
              </a:solidFill>
            </a:rPr>
            <a:t>причин их появления</a:t>
          </a:r>
        </a:p>
      </dgm:t>
    </dgm:pt>
    <dgm:pt modelId="{4B7B9CC7-FF3F-4F9E-B6DC-120EA04689D2}" type="parTrans" cxnId="{1BC1054F-211C-4A10-A547-DE6C5782624C}">
      <dgm:prSet/>
      <dgm:spPr/>
      <dgm:t>
        <a:bodyPr/>
        <a:lstStyle/>
        <a:p>
          <a:endParaRPr lang="ru-RU"/>
        </a:p>
      </dgm:t>
    </dgm:pt>
    <dgm:pt modelId="{9D7E1812-94F6-4CAA-BBA6-F694D9B6ED19}" type="sibTrans" cxnId="{1BC1054F-211C-4A10-A547-DE6C5782624C}">
      <dgm:prSet/>
      <dgm:spPr/>
      <dgm:t>
        <a:bodyPr/>
        <a:lstStyle/>
        <a:p>
          <a:endParaRPr lang="ru-RU"/>
        </a:p>
      </dgm:t>
    </dgm:pt>
    <dgm:pt modelId="{2EA845BC-8005-485B-9BAC-2F18A979259B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Управление</a:t>
          </a:r>
        </a:p>
        <a:p>
          <a:r>
            <a:rPr lang="ru-RU" sz="3200" dirty="0">
              <a:solidFill>
                <a:schemeClr val="tx1"/>
              </a:solidFill>
            </a:rPr>
            <a:t>эмоциями </a:t>
          </a:r>
        </a:p>
      </dgm:t>
    </dgm:pt>
    <dgm:pt modelId="{02811100-BBCD-4757-8EB1-AE2BF956D1DE}" type="parTrans" cxnId="{26438AF0-FF8C-429D-B6DE-4374ABC224AF}">
      <dgm:prSet/>
      <dgm:spPr/>
      <dgm:t>
        <a:bodyPr/>
        <a:lstStyle/>
        <a:p>
          <a:endParaRPr lang="ru-RU"/>
        </a:p>
      </dgm:t>
    </dgm:pt>
    <dgm:pt modelId="{53428A33-3944-406A-B12E-823B8353E4EB}" type="sibTrans" cxnId="{26438AF0-FF8C-429D-B6DE-4374ABC224AF}">
      <dgm:prSet/>
      <dgm:spPr/>
      <dgm:t>
        <a:bodyPr/>
        <a:lstStyle/>
        <a:p>
          <a:endParaRPr lang="ru-RU"/>
        </a:p>
      </dgm:t>
    </dgm:pt>
    <dgm:pt modelId="{E79EAF7A-D515-4D9E-8A62-35E758F74677}" type="pres">
      <dgm:prSet presAssocID="{31E9F04F-1BAE-4B05-8540-B2B26C8643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093399-C9D3-4232-8985-FB3DCA8CD31D}" type="pres">
      <dgm:prSet presAssocID="{89B31C49-49AA-4A6D-B06A-7FAC904D15A3}" presName="root1" presStyleCnt="0"/>
      <dgm:spPr/>
    </dgm:pt>
    <dgm:pt modelId="{153314A5-797A-4717-90B7-B8C36188C9CC}" type="pres">
      <dgm:prSet presAssocID="{89B31C49-49AA-4A6D-B06A-7FAC904D15A3}" presName="LevelOneTextNode" presStyleLbl="node0" presStyleIdx="0" presStyleCnt="1">
        <dgm:presLayoutVars>
          <dgm:chPref val="3"/>
        </dgm:presLayoutVars>
      </dgm:prSet>
      <dgm:spPr/>
    </dgm:pt>
    <dgm:pt modelId="{D51F1B8D-C89D-471B-8FC3-FA0B5613AAC6}" type="pres">
      <dgm:prSet presAssocID="{89B31C49-49AA-4A6D-B06A-7FAC904D15A3}" presName="level2hierChild" presStyleCnt="0"/>
      <dgm:spPr/>
    </dgm:pt>
    <dgm:pt modelId="{474392DB-0C37-40D7-9520-276A1C25E1E6}" type="pres">
      <dgm:prSet presAssocID="{7399344B-EFA3-4BE0-A9E4-E267524869D4}" presName="conn2-1" presStyleLbl="parChTrans1D2" presStyleIdx="0" presStyleCnt="3"/>
      <dgm:spPr/>
    </dgm:pt>
    <dgm:pt modelId="{C26BFD90-22F0-4BAF-BE55-B9BD05370706}" type="pres">
      <dgm:prSet presAssocID="{7399344B-EFA3-4BE0-A9E4-E267524869D4}" presName="connTx" presStyleLbl="parChTrans1D2" presStyleIdx="0" presStyleCnt="3"/>
      <dgm:spPr/>
    </dgm:pt>
    <dgm:pt modelId="{E33467D9-4F18-4B40-B021-0B974F7C8E20}" type="pres">
      <dgm:prSet presAssocID="{80FDC4FB-61A3-49C5-8D42-8911E65805FE}" presName="root2" presStyleCnt="0"/>
      <dgm:spPr/>
    </dgm:pt>
    <dgm:pt modelId="{FE84A986-409B-4830-8D15-188F8DED59C5}" type="pres">
      <dgm:prSet presAssocID="{80FDC4FB-61A3-49C5-8D42-8911E65805FE}" presName="LevelTwoTextNode" presStyleLbl="node2" presStyleIdx="0" presStyleCnt="3" custScaleX="114052">
        <dgm:presLayoutVars>
          <dgm:chPref val="3"/>
        </dgm:presLayoutVars>
      </dgm:prSet>
      <dgm:spPr/>
    </dgm:pt>
    <dgm:pt modelId="{6D473D7D-ECCD-4F16-A55B-818B872F2FE9}" type="pres">
      <dgm:prSet presAssocID="{80FDC4FB-61A3-49C5-8D42-8911E65805FE}" presName="level3hierChild" presStyleCnt="0"/>
      <dgm:spPr/>
    </dgm:pt>
    <dgm:pt modelId="{641F7654-A897-483F-9B8E-4F741F769A78}" type="pres">
      <dgm:prSet presAssocID="{4B7B9CC7-FF3F-4F9E-B6DC-120EA04689D2}" presName="conn2-1" presStyleLbl="parChTrans1D2" presStyleIdx="1" presStyleCnt="3"/>
      <dgm:spPr/>
    </dgm:pt>
    <dgm:pt modelId="{03DBC617-A24A-4C4E-8FCB-FC12CC3C9AE4}" type="pres">
      <dgm:prSet presAssocID="{4B7B9CC7-FF3F-4F9E-B6DC-120EA04689D2}" presName="connTx" presStyleLbl="parChTrans1D2" presStyleIdx="1" presStyleCnt="3"/>
      <dgm:spPr/>
    </dgm:pt>
    <dgm:pt modelId="{E313890B-E93B-4C95-ACAE-23422D18A713}" type="pres">
      <dgm:prSet presAssocID="{B51D5794-B0C3-4AA8-9E6E-7E5921FC91A2}" presName="root2" presStyleCnt="0"/>
      <dgm:spPr/>
    </dgm:pt>
    <dgm:pt modelId="{194DFAC8-213F-4EF8-8507-9C39D6EEC679}" type="pres">
      <dgm:prSet presAssocID="{B51D5794-B0C3-4AA8-9E6E-7E5921FC91A2}" presName="LevelTwoTextNode" presStyleLbl="node2" presStyleIdx="1" presStyleCnt="3" custScaleX="114238">
        <dgm:presLayoutVars>
          <dgm:chPref val="3"/>
        </dgm:presLayoutVars>
      </dgm:prSet>
      <dgm:spPr/>
    </dgm:pt>
    <dgm:pt modelId="{8FAAA7B3-9F8E-4C61-B3E1-4F9D63CC2CA7}" type="pres">
      <dgm:prSet presAssocID="{B51D5794-B0C3-4AA8-9E6E-7E5921FC91A2}" presName="level3hierChild" presStyleCnt="0"/>
      <dgm:spPr/>
    </dgm:pt>
    <dgm:pt modelId="{0FCB20CA-9030-4847-92E3-53DB23DBA416}" type="pres">
      <dgm:prSet presAssocID="{02811100-BBCD-4757-8EB1-AE2BF956D1DE}" presName="conn2-1" presStyleLbl="parChTrans1D2" presStyleIdx="2" presStyleCnt="3"/>
      <dgm:spPr/>
    </dgm:pt>
    <dgm:pt modelId="{4378514F-D1D7-4863-B83B-1C9559777315}" type="pres">
      <dgm:prSet presAssocID="{02811100-BBCD-4757-8EB1-AE2BF956D1DE}" presName="connTx" presStyleLbl="parChTrans1D2" presStyleIdx="2" presStyleCnt="3"/>
      <dgm:spPr/>
    </dgm:pt>
    <dgm:pt modelId="{B3DEECF2-DD5C-4DD1-AB73-AB304753FF12}" type="pres">
      <dgm:prSet presAssocID="{2EA845BC-8005-485B-9BAC-2F18A979259B}" presName="root2" presStyleCnt="0"/>
      <dgm:spPr/>
    </dgm:pt>
    <dgm:pt modelId="{D0ADA3C1-EB33-4EEE-A39E-A6E078C70617}" type="pres">
      <dgm:prSet presAssocID="{2EA845BC-8005-485B-9BAC-2F18A979259B}" presName="LevelTwoTextNode" presStyleLbl="node2" presStyleIdx="2" presStyleCnt="3" custScaleX="114238">
        <dgm:presLayoutVars>
          <dgm:chPref val="3"/>
        </dgm:presLayoutVars>
      </dgm:prSet>
      <dgm:spPr/>
    </dgm:pt>
    <dgm:pt modelId="{84615787-FB01-48D9-B081-8114F2378E5A}" type="pres">
      <dgm:prSet presAssocID="{2EA845BC-8005-485B-9BAC-2F18A979259B}" presName="level3hierChild" presStyleCnt="0"/>
      <dgm:spPr/>
    </dgm:pt>
  </dgm:ptLst>
  <dgm:cxnLst>
    <dgm:cxn modelId="{59ED6531-AF9B-4090-AFF0-4D2E7AF8B48C}" type="presOf" srcId="{2EA845BC-8005-485B-9BAC-2F18A979259B}" destId="{D0ADA3C1-EB33-4EEE-A39E-A6E078C70617}" srcOrd="0" destOrd="0" presId="urn:microsoft.com/office/officeart/2008/layout/HorizontalMultiLevelHierarchy"/>
    <dgm:cxn modelId="{7CC8D14E-0C04-4527-9D34-BA4E96FAF7C6}" type="presOf" srcId="{B51D5794-B0C3-4AA8-9E6E-7E5921FC91A2}" destId="{194DFAC8-213F-4EF8-8507-9C39D6EEC679}" srcOrd="0" destOrd="0" presId="urn:microsoft.com/office/officeart/2008/layout/HorizontalMultiLevelHierarchy"/>
    <dgm:cxn modelId="{1BC1054F-211C-4A10-A547-DE6C5782624C}" srcId="{89B31C49-49AA-4A6D-B06A-7FAC904D15A3}" destId="{B51D5794-B0C3-4AA8-9E6E-7E5921FC91A2}" srcOrd="1" destOrd="0" parTransId="{4B7B9CC7-FF3F-4F9E-B6DC-120EA04689D2}" sibTransId="{9D7E1812-94F6-4CAA-BBA6-F694D9B6ED19}"/>
    <dgm:cxn modelId="{9CC9DA6F-AC2E-446F-BA70-67E76FF1608F}" type="presOf" srcId="{02811100-BBCD-4757-8EB1-AE2BF956D1DE}" destId="{0FCB20CA-9030-4847-92E3-53DB23DBA416}" srcOrd="0" destOrd="0" presId="urn:microsoft.com/office/officeart/2008/layout/HorizontalMultiLevelHierarchy"/>
    <dgm:cxn modelId="{42556775-5647-4E22-A187-C83E5C34EF7B}" type="presOf" srcId="{31E9F04F-1BAE-4B05-8540-B2B26C86439A}" destId="{E79EAF7A-D515-4D9E-8A62-35E758F74677}" srcOrd="0" destOrd="0" presId="urn:microsoft.com/office/officeart/2008/layout/HorizontalMultiLevelHierarchy"/>
    <dgm:cxn modelId="{85319E76-0E3B-4F13-B2C1-3554D9BA560B}" type="presOf" srcId="{4B7B9CC7-FF3F-4F9E-B6DC-120EA04689D2}" destId="{03DBC617-A24A-4C4E-8FCB-FC12CC3C9AE4}" srcOrd="1" destOrd="0" presId="urn:microsoft.com/office/officeart/2008/layout/HorizontalMultiLevelHierarchy"/>
    <dgm:cxn modelId="{EB72D2BF-BB4A-473D-87D8-4E21FC74C3D9}" type="presOf" srcId="{7399344B-EFA3-4BE0-A9E4-E267524869D4}" destId="{C26BFD90-22F0-4BAF-BE55-B9BD05370706}" srcOrd="1" destOrd="0" presId="urn:microsoft.com/office/officeart/2008/layout/HorizontalMultiLevelHierarchy"/>
    <dgm:cxn modelId="{C59F67C5-C4FE-43B8-8607-3C1395374E81}" type="presOf" srcId="{02811100-BBCD-4757-8EB1-AE2BF956D1DE}" destId="{4378514F-D1D7-4863-B83B-1C9559777315}" srcOrd="1" destOrd="0" presId="urn:microsoft.com/office/officeart/2008/layout/HorizontalMultiLevelHierarchy"/>
    <dgm:cxn modelId="{298C12C8-04C6-42D6-BBBD-A0D8003E6CC9}" srcId="{89B31C49-49AA-4A6D-B06A-7FAC904D15A3}" destId="{80FDC4FB-61A3-49C5-8D42-8911E65805FE}" srcOrd="0" destOrd="0" parTransId="{7399344B-EFA3-4BE0-A9E4-E267524869D4}" sibTransId="{2E5EBCDA-5EAF-4700-8A72-8535F2908A01}"/>
    <dgm:cxn modelId="{8E51BEC9-C117-484A-8B77-5385669038D6}" type="presOf" srcId="{4B7B9CC7-FF3F-4F9E-B6DC-120EA04689D2}" destId="{641F7654-A897-483F-9B8E-4F741F769A78}" srcOrd="0" destOrd="0" presId="urn:microsoft.com/office/officeart/2008/layout/HorizontalMultiLevelHierarchy"/>
    <dgm:cxn modelId="{F63BA4D7-3065-44C4-8234-D4BE47D40888}" srcId="{31E9F04F-1BAE-4B05-8540-B2B26C86439A}" destId="{89B31C49-49AA-4A6D-B06A-7FAC904D15A3}" srcOrd="0" destOrd="0" parTransId="{B2038AF0-D706-4E24-926B-01620AE91471}" sibTransId="{0DE20CC7-FC66-430A-9542-7CA0013A0869}"/>
    <dgm:cxn modelId="{45D773E7-7718-43B5-B6BB-8528966E63DD}" type="presOf" srcId="{89B31C49-49AA-4A6D-B06A-7FAC904D15A3}" destId="{153314A5-797A-4717-90B7-B8C36188C9CC}" srcOrd="0" destOrd="0" presId="urn:microsoft.com/office/officeart/2008/layout/HorizontalMultiLevelHierarchy"/>
    <dgm:cxn modelId="{A7C7CBE7-B22F-4AFC-BD01-D815A7858925}" type="presOf" srcId="{80FDC4FB-61A3-49C5-8D42-8911E65805FE}" destId="{FE84A986-409B-4830-8D15-188F8DED59C5}" srcOrd="0" destOrd="0" presId="urn:microsoft.com/office/officeart/2008/layout/HorizontalMultiLevelHierarchy"/>
    <dgm:cxn modelId="{FB35ABE8-08B6-4A45-9569-F6BFD745C167}" type="presOf" srcId="{7399344B-EFA3-4BE0-A9E4-E267524869D4}" destId="{474392DB-0C37-40D7-9520-276A1C25E1E6}" srcOrd="0" destOrd="0" presId="urn:microsoft.com/office/officeart/2008/layout/HorizontalMultiLevelHierarchy"/>
    <dgm:cxn modelId="{26438AF0-FF8C-429D-B6DE-4374ABC224AF}" srcId="{89B31C49-49AA-4A6D-B06A-7FAC904D15A3}" destId="{2EA845BC-8005-485B-9BAC-2F18A979259B}" srcOrd="2" destOrd="0" parTransId="{02811100-BBCD-4757-8EB1-AE2BF956D1DE}" sibTransId="{53428A33-3944-406A-B12E-823B8353E4EB}"/>
    <dgm:cxn modelId="{6A92D2F7-F902-4ADE-ACCF-8A6D6FA40F89}" type="presParOf" srcId="{E79EAF7A-D515-4D9E-8A62-35E758F74677}" destId="{09093399-C9D3-4232-8985-FB3DCA8CD31D}" srcOrd="0" destOrd="0" presId="urn:microsoft.com/office/officeart/2008/layout/HorizontalMultiLevelHierarchy"/>
    <dgm:cxn modelId="{C563FA7A-57AE-4105-9036-7BA2CFBAF450}" type="presParOf" srcId="{09093399-C9D3-4232-8985-FB3DCA8CD31D}" destId="{153314A5-797A-4717-90B7-B8C36188C9CC}" srcOrd="0" destOrd="0" presId="urn:microsoft.com/office/officeart/2008/layout/HorizontalMultiLevelHierarchy"/>
    <dgm:cxn modelId="{00FDD61C-6EFD-42ED-8051-5BD682346586}" type="presParOf" srcId="{09093399-C9D3-4232-8985-FB3DCA8CD31D}" destId="{D51F1B8D-C89D-471B-8FC3-FA0B5613AAC6}" srcOrd="1" destOrd="0" presId="urn:microsoft.com/office/officeart/2008/layout/HorizontalMultiLevelHierarchy"/>
    <dgm:cxn modelId="{96A8A00C-D62E-437B-ADE8-010C2B4A0A3B}" type="presParOf" srcId="{D51F1B8D-C89D-471B-8FC3-FA0B5613AAC6}" destId="{474392DB-0C37-40D7-9520-276A1C25E1E6}" srcOrd="0" destOrd="0" presId="urn:microsoft.com/office/officeart/2008/layout/HorizontalMultiLevelHierarchy"/>
    <dgm:cxn modelId="{C2D2773C-FF56-4430-85D2-39C512AB3418}" type="presParOf" srcId="{474392DB-0C37-40D7-9520-276A1C25E1E6}" destId="{C26BFD90-22F0-4BAF-BE55-B9BD05370706}" srcOrd="0" destOrd="0" presId="urn:microsoft.com/office/officeart/2008/layout/HorizontalMultiLevelHierarchy"/>
    <dgm:cxn modelId="{07894736-5B86-4DF9-A2F4-FE7F133CACB2}" type="presParOf" srcId="{D51F1B8D-C89D-471B-8FC3-FA0B5613AAC6}" destId="{E33467D9-4F18-4B40-B021-0B974F7C8E20}" srcOrd="1" destOrd="0" presId="urn:microsoft.com/office/officeart/2008/layout/HorizontalMultiLevelHierarchy"/>
    <dgm:cxn modelId="{81388910-D578-481F-96F0-BA71E4BB3441}" type="presParOf" srcId="{E33467D9-4F18-4B40-B021-0B974F7C8E20}" destId="{FE84A986-409B-4830-8D15-188F8DED59C5}" srcOrd="0" destOrd="0" presId="urn:microsoft.com/office/officeart/2008/layout/HorizontalMultiLevelHierarchy"/>
    <dgm:cxn modelId="{5CA9C4B7-2BD7-46A2-AEA8-0F725A9EE453}" type="presParOf" srcId="{E33467D9-4F18-4B40-B021-0B974F7C8E20}" destId="{6D473D7D-ECCD-4F16-A55B-818B872F2FE9}" srcOrd="1" destOrd="0" presId="urn:microsoft.com/office/officeart/2008/layout/HorizontalMultiLevelHierarchy"/>
    <dgm:cxn modelId="{B1544CDC-DD80-4B08-9986-9C755E2AC2C3}" type="presParOf" srcId="{D51F1B8D-C89D-471B-8FC3-FA0B5613AAC6}" destId="{641F7654-A897-483F-9B8E-4F741F769A78}" srcOrd="2" destOrd="0" presId="urn:microsoft.com/office/officeart/2008/layout/HorizontalMultiLevelHierarchy"/>
    <dgm:cxn modelId="{2E9D45BE-A6CC-4D16-B4D4-D68CAEB53016}" type="presParOf" srcId="{641F7654-A897-483F-9B8E-4F741F769A78}" destId="{03DBC617-A24A-4C4E-8FCB-FC12CC3C9AE4}" srcOrd="0" destOrd="0" presId="urn:microsoft.com/office/officeart/2008/layout/HorizontalMultiLevelHierarchy"/>
    <dgm:cxn modelId="{73F97E3D-F4D5-4320-8B98-639A8F1AC9CE}" type="presParOf" srcId="{D51F1B8D-C89D-471B-8FC3-FA0B5613AAC6}" destId="{E313890B-E93B-4C95-ACAE-23422D18A713}" srcOrd="3" destOrd="0" presId="urn:microsoft.com/office/officeart/2008/layout/HorizontalMultiLevelHierarchy"/>
    <dgm:cxn modelId="{69180251-4AD3-4BD9-B873-2111DF0B3FCF}" type="presParOf" srcId="{E313890B-E93B-4C95-ACAE-23422D18A713}" destId="{194DFAC8-213F-4EF8-8507-9C39D6EEC679}" srcOrd="0" destOrd="0" presId="urn:microsoft.com/office/officeart/2008/layout/HorizontalMultiLevelHierarchy"/>
    <dgm:cxn modelId="{3E3AA083-B239-4B4E-BEA1-4E190E1FE676}" type="presParOf" srcId="{E313890B-E93B-4C95-ACAE-23422D18A713}" destId="{8FAAA7B3-9F8E-4C61-B3E1-4F9D63CC2CA7}" srcOrd="1" destOrd="0" presId="urn:microsoft.com/office/officeart/2008/layout/HorizontalMultiLevelHierarchy"/>
    <dgm:cxn modelId="{34734057-9110-4B2C-AE0A-F00E28151CE5}" type="presParOf" srcId="{D51F1B8D-C89D-471B-8FC3-FA0B5613AAC6}" destId="{0FCB20CA-9030-4847-92E3-53DB23DBA416}" srcOrd="4" destOrd="0" presId="urn:microsoft.com/office/officeart/2008/layout/HorizontalMultiLevelHierarchy"/>
    <dgm:cxn modelId="{0BA9167E-F7EC-4C11-92E7-A7C637E52AAB}" type="presParOf" srcId="{0FCB20CA-9030-4847-92E3-53DB23DBA416}" destId="{4378514F-D1D7-4863-B83B-1C9559777315}" srcOrd="0" destOrd="0" presId="urn:microsoft.com/office/officeart/2008/layout/HorizontalMultiLevelHierarchy"/>
    <dgm:cxn modelId="{15B1D0CF-71C8-495D-B225-EB54FEC9D85B}" type="presParOf" srcId="{D51F1B8D-C89D-471B-8FC3-FA0B5613AAC6}" destId="{B3DEECF2-DD5C-4DD1-AB73-AB304753FF12}" srcOrd="5" destOrd="0" presId="urn:microsoft.com/office/officeart/2008/layout/HorizontalMultiLevelHierarchy"/>
    <dgm:cxn modelId="{ED75DFAD-7A07-468B-B7D1-0ABD9B0A7860}" type="presParOf" srcId="{B3DEECF2-DD5C-4DD1-AB73-AB304753FF12}" destId="{D0ADA3C1-EB33-4EEE-A39E-A6E078C70617}" srcOrd="0" destOrd="0" presId="urn:microsoft.com/office/officeart/2008/layout/HorizontalMultiLevelHierarchy"/>
    <dgm:cxn modelId="{6C15933F-2954-40B5-87F1-6ACC173D07A0}" type="presParOf" srcId="{B3DEECF2-DD5C-4DD1-AB73-AB304753FF12}" destId="{84615787-FB01-48D9-B081-8114F2378E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9F04F-1BAE-4B05-8540-B2B26C8643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31C49-49AA-4A6D-B06A-7FAC904D15A3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Развитие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bg1"/>
              </a:solidFill>
            </a:rPr>
            <a:t>EQ</a:t>
          </a:r>
          <a:endParaRPr lang="ru-RU" dirty="0">
            <a:solidFill>
              <a:schemeClr val="bg1"/>
            </a:solidFill>
          </a:endParaRPr>
        </a:p>
      </dgm:t>
    </dgm:pt>
    <dgm:pt modelId="{B2038AF0-D706-4E24-926B-01620AE91471}" type="parTrans" cxnId="{F63BA4D7-3065-44C4-8234-D4BE47D40888}">
      <dgm:prSet/>
      <dgm:spPr/>
      <dgm:t>
        <a:bodyPr/>
        <a:lstStyle/>
        <a:p>
          <a:endParaRPr lang="ru-RU"/>
        </a:p>
      </dgm:t>
    </dgm:pt>
    <dgm:pt modelId="{0DE20CC7-FC66-430A-9542-7CA0013A0869}" type="sibTrans" cxnId="{F63BA4D7-3065-44C4-8234-D4BE47D40888}">
      <dgm:prSet/>
      <dgm:spPr/>
      <dgm:t>
        <a:bodyPr/>
        <a:lstStyle/>
        <a:p>
          <a:endParaRPr lang="ru-RU"/>
        </a:p>
      </dgm:t>
    </dgm:pt>
    <dgm:pt modelId="{80FDC4FB-61A3-49C5-8D42-8911E65805FE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Осознание </a:t>
          </a:r>
        </a:p>
        <a:p>
          <a:r>
            <a:rPr lang="ru-RU" sz="3200" dirty="0">
              <a:solidFill>
                <a:schemeClr val="tx1"/>
              </a:solidFill>
            </a:rPr>
            <a:t>эмоций и чувств</a:t>
          </a:r>
        </a:p>
      </dgm:t>
    </dgm:pt>
    <dgm:pt modelId="{7399344B-EFA3-4BE0-A9E4-E267524869D4}" type="parTrans" cxnId="{298C12C8-04C6-42D6-BBBD-A0D8003E6CC9}">
      <dgm:prSet/>
      <dgm:spPr/>
      <dgm:t>
        <a:bodyPr/>
        <a:lstStyle/>
        <a:p>
          <a:endParaRPr lang="ru-RU"/>
        </a:p>
      </dgm:t>
    </dgm:pt>
    <dgm:pt modelId="{2E5EBCDA-5EAF-4700-8A72-8535F2908A01}" type="sibTrans" cxnId="{298C12C8-04C6-42D6-BBBD-A0D8003E6CC9}">
      <dgm:prSet/>
      <dgm:spPr/>
      <dgm:t>
        <a:bodyPr/>
        <a:lstStyle/>
        <a:p>
          <a:endParaRPr lang="ru-RU"/>
        </a:p>
      </dgm:t>
    </dgm:pt>
    <dgm:pt modelId="{B51D5794-B0C3-4AA8-9E6E-7E5921FC91A2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Понимание</a:t>
          </a:r>
        </a:p>
        <a:p>
          <a:r>
            <a:rPr lang="ru-RU" sz="3200" dirty="0">
              <a:solidFill>
                <a:schemeClr val="tx1"/>
              </a:solidFill>
            </a:rPr>
            <a:t>причин их появления</a:t>
          </a:r>
        </a:p>
      </dgm:t>
    </dgm:pt>
    <dgm:pt modelId="{4B7B9CC7-FF3F-4F9E-B6DC-120EA04689D2}" type="parTrans" cxnId="{1BC1054F-211C-4A10-A547-DE6C5782624C}">
      <dgm:prSet/>
      <dgm:spPr/>
      <dgm:t>
        <a:bodyPr/>
        <a:lstStyle/>
        <a:p>
          <a:endParaRPr lang="ru-RU"/>
        </a:p>
      </dgm:t>
    </dgm:pt>
    <dgm:pt modelId="{9D7E1812-94F6-4CAA-BBA6-F694D9B6ED19}" type="sibTrans" cxnId="{1BC1054F-211C-4A10-A547-DE6C5782624C}">
      <dgm:prSet/>
      <dgm:spPr/>
      <dgm:t>
        <a:bodyPr/>
        <a:lstStyle/>
        <a:p>
          <a:endParaRPr lang="ru-RU"/>
        </a:p>
      </dgm:t>
    </dgm:pt>
    <dgm:pt modelId="{2EA845BC-8005-485B-9BAC-2F18A979259B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</a:rPr>
            <a:t>Управление</a:t>
          </a:r>
        </a:p>
        <a:p>
          <a:r>
            <a:rPr lang="ru-RU" sz="3200" dirty="0">
              <a:solidFill>
                <a:schemeClr val="tx1"/>
              </a:solidFill>
            </a:rPr>
            <a:t>эмоциями </a:t>
          </a:r>
        </a:p>
      </dgm:t>
    </dgm:pt>
    <dgm:pt modelId="{02811100-BBCD-4757-8EB1-AE2BF956D1DE}" type="parTrans" cxnId="{26438AF0-FF8C-429D-B6DE-4374ABC224AF}">
      <dgm:prSet/>
      <dgm:spPr/>
      <dgm:t>
        <a:bodyPr/>
        <a:lstStyle/>
        <a:p>
          <a:endParaRPr lang="ru-RU"/>
        </a:p>
      </dgm:t>
    </dgm:pt>
    <dgm:pt modelId="{53428A33-3944-406A-B12E-823B8353E4EB}" type="sibTrans" cxnId="{26438AF0-FF8C-429D-B6DE-4374ABC224AF}">
      <dgm:prSet/>
      <dgm:spPr/>
      <dgm:t>
        <a:bodyPr/>
        <a:lstStyle/>
        <a:p>
          <a:endParaRPr lang="ru-RU"/>
        </a:p>
      </dgm:t>
    </dgm:pt>
    <dgm:pt modelId="{E79EAF7A-D515-4D9E-8A62-35E758F74677}" type="pres">
      <dgm:prSet presAssocID="{31E9F04F-1BAE-4B05-8540-B2B26C8643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093399-C9D3-4232-8985-FB3DCA8CD31D}" type="pres">
      <dgm:prSet presAssocID="{89B31C49-49AA-4A6D-B06A-7FAC904D15A3}" presName="root1" presStyleCnt="0"/>
      <dgm:spPr/>
    </dgm:pt>
    <dgm:pt modelId="{153314A5-797A-4717-90B7-B8C36188C9CC}" type="pres">
      <dgm:prSet presAssocID="{89B31C49-49AA-4A6D-B06A-7FAC904D15A3}" presName="LevelOneTextNode" presStyleLbl="node0" presStyleIdx="0" presStyleCnt="1">
        <dgm:presLayoutVars>
          <dgm:chPref val="3"/>
        </dgm:presLayoutVars>
      </dgm:prSet>
      <dgm:spPr/>
    </dgm:pt>
    <dgm:pt modelId="{D51F1B8D-C89D-471B-8FC3-FA0B5613AAC6}" type="pres">
      <dgm:prSet presAssocID="{89B31C49-49AA-4A6D-B06A-7FAC904D15A3}" presName="level2hierChild" presStyleCnt="0"/>
      <dgm:spPr/>
    </dgm:pt>
    <dgm:pt modelId="{474392DB-0C37-40D7-9520-276A1C25E1E6}" type="pres">
      <dgm:prSet presAssocID="{7399344B-EFA3-4BE0-A9E4-E267524869D4}" presName="conn2-1" presStyleLbl="parChTrans1D2" presStyleIdx="0" presStyleCnt="3"/>
      <dgm:spPr/>
    </dgm:pt>
    <dgm:pt modelId="{C26BFD90-22F0-4BAF-BE55-B9BD05370706}" type="pres">
      <dgm:prSet presAssocID="{7399344B-EFA3-4BE0-A9E4-E267524869D4}" presName="connTx" presStyleLbl="parChTrans1D2" presStyleIdx="0" presStyleCnt="3"/>
      <dgm:spPr/>
    </dgm:pt>
    <dgm:pt modelId="{E33467D9-4F18-4B40-B021-0B974F7C8E20}" type="pres">
      <dgm:prSet presAssocID="{80FDC4FB-61A3-49C5-8D42-8911E65805FE}" presName="root2" presStyleCnt="0"/>
      <dgm:spPr/>
    </dgm:pt>
    <dgm:pt modelId="{FE84A986-409B-4830-8D15-188F8DED59C5}" type="pres">
      <dgm:prSet presAssocID="{80FDC4FB-61A3-49C5-8D42-8911E65805FE}" presName="LevelTwoTextNode" presStyleLbl="node2" presStyleIdx="0" presStyleCnt="3" custScaleX="114052">
        <dgm:presLayoutVars>
          <dgm:chPref val="3"/>
        </dgm:presLayoutVars>
      </dgm:prSet>
      <dgm:spPr/>
    </dgm:pt>
    <dgm:pt modelId="{6D473D7D-ECCD-4F16-A55B-818B872F2FE9}" type="pres">
      <dgm:prSet presAssocID="{80FDC4FB-61A3-49C5-8D42-8911E65805FE}" presName="level3hierChild" presStyleCnt="0"/>
      <dgm:spPr/>
    </dgm:pt>
    <dgm:pt modelId="{641F7654-A897-483F-9B8E-4F741F769A78}" type="pres">
      <dgm:prSet presAssocID="{4B7B9CC7-FF3F-4F9E-B6DC-120EA04689D2}" presName="conn2-1" presStyleLbl="parChTrans1D2" presStyleIdx="1" presStyleCnt="3"/>
      <dgm:spPr/>
    </dgm:pt>
    <dgm:pt modelId="{03DBC617-A24A-4C4E-8FCB-FC12CC3C9AE4}" type="pres">
      <dgm:prSet presAssocID="{4B7B9CC7-FF3F-4F9E-B6DC-120EA04689D2}" presName="connTx" presStyleLbl="parChTrans1D2" presStyleIdx="1" presStyleCnt="3"/>
      <dgm:spPr/>
    </dgm:pt>
    <dgm:pt modelId="{E313890B-E93B-4C95-ACAE-23422D18A713}" type="pres">
      <dgm:prSet presAssocID="{B51D5794-B0C3-4AA8-9E6E-7E5921FC91A2}" presName="root2" presStyleCnt="0"/>
      <dgm:spPr/>
    </dgm:pt>
    <dgm:pt modelId="{194DFAC8-213F-4EF8-8507-9C39D6EEC679}" type="pres">
      <dgm:prSet presAssocID="{B51D5794-B0C3-4AA8-9E6E-7E5921FC91A2}" presName="LevelTwoTextNode" presStyleLbl="node2" presStyleIdx="1" presStyleCnt="3" custScaleX="114238">
        <dgm:presLayoutVars>
          <dgm:chPref val="3"/>
        </dgm:presLayoutVars>
      </dgm:prSet>
      <dgm:spPr/>
    </dgm:pt>
    <dgm:pt modelId="{8FAAA7B3-9F8E-4C61-B3E1-4F9D63CC2CA7}" type="pres">
      <dgm:prSet presAssocID="{B51D5794-B0C3-4AA8-9E6E-7E5921FC91A2}" presName="level3hierChild" presStyleCnt="0"/>
      <dgm:spPr/>
    </dgm:pt>
    <dgm:pt modelId="{0FCB20CA-9030-4847-92E3-53DB23DBA416}" type="pres">
      <dgm:prSet presAssocID="{02811100-BBCD-4757-8EB1-AE2BF956D1DE}" presName="conn2-1" presStyleLbl="parChTrans1D2" presStyleIdx="2" presStyleCnt="3"/>
      <dgm:spPr/>
    </dgm:pt>
    <dgm:pt modelId="{4378514F-D1D7-4863-B83B-1C9559777315}" type="pres">
      <dgm:prSet presAssocID="{02811100-BBCD-4757-8EB1-AE2BF956D1DE}" presName="connTx" presStyleLbl="parChTrans1D2" presStyleIdx="2" presStyleCnt="3"/>
      <dgm:spPr/>
    </dgm:pt>
    <dgm:pt modelId="{B3DEECF2-DD5C-4DD1-AB73-AB304753FF12}" type="pres">
      <dgm:prSet presAssocID="{2EA845BC-8005-485B-9BAC-2F18A979259B}" presName="root2" presStyleCnt="0"/>
      <dgm:spPr/>
    </dgm:pt>
    <dgm:pt modelId="{D0ADA3C1-EB33-4EEE-A39E-A6E078C70617}" type="pres">
      <dgm:prSet presAssocID="{2EA845BC-8005-485B-9BAC-2F18A979259B}" presName="LevelTwoTextNode" presStyleLbl="node2" presStyleIdx="2" presStyleCnt="3" custScaleX="114238">
        <dgm:presLayoutVars>
          <dgm:chPref val="3"/>
        </dgm:presLayoutVars>
      </dgm:prSet>
      <dgm:spPr/>
    </dgm:pt>
    <dgm:pt modelId="{84615787-FB01-48D9-B081-8114F2378E5A}" type="pres">
      <dgm:prSet presAssocID="{2EA845BC-8005-485B-9BAC-2F18A979259B}" presName="level3hierChild" presStyleCnt="0"/>
      <dgm:spPr/>
    </dgm:pt>
  </dgm:ptLst>
  <dgm:cxnLst>
    <dgm:cxn modelId="{59ED6531-AF9B-4090-AFF0-4D2E7AF8B48C}" type="presOf" srcId="{2EA845BC-8005-485B-9BAC-2F18A979259B}" destId="{D0ADA3C1-EB33-4EEE-A39E-A6E078C70617}" srcOrd="0" destOrd="0" presId="urn:microsoft.com/office/officeart/2008/layout/HorizontalMultiLevelHierarchy"/>
    <dgm:cxn modelId="{7CC8D14E-0C04-4527-9D34-BA4E96FAF7C6}" type="presOf" srcId="{B51D5794-B0C3-4AA8-9E6E-7E5921FC91A2}" destId="{194DFAC8-213F-4EF8-8507-9C39D6EEC679}" srcOrd="0" destOrd="0" presId="urn:microsoft.com/office/officeart/2008/layout/HorizontalMultiLevelHierarchy"/>
    <dgm:cxn modelId="{1BC1054F-211C-4A10-A547-DE6C5782624C}" srcId="{89B31C49-49AA-4A6D-B06A-7FAC904D15A3}" destId="{B51D5794-B0C3-4AA8-9E6E-7E5921FC91A2}" srcOrd="1" destOrd="0" parTransId="{4B7B9CC7-FF3F-4F9E-B6DC-120EA04689D2}" sibTransId="{9D7E1812-94F6-4CAA-BBA6-F694D9B6ED19}"/>
    <dgm:cxn modelId="{9CC9DA6F-AC2E-446F-BA70-67E76FF1608F}" type="presOf" srcId="{02811100-BBCD-4757-8EB1-AE2BF956D1DE}" destId="{0FCB20CA-9030-4847-92E3-53DB23DBA416}" srcOrd="0" destOrd="0" presId="urn:microsoft.com/office/officeart/2008/layout/HorizontalMultiLevelHierarchy"/>
    <dgm:cxn modelId="{42556775-5647-4E22-A187-C83E5C34EF7B}" type="presOf" srcId="{31E9F04F-1BAE-4B05-8540-B2B26C86439A}" destId="{E79EAF7A-D515-4D9E-8A62-35E758F74677}" srcOrd="0" destOrd="0" presId="urn:microsoft.com/office/officeart/2008/layout/HorizontalMultiLevelHierarchy"/>
    <dgm:cxn modelId="{85319E76-0E3B-4F13-B2C1-3554D9BA560B}" type="presOf" srcId="{4B7B9CC7-FF3F-4F9E-B6DC-120EA04689D2}" destId="{03DBC617-A24A-4C4E-8FCB-FC12CC3C9AE4}" srcOrd="1" destOrd="0" presId="urn:microsoft.com/office/officeart/2008/layout/HorizontalMultiLevelHierarchy"/>
    <dgm:cxn modelId="{EB72D2BF-BB4A-473D-87D8-4E21FC74C3D9}" type="presOf" srcId="{7399344B-EFA3-4BE0-A9E4-E267524869D4}" destId="{C26BFD90-22F0-4BAF-BE55-B9BD05370706}" srcOrd="1" destOrd="0" presId="urn:microsoft.com/office/officeart/2008/layout/HorizontalMultiLevelHierarchy"/>
    <dgm:cxn modelId="{C59F67C5-C4FE-43B8-8607-3C1395374E81}" type="presOf" srcId="{02811100-BBCD-4757-8EB1-AE2BF956D1DE}" destId="{4378514F-D1D7-4863-B83B-1C9559777315}" srcOrd="1" destOrd="0" presId="urn:microsoft.com/office/officeart/2008/layout/HorizontalMultiLevelHierarchy"/>
    <dgm:cxn modelId="{298C12C8-04C6-42D6-BBBD-A0D8003E6CC9}" srcId="{89B31C49-49AA-4A6D-B06A-7FAC904D15A3}" destId="{80FDC4FB-61A3-49C5-8D42-8911E65805FE}" srcOrd="0" destOrd="0" parTransId="{7399344B-EFA3-4BE0-A9E4-E267524869D4}" sibTransId="{2E5EBCDA-5EAF-4700-8A72-8535F2908A01}"/>
    <dgm:cxn modelId="{8E51BEC9-C117-484A-8B77-5385669038D6}" type="presOf" srcId="{4B7B9CC7-FF3F-4F9E-B6DC-120EA04689D2}" destId="{641F7654-A897-483F-9B8E-4F741F769A78}" srcOrd="0" destOrd="0" presId="urn:microsoft.com/office/officeart/2008/layout/HorizontalMultiLevelHierarchy"/>
    <dgm:cxn modelId="{F63BA4D7-3065-44C4-8234-D4BE47D40888}" srcId="{31E9F04F-1BAE-4B05-8540-B2B26C86439A}" destId="{89B31C49-49AA-4A6D-B06A-7FAC904D15A3}" srcOrd="0" destOrd="0" parTransId="{B2038AF0-D706-4E24-926B-01620AE91471}" sibTransId="{0DE20CC7-FC66-430A-9542-7CA0013A0869}"/>
    <dgm:cxn modelId="{45D773E7-7718-43B5-B6BB-8528966E63DD}" type="presOf" srcId="{89B31C49-49AA-4A6D-B06A-7FAC904D15A3}" destId="{153314A5-797A-4717-90B7-B8C36188C9CC}" srcOrd="0" destOrd="0" presId="urn:microsoft.com/office/officeart/2008/layout/HorizontalMultiLevelHierarchy"/>
    <dgm:cxn modelId="{A7C7CBE7-B22F-4AFC-BD01-D815A7858925}" type="presOf" srcId="{80FDC4FB-61A3-49C5-8D42-8911E65805FE}" destId="{FE84A986-409B-4830-8D15-188F8DED59C5}" srcOrd="0" destOrd="0" presId="urn:microsoft.com/office/officeart/2008/layout/HorizontalMultiLevelHierarchy"/>
    <dgm:cxn modelId="{FB35ABE8-08B6-4A45-9569-F6BFD745C167}" type="presOf" srcId="{7399344B-EFA3-4BE0-A9E4-E267524869D4}" destId="{474392DB-0C37-40D7-9520-276A1C25E1E6}" srcOrd="0" destOrd="0" presId="urn:microsoft.com/office/officeart/2008/layout/HorizontalMultiLevelHierarchy"/>
    <dgm:cxn modelId="{26438AF0-FF8C-429D-B6DE-4374ABC224AF}" srcId="{89B31C49-49AA-4A6D-B06A-7FAC904D15A3}" destId="{2EA845BC-8005-485B-9BAC-2F18A979259B}" srcOrd="2" destOrd="0" parTransId="{02811100-BBCD-4757-8EB1-AE2BF956D1DE}" sibTransId="{53428A33-3944-406A-B12E-823B8353E4EB}"/>
    <dgm:cxn modelId="{6A92D2F7-F902-4ADE-ACCF-8A6D6FA40F89}" type="presParOf" srcId="{E79EAF7A-D515-4D9E-8A62-35E758F74677}" destId="{09093399-C9D3-4232-8985-FB3DCA8CD31D}" srcOrd="0" destOrd="0" presId="urn:microsoft.com/office/officeart/2008/layout/HorizontalMultiLevelHierarchy"/>
    <dgm:cxn modelId="{C563FA7A-57AE-4105-9036-7BA2CFBAF450}" type="presParOf" srcId="{09093399-C9D3-4232-8985-FB3DCA8CD31D}" destId="{153314A5-797A-4717-90B7-B8C36188C9CC}" srcOrd="0" destOrd="0" presId="urn:microsoft.com/office/officeart/2008/layout/HorizontalMultiLevelHierarchy"/>
    <dgm:cxn modelId="{00FDD61C-6EFD-42ED-8051-5BD682346586}" type="presParOf" srcId="{09093399-C9D3-4232-8985-FB3DCA8CD31D}" destId="{D51F1B8D-C89D-471B-8FC3-FA0B5613AAC6}" srcOrd="1" destOrd="0" presId="urn:microsoft.com/office/officeart/2008/layout/HorizontalMultiLevelHierarchy"/>
    <dgm:cxn modelId="{96A8A00C-D62E-437B-ADE8-010C2B4A0A3B}" type="presParOf" srcId="{D51F1B8D-C89D-471B-8FC3-FA0B5613AAC6}" destId="{474392DB-0C37-40D7-9520-276A1C25E1E6}" srcOrd="0" destOrd="0" presId="urn:microsoft.com/office/officeart/2008/layout/HorizontalMultiLevelHierarchy"/>
    <dgm:cxn modelId="{C2D2773C-FF56-4430-85D2-39C512AB3418}" type="presParOf" srcId="{474392DB-0C37-40D7-9520-276A1C25E1E6}" destId="{C26BFD90-22F0-4BAF-BE55-B9BD05370706}" srcOrd="0" destOrd="0" presId="urn:microsoft.com/office/officeart/2008/layout/HorizontalMultiLevelHierarchy"/>
    <dgm:cxn modelId="{07894736-5B86-4DF9-A2F4-FE7F133CACB2}" type="presParOf" srcId="{D51F1B8D-C89D-471B-8FC3-FA0B5613AAC6}" destId="{E33467D9-4F18-4B40-B021-0B974F7C8E20}" srcOrd="1" destOrd="0" presId="urn:microsoft.com/office/officeart/2008/layout/HorizontalMultiLevelHierarchy"/>
    <dgm:cxn modelId="{81388910-D578-481F-96F0-BA71E4BB3441}" type="presParOf" srcId="{E33467D9-4F18-4B40-B021-0B974F7C8E20}" destId="{FE84A986-409B-4830-8D15-188F8DED59C5}" srcOrd="0" destOrd="0" presId="urn:microsoft.com/office/officeart/2008/layout/HorizontalMultiLevelHierarchy"/>
    <dgm:cxn modelId="{5CA9C4B7-2BD7-46A2-AEA8-0F725A9EE453}" type="presParOf" srcId="{E33467D9-4F18-4B40-B021-0B974F7C8E20}" destId="{6D473D7D-ECCD-4F16-A55B-818B872F2FE9}" srcOrd="1" destOrd="0" presId="urn:microsoft.com/office/officeart/2008/layout/HorizontalMultiLevelHierarchy"/>
    <dgm:cxn modelId="{B1544CDC-DD80-4B08-9986-9C755E2AC2C3}" type="presParOf" srcId="{D51F1B8D-C89D-471B-8FC3-FA0B5613AAC6}" destId="{641F7654-A897-483F-9B8E-4F741F769A78}" srcOrd="2" destOrd="0" presId="urn:microsoft.com/office/officeart/2008/layout/HorizontalMultiLevelHierarchy"/>
    <dgm:cxn modelId="{2E9D45BE-A6CC-4D16-B4D4-D68CAEB53016}" type="presParOf" srcId="{641F7654-A897-483F-9B8E-4F741F769A78}" destId="{03DBC617-A24A-4C4E-8FCB-FC12CC3C9AE4}" srcOrd="0" destOrd="0" presId="urn:microsoft.com/office/officeart/2008/layout/HorizontalMultiLevelHierarchy"/>
    <dgm:cxn modelId="{73F97E3D-F4D5-4320-8B98-639A8F1AC9CE}" type="presParOf" srcId="{D51F1B8D-C89D-471B-8FC3-FA0B5613AAC6}" destId="{E313890B-E93B-4C95-ACAE-23422D18A713}" srcOrd="3" destOrd="0" presId="urn:microsoft.com/office/officeart/2008/layout/HorizontalMultiLevelHierarchy"/>
    <dgm:cxn modelId="{69180251-4AD3-4BD9-B873-2111DF0B3FCF}" type="presParOf" srcId="{E313890B-E93B-4C95-ACAE-23422D18A713}" destId="{194DFAC8-213F-4EF8-8507-9C39D6EEC679}" srcOrd="0" destOrd="0" presId="urn:microsoft.com/office/officeart/2008/layout/HorizontalMultiLevelHierarchy"/>
    <dgm:cxn modelId="{3E3AA083-B239-4B4E-BEA1-4E190E1FE676}" type="presParOf" srcId="{E313890B-E93B-4C95-ACAE-23422D18A713}" destId="{8FAAA7B3-9F8E-4C61-B3E1-4F9D63CC2CA7}" srcOrd="1" destOrd="0" presId="urn:microsoft.com/office/officeart/2008/layout/HorizontalMultiLevelHierarchy"/>
    <dgm:cxn modelId="{34734057-9110-4B2C-AE0A-F00E28151CE5}" type="presParOf" srcId="{D51F1B8D-C89D-471B-8FC3-FA0B5613AAC6}" destId="{0FCB20CA-9030-4847-92E3-53DB23DBA416}" srcOrd="4" destOrd="0" presId="urn:microsoft.com/office/officeart/2008/layout/HorizontalMultiLevelHierarchy"/>
    <dgm:cxn modelId="{0BA9167E-F7EC-4C11-92E7-A7C637E52AAB}" type="presParOf" srcId="{0FCB20CA-9030-4847-92E3-53DB23DBA416}" destId="{4378514F-D1D7-4863-B83B-1C9559777315}" srcOrd="0" destOrd="0" presId="urn:microsoft.com/office/officeart/2008/layout/HorizontalMultiLevelHierarchy"/>
    <dgm:cxn modelId="{15B1D0CF-71C8-495D-B225-EB54FEC9D85B}" type="presParOf" srcId="{D51F1B8D-C89D-471B-8FC3-FA0B5613AAC6}" destId="{B3DEECF2-DD5C-4DD1-AB73-AB304753FF12}" srcOrd="5" destOrd="0" presId="urn:microsoft.com/office/officeart/2008/layout/HorizontalMultiLevelHierarchy"/>
    <dgm:cxn modelId="{ED75DFAD-7A07-468B-B7D1-0ABD9B0A7860}" type="presParOf" srcId="{B3DEECF2-DD5C-4DD1-AB73-AB304753FF12}" destId="{D0ADA3C1-EB33-4EEE-A39E-A6E078C70617}" srcOrd="0" destOrd="0" presId="urn:microsoft.com/office/officeart/2008/layout/HorizontalMultiLevelHierarchy"/>
    <dgm:cxn modelId="{6C15933F-2954-40B5-87F1-6ACC173D07A0}" type="presParOf" srcId="{B3DEECF2-DD5C-4DD1-AB73-AB304753FF12}" destId="{84615787-FB01-48D9-B081-8114F2378E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20CA-9030-4847-92E3-53DB23DBA416}">
      <dsp:nvSpPr>
        <dsp:cNvPr id="0" name=""/>
        <dsp:cNvSpPr/>
      </dsp:nvSpPr>
      <dsp:spPr>
        <a:xfrm>
          <a:off x="1699486" y="3204356"/>
          <a:ext cx="797222" cy="1519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611" y="0"/>
              </a:lnTo>
              <a:lnTo>
                <a:pt x="398611" y="1519097"/>
              </a:lnTo>
              <a:lnTo>
                <a:pt x="797222" y="1519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55208" y="3921015"/>
        <a:ext cx="85779" cy="85779"/>
      </dsp:txXfrm>
    </dsp:sp>
    <dsp:sp modelId="{641F7654-A897-483F-9B8E-4F741F769A78}">
      <dsp:nvSpPr>
        <dsp:cNvPr id="0" name=""/>
        <dsp:cNvSpPr/>
      </dsp:nvSpPr>
      <dsp:spPr>
        <a:xfrm>
          <a:off x="1699486" y="3158636"/>
          <a:ext cx="797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22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78167" y="3184425"/>
        <a:ext cx="39861" cy="39861"/>
      </dsp:txXfrm>
    </dsp:sp>
    <dsp:sp modelId="{474392DB-0C37-40D7-9520-276A1C25E1E6}">
      <dsp:nvSpPr>
        <dsp:cNvPr id="0" name=""/>
        <dsp:cNvSpPr/>
      </dsp:nvSpPr>
      <dsp:spPr>
        <a:xfrm>
          <a:off x="1699486" y="1685258"/>
          <a:ext cx="797222" cy="1519097"/>
        </a:xfrm>
        <a:custGeom>
          <a:avLst/>
          <a:gdLst/>
          <a:ahLst/>
          <a:cxnLst/>
          <a:rect l="0" t="0" r="0" b="0"/>
          <a:pathLst>
            <a:path>
              <a:moveTo>
                <a:pt x="0" y="1519097"/>
              </a:moveTo>
              <a:lnTo>
                <a:pt x="398611" y="1519097"/>
              </a:lnTo>
              <a:lnTo>
                <a:pt x="398611" y="0"/>
              </a:lnTo>
              <a:lnTo>
                <a:pt x="7972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55208" y="2401917"/>
        <a:ext cx="85779" cy="85779"/>
      </dsp:txXfrm>
    </dsp:sp>
    <dsp:sp modelId="{153314A5-797A-4717-90B7-B8C36188C9CC}">
      <dsp:nvSpPr>
        <dsp:cNvPr id="0" name=""/>
        <dsp:cNvSpPr/>
      </dsp:nvSpPr>
      <dsp:spPr>
        <a:xfrm rot="16200000">
          <a:off x="-2106252" y="2596716"/>
          <a:ext cx="6396201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tx1"/>
              </a:solidFill>
            </a:rPr>
            <a:t>EQ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-2106252" y="2596716"/>
        <a:ext cx="6396201" cy="1215278"/>
      </dsp:txXfrm>
    </dsp:sp>
    <dsp:sp modelId="{FE84A986-409B-4830-8D15-188F8DED59C5}">
      <dsp:nvSpPr>
        <dsp:cNvPr id="0" name=""/>
        <dsp:cNvSpPr/>
      </dsp:nvSpPr>
      <dsp:spPr>
        <a:xfrm>
          <a:off x="2496709" y="1077619"/>
          <a:ext cx="4546241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Осознание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эмоций и чувств</a:t>
          </a:r>
        </a:p>
      </dsp:txBody>
      <dsp:txXfrm>
        <a:off x="2496709" y="1077619"/>
        <a:ext cx="4546241" cy="1215278"/>
      </dsp:txXfrm>
    </dsp:sp>
    <dsp:sp modelId="{194DFAC8-213F-4EF8-8507-9C39D6EEC679}">
      <dsp:nvSpPr>
        <dsp:cNvPr id="0" name=""/>
        <dsp:cNvSpPr/>
      </dsp:nvSpPr>
      <dsp:spPr>
        <a:xfrm>
          <a:off x="2496709" y="2596716"/>
          <a:ext cx="4553655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Понимание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причин их появления</a:t>
          </a:r>
        </a:p>
      </dsp:txBody>
      <dsp:txXfrm>
        <a:off x="2496709" y="2596716"/>
        <a:ext cx="4553655" cy="1215278"/>
      </dsp:txXfrm>
    </dsp:sp>
    <dsp:sp modelId="{D0ADA3C1-EB33-4EEE-A39E-A6E078C70617}">
      <dsp:nvSpPr>
        <dsp:cNvPr id="0" name=""/>
        <dsp:cNvSpPr/>
      </dsp:nvSpPr>
      <dsp:spPr>
        <a:xfrm>
          <a:off x="2496709" y="4115814"/>
          <a:ext cx="4553655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Управление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эмоциями </a:t>
          </a:r>
        </a:p>
      </dsp:txBody>
      <dsp:txXfrm>
        <a:off x="2496709" y="4115814"/>
        <a:ext cx="4553655" cy="1215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20CA-9030-4847-92E3-53DB23DBA416}">
      <dsp:nvSpPr>
        <dsp:cNvPr id="0" name=""/>
        <dsp:cNvSpPr/>
      </dsp:nvSpPr>
      <dsp:spPr>
        <a:xfrm>
          <a:off x="1699486" y="3204356"/>
          <a:ext cx="797222" cy="1519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611" y="0"/>
              </a:lnTo>
              <a:lnTo>
                <a:pt x="398611" y="1519097"/>
              </a:lnTo>
              <a:lnTo>
                <a:pt x="797222" y="1519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55208" y="3921015"/>
        <a:ext cx="85779" cy="85779"/>
      </dsp:txXfrm>
    </dsp:sp>
    <dsp:sp modelId="{641F7654-A897-483F-9B8E-4F741F769A78}">
      <dsp:nvSpPr>
        <dsp:cNvPr id="0" name=""/>
        <dsp:cNvSpPr/>
      </dsp:nvSpPr>
      <dsp:spPr>
        <a:xfrm>
          <a:off x="1699486" y="3158636"/>
          <a:ext cx="797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22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78167" y="3184425"/>
        <a:ext cx="39861" cy="39861"/>
      </dsp:txXfrm>
    </dsp:sp>
    <dsp:sp modelId="{474392DB-0C37-40D7-9520-276A1C25E1E6}">
      <dsp:nvSpPr>
        <dsp:cNvPr id="0" name=""/>
        <dsp:cNvSpPr/>
      </dsp:nvSpPr>
      <dsp:spPr>
        <a:xfrm>
          <a:off x="1699486" y="1685258"/>
          <a:ext cx="797222" cy="1519097"/>
        </a:xfrm>
        <a:custGeom>
          <a:avLst/>
          <a:gdLst/>
          <a:ahLst/>
          <a:cxnLst/>
          <a:rect l="0" t="0" r="0" b="0"/>
          <a:pathLst>
            <a:path>
              <a:moveTo>
                <a:pt x="0" y="1519097"/>
              </a:moveTo>
              <a:lnTo>
                <a:pt x="398611" y="1519097"/>
              </a:lnTo>
              <a:lnTo>
                <a:pt x="398611" y="0"/>
              </a:lnTo>
              <a:lnTo>
                <a:pt x="7972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55208" y="2401917"/>
        <a:ext cx="85779" cy="85779"/>
      </dsp:txXfrm>
    </dsp:sp>
    <dsp:sp modelId="{153314A5-797A-4717-90B7-B8C36188C9CC}">
      <dsp:nvSpPr>
        <dsp:cNvPr id="0" name=""/>
        <dsp:cNvSpPr/>
      </dsp:nvSpPr>
      <dsp:spPr>
        <a:xfrm rot="16200000">
          <a:off x="-2106252" y="2596716"/>
          <a:ext cx="6396201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solidFill>
                <a:schemeClr val="bg1"/>
              </a:solidFill>
            </a:rPr>
            <a:t>Развитие</a:t>
          </a:r>
          <a:r>
            <a:rPr lang="ru-RU" sz="6500" kern="1200" dirty="0">
              <a:solidFill>
                <a:schemeClr val="tx1"/>
              </a:solidFill>
            </a:rPr>
            <a:t> </a:t>
          </a:r>
          <a:r>
            <a:rPr lang="en-US" sz="6500" kern="1200" dirty="0">
              <a:solidFill>
                <a:schemeClr val="bg1"/>
              </a:solidFill>
            </a:rPr>
            <a:t>EQ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-2106252" y="2596716"/>
        <a:ext cx="6396201" cy="1215278"/>
      </dsp:txXfrm>
    </dsp:sp>
    <dsp:sp modelId="{FE84A986-409B-4830-8D15-188F8DED59C5}">
      <dsp:nvSpPr>
        <dsp:cNvPr id="0" name=""/>
        <dsp:cNvSpPr/>
      </dsp:nvSpPr>
      <dsp:spPr>
        <a:xfrm>
          <a:off x="2496709" y="1077619"/>
          <a:ext cx="4546241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Осознание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эмоций и чувств</a:t>
          </a:r>
        </a:p>
      </dsp:txBody>
      <dsp:txXfrm>
        <a:off x="2496709" y="1077619"/>
        <a:ext cx="4546241" cy="1215278"/>
      </dsp:txXfrm>
    </dsp:sp>
    <dsp:sp modelId="{194DFAC8-213F-4EF8-8507-9C39D6EEC679}">
      <dsp:nvSpPr>
        <dsp:cNvPr id="0" name=""/>
        <dsp:cNvSpPr/>
      </dsp:nvSpPr>
      <dsp:spPr>
        <a:xfrm>
          <a:off x="2496709" y="2596716"/>
          <a:ext cx="4553655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Понимание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причин их появления</a:t>
          </a:r>
        </a:p>
      </dsp:txBody>
      <dsp:txXfrm>
        <a:off x="2496709" y="2596716"/>
        <a:ext cx="4553655" cy="1215278"/>
      </dsp:txXfrm>
    </dsp:sp>
    <dsp:sp modelId="{D0ADA3C1-EB33-4EEE-A39E-A6E078C70617}">
      <dsp:nvSpPr>
        <dsp:cNvPr id="0" name=""/>
        <dsp:cNvSpPr/>
      </dsp:nvSpPr>
      <dsp:spPr>
        <a:xfrm>
          <a:off x="2496709" y="4115814"/>
          <a:ext cx="4553655" cy="1215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</a:rPr>
            <a:t>Управление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эмоциями </a:t>
          </a:r>
        </a:p>
      </dsp:txBody>
      <dsp:txXfrm>
        <a:off x="2496709" y="4115814"/>
        <a:ext cx="4553655" cy="121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5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00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xfrm>
            <a:off x="8431954" y="6172199"/>
            <a:ext cx="1550890" cy="273049"/>
          </a:xfrm>
        </p:spPr>
        <p:txBody>
          <a:bodyPr rtlCol="0"/>
          <a:lstStyle/>
          <a:p>
            <a:pPr rtl="0"/>
            <a:r>
              <a:rPr lang="ru-RU" dirty="0"/>
              <a:t>ПРОФМОДЕЛЬ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37C79F-FD35-7CF0-3FBD-F366D3AAE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4372B6-11F7-A63A-CC32-129A8F1B5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8A2873-75B7-739C-6263-F202B130A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1FED-32C7-4E18-8DBB-4C0DDD854B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38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243D5-9696-4623-913D-0BA3ACCF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B9C759-F27F-4D5B-9177-007C28E6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63D69-350F-412C-9EEE-959854EA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AAE8E-B95B-4155-AE97-AAF4A51F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92702-5C25-4A85-BCF7-48141519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15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6324D-46F1-4961-B61A-BAEB4D5C1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24AF0-447F-4595-B42F-94B81227C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C9C32-79E8-4E21-B1BC-1F678D45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0E5D6-7F47-42AA-9BAC-DE325544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767A9-A7E0-4806-ABE7-19CFDAC4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8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D594-F3BD-47B3-AA83-50D8CE9D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34416-59F0-4CCA-9CB6-1746B369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CE20B-8CE5-44EB-8835-496DD36E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0EEF5-77A1-472C-943C-A3996AB2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C9E20-0A62-4A1E-BD0A-EF9EE054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D8A8F-B09B-4A69-B8ED-F05D3BF6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CF0BC-9073-400D-8C83-80552C8EF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CB35F-F280-4407-B66C-372929E7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0F3E0-DD0E-41B7-B074-39EC21B5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984A5-0DC4-449F-BEED-59C23F7A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4B1E79-1575-4297-8A3A-ABAA0463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1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8A795-68D1-4341-B905-5E3C3681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DEED3-9A1F-411E-B9EC-8120FCC1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C7028-0706-45EE-99A2-D6F8CB4A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8D7025-DBE0-4752-91B2-A7860B995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303B53-5D06-4832-AF14-AE20BC31B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E05BF-457F-4946-B460-79A65ABD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DD2D06-DBD7-4751-B92B-9A21F3F9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35803-3F3E-4AFD-B5FD-9AB0C7BE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3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CFB12-59C2-4BBA-8F45-D73D6810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CBD841-5F68-41EC-84A6-EBF61E3D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A3D02-6298-4F3A-BB80-6D94AF05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F2F65F-5DD3-4D5C-920C-18AB912F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5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898130-7337-4EF5-9782-47DBED42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59FFA7-96CB-43D1-AF51-DF6C8D19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F8EBD0-E42B-4290-9D89-E0309744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8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DA9B-3AAA-454F-8D85-65D80380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F5644-E537-4BAB-BC50-1E3BDBD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375B5-79B8-4CBF-9951-C579F0147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66794D-9D05-4A8F-AA9B-216962F5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952B1-CC93-438F-B76D-84FB8970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CE2688-CA4F-463A-B249-20A8BD8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5A60A-91CE-4DD1-932C-3B55394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D08CE9-BCAC-4744-A266-17BEB8499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043F7-052E-42AE-9BDC-E52A9087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C486DB-5C8A-4FAC-813D-A7CBF723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9346E-943E-43F1-8D80-7F0E603A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A7A4AE-094F-40A5-83D5-01B24EB0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8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25346-7583-4823-9D8E-DBCD2AA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507891-5E91-41E0-8A98-AD6DB424F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312C1-59BF-4614-99C7-68D10CF2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F3641-ACC8-4AFA-8783-2A7B285E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CC763-3242-4E8F-8908-0D0DF330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3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1C85C-6D82-469A-B845-55137EBDC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85AB4-07E6-4824-901A-34F254B7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1DC55-1183-4407-A4B0-C6339843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DAE4E-EB45-4967-B158-1822D1DC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8CC7F-A370-49F0-937A-D2A189A6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1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12.06.2022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www.inekz.ru</a:t>
            </a:r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380412" y="6172200"/>
            <a:ext cx="167444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ПРОФМОДЕЛЬ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FCED2-F554-4947-8652-44BA5DE3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10D6F-9988-4EBA-8F9A-A4FE84277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AF9A4-A2B5-434D-93FA-882835FD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4B4A-7212-4E47-BE0D-946295C57C93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590A3F-AD62-4477-B7CE-89BF30C3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1E1C-F87E-4F3A-BE0A-4D90DE054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6B8F-3212-42C9-B85D-D9EDB981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4"/>
            <a:ext cx="6094412" cy="3168353"/>
          </a:xfrm>
        </p:spPr>
        <p:txBody>
          <a:bodyPr rtlCol="0"/>
          <a:lstStyle/>
          <a:p>
            <a:pPr algn="ctr" rtl="0"/>
            <a:r>
              <a:rPr lang="ru-RU" sz="4800" dirty="0"/>
              <a:t>«Эмоциональный интеллект профсоюзного лидера»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1"/>
            <a:ext cx="6310436" cy="2232247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endParaRPr lang="ru-RU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Глазырин Андрей </a:t>
            </a:r>
          </a:p>
          <a:p>
            <a:pPr algn="ctr" rtl="0"/>
            <a:endParaRPr lang="ru-RU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 rtl="0"/>
            <a:r>
              <a:rPr lang="ru-RU" b="1" i="1" dirty="0">
                <a:solidFill>
                  <a:schemeClr val="bg1"/>
                </a:solidFill>
              </a:rPr>
              <a:t>лауреат  Всероссийского конкурса</a:t>
            </a:r>
          </a:p>
          <a:p>
            <a:pPr algn="ctr" rtl="0"/>
            <a:r>
              <a:rPr lang="ru-RU" b="1" i="1" dirty="0">
                <a:solidFill>
                  <a:schemeClr val="bg1"/>
                </a:solidFill>
              </a:rPr>
              <a:t> «Активное обучение – эффективный профсоюз» </a:t>
            </a:r>
          </a:p>
          <a:p>
            <a:pPr algn="ctr" rtl="0"/>
            <a:r>
              <a:rPr lang="ru-RU" b="1" i="1" dirty="0">
                <a:solidFill>
                  <a:schemeClr val="bg1"/>
                </a:solidFill>
              </a:rPr>
              <a:t>в номинации </a:t>
            </a:r>
          </a:p>
          <a:p>
            <a:pPr algn="ctr" rtl="0"/>
            <a:r>
              <a:rPr lang="ru-RU" b="1" i="1" dirty="0">
                <a:solidFill>
                  <a:schemeClr val="bg1"/>
                </a:solidFill>
              </a:rPr>
              <a:t>«Преподаватель года»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 rtl="0"/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pPr algn="ctr" rtl="0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г. Санкт-Петербург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  <a:p>
            <a:pPr algn="ctr" rtl="0"/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  <a:p>
            <a:pPr algn="ctr" rtl="0"/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ACE150-ACBC-40FB-B5BF-C9DCD819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908720"/>
            <a:ext cx="5616625" cy="52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14147-9EC9-46FB-A0BB-920964A6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0"/>
            <a:ext cx="11017224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2A036-0C8E-4885-922D-BEA02C66D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980728"/>
            <a:ext cx="11233248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Психическая саморегуляция </a:t>
            </a:r>
            <a:r>
              <a:rPr lang="ru-RU" sz="2800" dirty="0"/>
              <a:t>—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это способность индивида анализировать, оценивать, а потом корректировать как саму свою деятельность, так и её результаты. </a:t>
            </a:r>
          </a:p>
          <a:p>
            <a:pPr marL="0" indent="0" algn="just">
              <a:buNone/>
            </a:pPr>
            <a:r>
              <a:rPr lang="ru-RU" sz="2800" i="1" dirty="0"/>
              <a:t>По сути, это слово означает </a:t>
            </a:r>
            <a:r>
              <a:rPr lang="ru-RU" sz="2800" b="1" i="1" dirty="0">
                <a:solidFill>
                  <a:srgbClr val="C00000"/>
                </a:solidFill>
              </a:rPr>
              <a:t>«наводить» </a:t>
            </a:r>
            <a:r>
              <a:rPr lang="ru-RU" sz="2800" b="1" dirty="0"/>
              <a:t>(лат. </a:t>
            </a:r>
            <a:r>
              <a:rPr lang="en-US" sz="2800" b="1" dirty="0" err="1"/>
              <a:t>regulare</a:t>
            </a:r>
            <a:r>
              <a:rPr lang="en-US" sz="2800" b="1" dirty="0"/>
              <a:t>) </a:t>
            </a:r>
            <a:r>
              <a:rPr lang="ru-RU" sz="2800" i="1" dirty="0"/>
              <a:t>порядок. В этом контексте можно сказать, что саморегуляция личности — осознанное и организованное воздействие человека на его собственную психику, основное предназначение которого в изменении её свойств и особенностей в нужном направлении.</a:t>
            </a:r>
          </a:p>
          <a:p>
            <a:pPr marL="0" indent="0" algn="just">
              <a:buNone/>
            </a:pPr>
            <a:r>
              <a:rPr lang="ru-RU" sz="2800" dirty="0"/>
              <a:t>Саморегуляция бывает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произвольной и непроизвольной</a:t>
            </a:r>
            <a:r>
              <a:rPr lang="ru-RU" sz="2800" dirty="0"/>
              <a:t>. </a:t>
            </a:r>
            <a:r>
              <a:rPr lang="ru-RU" sz="2800" b="1" dirty="0">
                <a:solidFill>
                  <a:srgbClr val="C00000"/>
                </a:solidFill>
              </a:rPr>
              <a:t>Произвольная</a:t>
            </a:r>
            <a:r>
              <a:rPr lang="ru-RU" sz="2800" dirty="0"/>
              <a:t> подразумевает сознательное регулирование поведения с целью достижения желаемой цели. </a:t>
            </a:r>
            <a:r>
              <a:rPr lang="ru-RU" sz="2800" b="1" dirty="0">
                <a:solidFill>
                  <a:srgbClr val="C00000"/>
                </a:solidFill>
              </a:rPr>
              <a:t>Непроизвольная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направлена на выживание, это подсознательные механизмы защиты. </a:t>
            </a:r>
            <a:r>
              <a:rPr lang="ru-RU" sz="2800" b="1" i="1" dirty="0"/>
              <a:t>Чем пользуетесь Вы?</a:t>
            </a:r>
          </a:p>
        </p:txBody>
      </p:sp>
    </p:spTree>
    <p:extLst>
      <p:ext uri="{BB962C8B-B14F-4D97-AF65-F5344CB8AC3E}">
        <p14:creationId xmlns:p14="http://schemas.microsoft.com/office/powerpoint/2010/main" val="27285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18" name="Group 2">
            <a:extLst>
              <a:ext uri="{FF2B5EF4-FFF2-40B4-BE49-F238E27FC236}">
                <a16:creationId xmlns:a16="http://schemas.microsoft.com/office/drawing/2014/main" id="{EE49B103-9951-6C20-AD2D-DC0870B191F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3141066"/>
              </p:ext>
            </p:extLst>
          </p:nvPr>
        </p:nvGraphicFramePr>
        <p:xfrm>
          <a:off x="3430116" y="1988839"/>
          <a:ext cx="5400600" cy="3240361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3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9" marR="91449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0F001-3E9E-4F55-83B6-3B69C0C5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7" y="908720"/>
            <a:ext cx="3923456" cy="33843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МОТИВАЦИЯ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САМО-мотивация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C5D76-40D0-47E9-A2CE-3288F7AA3FAE}"/>
              </a:ext>
            </a:extLst>
          </p:cNvPr>
          <p:cNvSpPr txBox="1"/>
          <p:nvPr/>
        </p:nvSpPr>
        <p:spPr>
          <a:xfrm>
            <a:off x="5086300" y="548680"/>
            <a:ext cx="66967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способность стремиться к достижению цели 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</a:rPr>
              <a:t>ради её достижения</a:t>
            </a:r>
          </a:p>
          <a:p>
            <a:pPr algn="ctr"/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dirty="0"/>
              <a:t>В процессе мотивации  </a:t>
            </a:r>
          </a:p>
          <a:p>
            <a:pPr algn="ctr"/>
            <a:r>
              <a:rPr lang="ru-RU" sz="3600" b="1" dirty="0"/>
              <a:t>и </a:t>
            </a:r>
            <a:r>
              <a:rPr lang="ru-RU" sz="3600" b="1" dirty="0" err="1"/>
              <a:t>самомотивации</a:t>
            </a:r>
            <a:r>
              <a:rPr lang="ru-RU" sz="3600" b="1" dirty="0"/>
              <a:t> большую роль играют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потребности</a:t>
            </a:r>
          </a:p>
          <a:p>
            <a:pPr algn="ctr"/>
            <a:r>
              <a:rPr lang="ru-RU" sz="3600" b="1" i="1" dirty="0"/>
              <a:t>(осознанные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7159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1D519-E4C1-4CB7-8969-E3A87FE1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89150"/>
            <a:ext cx="9601200" cy="6195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Диагностика </a:t>
            </a:r>
            <a:r>
              <a:rPr lang="ru-RU" sz="3600" b="1" dirty="0" err="1">
                <a:solidFill>
                  <a:srgbClr val="C00000"/>
                </a:solidFill>
              </a:rPr>
              <a:t>самомотивации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B37A84-1B1F-461C-810D-0F5780449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47758"/>
              </p:ext>
            </p:extLst>
          </p:nvPr>
        </p:nvGraphicFramePr>
        <p:xfrm>
          <a:off x="333772" y="1196753"/>
          <a:ext cx="11521280" cy="50692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70941">
                  <a:extLst>
                    <a:ext uri="{9D8B030D-6E8A-4147-A177-3AD203B41FA5}">
                      <a16:colId xmlns:a16="http://schemas.microsoft.com/office/drawing/2014/main" val="2492127531"/>
                    </a:ext>
                  </a:extLst>
                </a:gridCol>
                <a:gridCol w="8750339">
                  <a:extLst>
                    <a:ext uri="{9D8B030D-6E8A-4147-A177-3AD203B41FA5}">
                      <a16:colId xmlns:a16="http://schemas.microsoft.com/office/drawing/2014/main" val="3515206538"/>
                    </a:ext>
                  </a:extLst>
                </a:gridCol>
              </a:tblGrid>
              <a:tr h="13489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800" i="1" dirty="0">
                        <a:effectLst/>
                      </a:endParaRP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Чего Вы хотите добиться в период </a:t>
                      </a: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до 31 декабря 2022 года? </a:t>
                      </a: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 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890545"/>
                  </a:ext>
                </a:extLst>
              </a:tr>
              <a:tr h="124932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СРЕДСТВА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effectLst/>
                        </a:rPr>
                        <a:t>Чего Вам недостает, чтобы достичь цели? </a:t>
                      </a: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Каких ресурсов?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302557"/>
                  </a:ext>
                </a:extLst>
              </a:tr>
              <a:tr h="20822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ПОСЛЕД-СТВИЯ 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effectLst/>
                        </a:rPr>
                        <a:t>Что произойдет с Вами, когда Вы достигнете цели? </a:t>
                      </a: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2800" i="1" dirty="0">
                          <a:effectLst/>
                        </a:rPr>
                        <a:t>Что произойдет, если не достигнете? 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55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88530-71EE-46FF-B471-6E58DD06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0" y="116632"/>
            <a:ext cx="4248470" cy="62646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ЭМПАТИЯ</a:t>
            </a:r>
            <a:br>
              <a:rPr lang="ru-RU" sz="4800" b="1" dirty="0">
                <a:solidFill>
                  <a:srgbClr val="C00000"/>
                </a:solidFill>
              </a:rPr>
            </a:b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3100" b="1" dirty="0"/>
              <a:t>способность учитывать чувства других людей при принятии решений, а также способность сопереживать другим людям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C08401-2853-4039-98D8-ACFD22E3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68" y="404664"/>
            <a:ext cx="7272808" cy="6453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Эмоциональная эмпатия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основанная на механизмах проекции и подражания моторным и аффективным реакциям другого человека </a:t>
            </a:r>
            <a:r>
              <a:rPr lang="ru-RU" sz="3600" dirty="0"/>
              <a:t>(профайлеры).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Когнитивная эмпатия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базируется на интеллектуальных процессах — анализ, сравнение, аналогия и т. п. </a:t>
            </a:r>
            <a:r>
              <a:rPr lang="ru-RU" sz="3600" dirty="0"/>
              <a:t>(Шерлок Холмс).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Поведенческая эмпатия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проявляется как способность человека предсказывать реакции другого человека в конкретных ситуациях </a:t>
            </a:r>
            <a:r>
              <a:rPr lang="ru-RU" sz="3600" dirty="0"/>
              <a:t>(Уилл Грэм).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4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0580C-6EF5-41E2-A58F-3AE87B67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38" y="188640"/>
            <a:ext cx="11244606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Коммуникативные техники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активного слушания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77182-BB32-4407-B5F6-FDD3811C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2132856"/>
            <a:ext cx="11196266" cy="4320480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ru-RU" sz="2800" b="1" dirty="0"/>
              <a:t>Техника </a:t>
            </a:r>
            <a:r>
              <a:rPr lang="ru-RU" sz="2800" b="1" dirty="0">
                <a:solidFill>
                  <a:srgbClr val="C00000"/>
                </a:solidFill>
              </a:rPr>
              <a:t>«Эхо» </a:t>
            </a:r>
            <a:r>
              <a:rPr lang="ru-RU" sz="2800" b="1" dirty="0"/>
              <a:t>- дословный повтор последних фраз собеседника.</a:t>
            </a:r>
          </a:p>
          <a:p>
            <a:pPr marL="457200" indent="-457200" algn="just">
              <a:buAutoNum type="arabicParenR"/>
            </a:pPr>
            <a:r>
              <a:rPr lang="ru-RU" sz="2800" b="1" dirty="0"/>
              <a:t>Техника </a:t>
            </a:r>
            <a:r>
              <a:rPr lang="ru-RU" sz="2800" b="1" dirty="0">
                <a:solidFill>
                  <a:srgbClr val="C00000"/>
                </a:solidFill>
              </a:rPr>
              <a:t>«Резюме» </a:t>
            </a:r>
            <a:r>
              <a:rPr lang="ru-RU" sz="2800" b="1" dirty="0"/>
              <a:t>- </a:t>
            </a:r>
            <a:r>
              <a:rPr lang="ru-RU" sz="2800" b="1" dirty="0" err="1"/>
              <a:t>резюмирование</a:t>
            </a:r>
            <a:r>
              <a:rPr lang="ru-RU" sz="2800" b="1" dirty="0"/>
              <a:t> сказанного: «Если я тебя правильно понял…», «Обобщая то, что ты сказал..», «Самое главное для тебя, судя по этой истории….».</a:t>
            </a:r>
          </a:p>
          <a:p>
            <a:pPr marL="457200" indent="-457200" algn="just">
              <a:buAutoNum type="arabicParenR"/>
            </a:pPr>
            <a:r>
              <a:rPr lang="ru-RU" sz="2800" b="1" dirty="0"/>
              <a:t>Техника </a:t>
            </a:r>
            <a:r>
              <a:rPr lang="ru-RU" sz="2800" b="1" dirty="0">
                <a:solidFill>
                  <a:srgbClr val="C00000"/>
                </a:solidFill>
              </a:rPr>
              <a:t>«Следствие» </a:t>
            </a:r>
            <a:r>
              <a:rPr lang="ru-RU" sz="2800" b="1" dirty="0"/>
              <a:t>– делается вывод, на основании полученной от собеседника информации: «Если исходить из того, что ты сказал….», «Из этой истории можно сделать такой вывод…., верно?», «Получается, что ……..».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A71D4-7FF5-4124-9065-346DF15B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70" y="255961"/>
            <a:ext cx="11698623" cy="765084"/>
          </a:xfrm>
        </p:spPr>
        <p:txBody>
          <a:bodyPr>
            <a:normAutofit/>
          </a:bodyPr>
          <a:lstStyle/>
          <a:p>
            <a:pPr algn="ctr"/>
            <a:r>
              <a:rPr lang="ru-RU" sz="3599" b="1" dirty="0">
                <a:solidFill>
                  <a:srgbClr val="C00000"/>
                </a:solidFill>
              </a:rPr>
              <a:t>Практическое задание</a:t>
            </a:r>
            <a:endParaRPr lang="ru-RU" sz="3599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0EFC1-6DE3-4B21-8493-3EAF159E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70" y="1196752"/>
            <a:ext cx="11698623" cy="5405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99" b="1" dirty="0"/>
              <a:t>Председатель профкома пришел на участок в цех, чтобы переговорить с </a:t>
            </a:r>
            <a:r>
              <a:rPr lang="ru-RU" sz="2799" b="1" i="1" dirty="0">
                <a:solidFill>
                  <a:srgbClr val="C00000"/>
                </a:solidFill>
              </a:rPr>
              <a:t>вновь принятым работником </a:t>
            </a:r>
            <a:r>
              <a:rPr lang="ru-RU" sz="2799" b="1" dirty="0"/>
              <a:t>по поводу вступления в профсоюз. </a:t>
            </a:r>
          </a:p>
          <a:p>
            <a:pPr marL="0" indent="0" algn="ctr">
              <a:buNone/>
            </a:pPr>
            <a:r>
              <a:rPr lang="ru-RU" sz="2799" b="1" dirty="0"/>
              <a:t>Работник молодой, о профсоюзе знает мало, заинтересован заработать деньги. </a:t>
            </a:r>
          </a:p>
          <a:p>
            <a:pPr marL="0" indent="0" algn="ctr">
              <a:buNone/>
            </a:pPr>
            <a:r>
              <a:rPr lang="ru-RU" sz="2799" b="1" dirty="0"/>
              <a:t>В коллективе, где работает работник, лишь 40% состоят в профсоюзе.</a:t>
            </a:r>
          </a:p>
          <a:p>
            <a:pPr marL="514196" indent="-514196">
              <a:buAutoNum type="arabicParenR"/>
            </a:pPr>
            <a:r>
              <a:rPr lang="ru-RU" sz="2799" dirty="0">
                <a:solidFill>
                  <a:srgbClr val="C00000"/>
                </a:solidFill>
              </a:rPr>
              <a:t>Как Вы будете устанавливать контакт в такой беседе?</a:t>
            </a:r>
          </a:p>
          <a:p>
            <a:pPr marL="514196" indent="-514196">
              <a:buAutoNum type="arabicParenR"/>
            </a:pPr>
            <a:r>
              <a:rPr lang="ru-RU" sz="2799" dirty="0">
                <a:solidFill>
                  <a:srgbClr val="C00000"/>
                </a:solidFill>
              </a:rPr>
              <a:t>Какие вопросы Вы будете задавать? Какие техники использовать?</a:t>
            </a:r>
          </a:p>
          <a:p>
            <a:pPr marL="514196" indent="-514196">
              <a:buAutoNum type="arabicParenR"/>
            </a:pPr>
            <a:r>
              <a:rPr lang="ru-RU" sz="2799" dirty="0">
                <a:solidFill>
                  <a:srgbClr val="C00000"/>
                </a:solidFill>
              </a:rPr>
              <a:t>Чем конкретно будете заинтересовывать данного работника?</a:t>
            </a:r>
          </a:p>
          <a:p>
            <a:pPr marL="514196" indent="-514196">
              <a:buAutoNum type="arabicParenR"/>
            </a:pPr>
            <a:endParaRPr lang="ru-RU" sz="2799" dirty="0"/>
          </a:p>
        </p:txBody>
      </p:sp>
    </p:spTree>
    <p:extLst>
      <p:ext uri="{BB962C8B-B14F-4D97-AF65-F5344CB8AC3E}">
        <p14:creationId xmlns:p14="http://schemas.microsoft.com/office/powerpoint/2010/main" val="6681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C82F2-AF6A-4F33-9001-AFF22055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1772817"/>
            <a:ext cx="11161240" cy="3960440"/>
          </a:xfrm>
        </p:spPr>
        <p:txBody>
          <a:bodyPr/>
          <a:lstStyle/>
          <a:p>
            <a:pPr algn="ctr"/>
            <a:r>
              <a:rPr lang="ru-RU" sz="4000" i="1" dirty="0"/>
              <a:t>способность конструктивного </a:t>
            </a:r>
            <a:r>
              <a:rPr lang="ru-RU" sz="4000" b="1" i="1" dirty="0">
                <a:solidFill>
                  <a:srgbClr val="C00000"/>
                </a:solidFill>
              </a:rPr>
              <a:t>общения</a:t>
            </a:r>
            <a:r>
              <a:rPr lang="ru-RU" sz="4000" i="1" dirty="0"/>
              <a:t> через вербальные и невербальные каналы, способность устанавливать и поддерживать взаимовыгодные бесконфликтные </a:t>
            </a:r>
            <a:r>
              <a:rPr lang="ru-RU" sz="4000" b="1" i="1" dirty="0">
                <a:solidFill>
                  <a:srgbClr val="C00000"/>
                </a:solidFill>
              </a:rPr>
              <a:t>отношения</a:t>
            </a:r>
            <a:r>
              <a:rPr lang="ru-RU" sz="4000" i="1" dirty="0"/>
              <a:t>, умение чувствовать себя свободно и комфортно в </a:t>
            </a:r>
            <a:r>
              <a:rPr lang="ru-RU" sz="4000" b="1" i="1" dirty="0">
                <a:solidFill>
                  <a:srgbClr val="C00000"/>
                </a:solidFill>
              </a:rPr>
              <a:t>социальных контактах</a:t>
            </a:r>
            <a:r>
              <a:rPr lang="ru-RU" sz="4000" i="1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9730D-6F9C-46DA-B523-64CE1AB9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2" y="764704"/>
            <a:ext cx="9324527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СОЦИАЛЬНЫЕ НАВЫКИ</a:t>
            </a:r>
          </a:p>
        </p:txBody>
      </p:sp>
    </p:spTree>
    <p:extLst>
      <p:ext uri="{BB962C8B-B14F-4D97-AF65-F5344CB8AC3E}">
        <p14:creationId xmlns:p14="http://schemas.microsoft.com/office/powerpoint/2010/main" val="40762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673A6B0-8440-425D-B9CD-C798819265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60350"/>
            <a:ext cx="8784976" cy="7203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CC0000"/>
                </a:solidFill>
              </a:rPr>
              <a:t>Коммуникация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2C00DEE-A6E9-45ED-94A0-400BE955AEF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53852" y="1628776"/>
            <a:ext cx="497071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i="1" dirty="0">
                <a:solidFill>
                  <a:schemeClr val="tx2">
                    <a:lumMod val="50000"/>
                  </a:schemeClr>
                </a:solidFill>
              </a:rPr>
              <a:t>Вербальная</a:t>
            </a:r>
          </a:p>
          <a:p>
            <a:pPr eaLnBrk="1" hangingPunct="1"/>
            <a:endParaRPr lang="ru-RU" altLang="ru-RU" sz="3600" i="1" dirty="0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3600" b="1" dirty="0"/>
              <a:t>Типы вопросов:</a:t>
            </a:r>
          </a:p>
          <a:p>
            <a:pPr eaLnBrk="1" hangingPunct="1">
              <a:buFontTx/>
              <a:buChar char="-"/>
            </a:pPr>
            <a:r>
              <a:rPr lang="ru-RU" altLang="ru-RU" sz="3600" dirty="0"/>
              <a:t>открытые;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/>
              <a:t>альтернативные;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/>
              <a:t>закрытые.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6BCCF2D-F232-4CB3-9A3B-5C93A048DA1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54452" y="1600201"/>
            <a:ext cx="5328592" cy="485313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i="1" dirty="0">
                <a:solidFill>
                  <a:schemeClr val="tx2">
                    <a:lumMod val="50000"/>
                  </a:schemeClr>
                </a:solidFill>
              </a:rPr>
              <a:t>Невербальная:</a:t>
            </a:r>
          </a:p>
          <a:p>
            <a:pPr eaLnBrk="1" hangingPunct="1">
              <a:buFontTx/>
              <a:buNone/>
            </a:pPr>
            <a:endParaRPr lang="ru-RU" altLang="ru-RU" sz="3600" i="1" dirty="0">
              <a:solidFill>
                <a:srgbClr val="A50021"/>
              </a:solidFill>
            </a:endParaRPr>
          </a:p>
          <a:p>
            <a:pPr eaLnBrk="1" hangingPunct="1">
              <a:buFontTx/>
              <a:buChar char="-"/>
            </a:pPr>
            <a:r>
              <a:rPr lang="ru-RU" altLang="ru-RU" sz="3600" dirty="0"/>
              <a:t>визуальный контакт;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/>
              <a:t>паралингвистика;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 err="1"/>
              <a:t>такесика</a:t>
            </a:r>
            <a:r>
              <a:rPr lang="ru-RU" altLang="ru-RU" sz="3600" dirty="0"/>
              <a:t>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 err="1"/>
              <a:t>проксемика</a:t>
            </a:r>
            <a:r>
              <a:rPr lang="ru-RU" altLang="ru-RU" sz="3600" dirty="0"/>
              <a:t>;</a:t>
            </a:r>
          </a:p>
          <a:p>
            <a:pPr eaLnBrk="1" hangingPunct="1">
              <a:buFontTx/>
              <a:buChar char="-"/>
            </a:pPr>
            <a:r>
              <a:rPr lang="ru-RU" altLang="ru-RU" sz="3600" dirty="0" err="1"/>
              <a:t>кинесика</a:t>
            </a:r>
            <a:r>
              <a:rPr lang="ru-RU" altLang="ru-RU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F82E9-15A7-690D-6122-CED9489F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51" y="548680"/>
            <a:ext cx="970972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КЕЙС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AB297-18AB-CF2E-9D15-17617571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1484784"/>
            <a:ext cx="10009112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/>
              <a:t>Молодой специалист, работая на предприятии чуть больше года, стал в открытую обсуждать «устаревшие», по его мнению, методы работы лидера молодежного совета и, по сути, агитировать против участия в проводимых МС мероприятиях…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Что бы Вы сделали в подобной ситуации?</a:t>
            </a:r>
          </a:p>
        </p:txBody>
      </p:sp>
    </p:spTree>
    <p:extLst>
      <p:ext uri="{BB962C8B-B14F-4D97-AF65-F5344CB8AC3E}">
        <p14:creationId xmlns:p14="http://schemas.microsoft.com/office/powerpoint/2010/main" val="38200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260648"/>
            <a:ext cx="10801200" cy="23042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В последние несколько лет лидерство и достижение выдающихся результатов в профессиональной деятельности стали связывать с развитым </a:t>
            </a:r>
            <a:r>
              <a:rPr lang="ru-RU" sz="3600" b="1" i="1" dirty="0">
                <a:solidFill>
                  <a:srgbClr val="FF0000"/>
                </a:solidFill>
              </a:rPr>
              <a:t>эмоциональным интеллектом. </a:t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D38F7-0229-45A2-A23B-738757F7B36D}"/>
              </a:ext>
            </a:extLst>
          </p:cNvPr>
          <p:cNvSpPr txBox="1"/>
          <p:nvPr/>
        </p:nvSpPr>
        <p:spPr>
          <a:xfrm>
            <a:off x="549796" y="2278151"/>
            <a:ext cx="113772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Оказывается, что </a:t>
            </a:r>
            <a:r>
              <a:rPr lang="ru-RU" sz="2800" b="1" dirty="0">
                <a:solidFill>
                  <a:srgbClr val="C00000"/>
                </a:solidFill>
              </a:rPr>
              <a:t>умственного интеллекта </a:t>
            </a:r>
            <a:r>
              <a:rPr lang="ru-RU" sz="2800" b="1" dirty="0"/>
              <a:t>(IQ), глубоких знаний и усилий недостаточно для достижения значимых результатов на работе. 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Исследования выявили, что именно </a:t>
            </a:r>
            <a:r>
              <a:rPr lang="ru-RU" sz="2800" b="1" dirty="0">
                <a:solidFill>
                  <a:srgbClr val="C00000"/>
                </a:solidFill>
              </a:rPr>
              <a:t>эмоциональный интеллект </a:t>
            </a:r>
            <a:r>
              <a:rPr lang="ru-RU" sz="2800" b="1" dirty="0"/>
              <a:t>(EQ) – определяет до </a:t>
            </a:r>
            <a:r>
              <a:rPr lang="ru-RU" sz="2800" b="1" dirty="0">
                <a:solidFill>
                  <a:srgbClr val="C00000"/>
                </a:solidFill>
              </a:rPr>
              <a:t>60% успеха </a:t>
            </a:r>
            <a:r>
              <a:rPr lang="ru-RU" sz="2800" b="1" dirty="0"/>
              <a:t>в сферах, связанных с </a:t>
            </a:r>
            <a:r>
              <a:rPr lang="ru-RU" sz="2800" b="1" i="1" dirty="0"/>
              <a:t>общением в социальной среде </a:t>
            </a:r>
            <a:r>
              <a:rPr lang="ru-RU" sz="2800" b="1" dirty="0"/>
              <a:t>и </a:t>
            </a:r>
          </a:p>
          <a:p>
            <a:pPr algn="ctr"/>
            <a:r>
              <a:rPr lang="ru-RU" sz="2800" b="1" i="1" dirty="0"/>
              <a:t>организацией совместной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F718EC3E-1528-8F3C-8617-A1985D2F2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376" y="262764"/>
            <a:ext cx="8427430" cy="573948"/>
          </a:xfrm>
        </p:spPr>
        <p:txBody>
          <a:bodyPr>
            <a:normAutofit/>
          </a:bodyPr>
          <a:lstStyle/>
          <a:p>
            <a:pPr algn="ctr"/>
            <a:r>
              <a:rPr lang="ru-RU" altLang="ru-RU" sz="3199" b="1" dirty="0">
                <a:solidFill>
                  <a:srgbClr val="C00000"/>
                </a:solidFill>
              </a:rPr>
              <a:t>Структура презентации информации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07EAB15-29A1-41D0-3F69-FFA8AD393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31102"/>
              </p:ext>
            </p:extLst>
          </p:nvPr>
        </p:nvGraphicFramePr>
        <p:xfrm>
          <a:off x="45739" y="1124744"/>
          <a:ext cx="12143085" cy="56886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7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29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Структура </a:t>
                      </a:r>
                    </a:p>
                  </a:txBody>
                  <a:tcPr marL="68560" marR="68560" marT="34279" marB="3427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Содержание</a:t>
                      </a:r>
                    </a:p>
                  </a:txBody>
                  <a:tcPr marL="68560" marR="68560" marT="34279" marB="34279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95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Вступление</a:t>
                      </a:r>
                    </a:p>
                  </a:txBody>
                  <a:tcPr marL="68560" marR="68560" marT="34279" marB="3427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Приветствие, представление,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комплимент аудитории /благодарность лицу.</a:t>
                      </a:r>
                    </a:p>
                  </a:txBody>
                  <a:tcPr marL="68560" marR="68560" marT="34279" marB="34279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53">
                <a:tc rowSpan="3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60" marR="68560" marT="34279" marB="34279"/>
                </a:tc>
                <a:tc rowSpan="3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Основная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часть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C0000"/>
                          </a:solidFill>
                        </a:rPr>
                        <a:t>Факты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Точно установленный факт или событие, цифра</a:t>
                      </a:r>
                    </a:p>
                  </a:txBody>
                  <a:tcPr marL="68560" marR="68560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953">
                <a:tc v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C0000"/>
                          </a:solidFill>
                        </a:rPr>
                        <a:t>Выводы 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Выводы, имеющие определенную выгоду</a:t>
                      </a:r>
                    </a:p>
                  </a:txBody>
                  <a:tcPr marL="68560" marR="68560" marT="34279" marB="3427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953">
                <a:tc v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C0000"/>
                          </a:solidFill>
                        </a:rPr>
                        <a:t>Действия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Призыв сделать что-то здесь, сейчас, сегодня и т.п.</a:t>
                      </a:r>
                    </a:p>
                  </a:txBody>
                  <a:tcPr marL="68560" marR="68560" marT="34279" marB="3427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386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60" marR="68560" marT="34279" marB="342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Заключение</a:t>
                      </a:r>
                    </a:p>
                  </a:txBody>
                  <a:tcPr marL="68560" marR="68560" marT="34279" marB="3427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Основной вывод из презентации, его закрепление, благодарность за уделённое время.</a:t>
                      </a:r>
                    </a:p>
                  </a:txBody>
                  <a:tcPr marL="68560" marR="68560" marT="34279" marB="34279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FDE74638-33D0-E470-64B9-1D4EB7F9D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541" y="405601"/>
            <a:ext cx="8068472" cy="791151"/>
          </a:xfrm>
        </p:spPr>
        <p:txBody>
          <a:bodyPr>
            <a:normAutofit/>
          </a:bodyPr>
          <a:lstStyle/>
          <a:p>
            <a:pPr algn="ctr"/>
            <a:r>
              <a:rPr lang="ru-RU" altLang="ru-RU" sz="4399" b="1" dirty="0">
                <a:solidFill>
                  <a:srgbClr val="C00000"/>
                </a:solidFill>
              </a:rPr>
              <a:t>Практическое задание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ADF9A6F8-C30A-D44C-E8FB-6ECE0A30A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788" y="1700808"/>
            <a:ext cx="11353321" cy="5017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799" dirty="0"/>
              <a:t>В Вашу организацию поступили на работу</a:t>
            </a:r>
            <a:r>
              <a:rPr lang="ru-RU" altLang="ru-RU" sz="2799" b="1" dirty="0"/>
              <a:t> </a:t>
            </a:r>
            <a:r>
              <a:rPr lang="ru-RU" altLang="ru-RU" sz="2799" b="1" dirty="0">
                <a:solidFill>
                  <a:srgbClr val="C00000"/>
                </a:solidFill>
              </a:rPr>
              <a:t>5</a:t>
            </a:r>
            <a:r>
              <a:rPr lang="ru-RU" altLang="ru-RU" sz="2799" b="1" dirty="0"/>
              <a:t> </a:t>
            </a:r>
            <a:r>
              <a:rPr lang="ru-RU" altLang="ru-RU" sz="2799" dirty="0"/>
              <a:t>молодых работников. </a:t>
            </a:r>
          </a:p>
          <a:p>
            <a:pPr marL="0" indent="0" algn="ctr">
              <a:buNone/>
            </a:pPr>
            <a:r>
              <a:rPr lang="ru-RU" altLang="ru-RU" sz="2799" dirty="0"/>
              <a:t>Вам необходимо встретиться и познакомиться с ними,  помочь адаптироваться в коллективе,  рассказать о том, чем «живет» Ваша организация и вовлечь в профсоюз. </a:t>
            </a:r>
          </a:p>
          <a:p>
            <a:pPr marL="0" indent="0" algn="ctr">
              <a:buNone/>
            </a:pPr>
            <a:r>
              <a:rPr lang="ru-RU" altLang="ru-RU" sz="2799" dirty="0"/>
              <a:t>Большинство их коллег находятся в возрасте 40 - 55 лет. Они уже редко и не очень охотно участвуют в профсоюзных мероприятиях. А пришедшие молодые работники </a:t>
            </a:r>
            <a:r>
              <a:rPr lang="ru-RU" altLang="ru-RU" sz="2799" b="1" i="1" dirty="0"/>
              <a:t>заинтересованы заработать деньги и построить карьеру.</a:t>
            </a:r>
          </a:p>
          <a:p>
            <a:pPr marL="0" indent="0" algn="ctr">
              <a:buNone/>
            </a:pPr>
            <a:r>
              <a:rPr lang="ru-RU" altLang="ru-RU" sz="2799" b="1" dirty="0">
                <a:solidFill>
                  <a:srgbClr val="C00000"/>
                </a:solidFill>
              </a:rPr>
              <a:t>Подготовьте текст выступления перед ними…</a:t>
            </a:r>
          </a:p>
          <a:p>
            <a:pPr marL="0" indent="0" algn="ctr">
              <a:buNone/>
            </a:pPr>
            <a:endParaRPr lang="ru-RU" altLang="ru-RU" sz="2399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764704"/>
            <a:ext cx="4104455" cy="5976664"/>
          </a:xfrm>
          <a:noFill/>
          <a:ln>
            <a:noFill/>
          </a:ln>
        </p:spPr>
        <p:txBody>
          <a:bodyPr rtlCol="0">
            <a:noAutofit/>
          </a:bodyPr>
          <a:lstStyle/>
          <a:p>
            <a:r>
              <a:rPr lang="ru-RU" sz="2800" b="1" i="1" dirty="0"/>
              <a:t>Литература: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1. </a:t>
            </a:r>
            <a:r>
              <a:rPr lang="ru-RU" sz="2800" b="1" i="1" dirty="0" err="1">
                <a:solidFill>
                  <a:srgbClr val="C00000"/>
                </a:solidFill>
              </a:rPr>
              <a:t>Гоулман</a:t>
            </a:r>
            <a:r>
              <a:rPr lang="ru-RU" sz="2800" b="1" i="1" dirty="0">
                <a:solidFill>
                  <a:srgbClr val="C00000"/>
                </a:solidFill>
              </a:rPr>
              <a:t> Д.</a:t>
            </a:r>
            <a:r>
              <a:rPr lang="ru-RU" sz="2800" b="1" i="1" dirty="0"/>
              <a:t> Эмоциональный интеллект. 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2. Кроль Л. М.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Эмоциональный интеллект лидера.</a:t>
            </a:r>
            <a:br>
              <a:rPr lang="ru-RU" sz="2800" b="1" i="1" dirty="0"/>
            </a:br>
            <a:r>
              <a:rPr lang="ru-RU" sz="2800" b="1" i="1" dirty="0">
                <a:solidFill>
                  <a:srgbClr val="C00000"/>
                </a:solidFill>
              </a:rPr>
              <a:t>3. Андреева И.Н.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Азбука эмоционального интеллекта. </a:t>
            </a:r>
            <a:br>
              <a:rPr lang="ru-RU" sz="2800" b="1" i="1" dirty="0"/>
            </a:br>
            <a:r>
              <a:rPr lang="ru-RU" sz="2800" b="1" i="1" dirty="0">
                <a:solidFill>
                  <a:srgbClr val="C00000"/>
                </a:solidFill>
              </a:rPr>
              <a:t>4. Стивен Дж. Стейн, Говард И. Бук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Преимущества EQ: Эмоциональный интеллект и ваши успехи.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7C1687A-278A-42B8-AEA3-D5399D313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370882"/>
              </p:ext>
            </p:extLst>
          </p:nvPr>
        </p:nvGraphicFramePr>
        <p:xfrm>
          <a:off x="4654252" y="332656"/>
          <a:ext cx="7534573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80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41F74F10-AC3E-4F55-A2A2-DEE00A305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34" y="405602"/>
            <a:ext cx="3603857" cy="645150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599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ЧЕК-ЛИСТ</a:t>
            </a:r>
            <a:br>
              <a:rPr lang="ru-RU" altLang="ru-RU" sz="3599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599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подготовки проекта:</a:t>
            </a:r>
            <a:br>
              <a:rPr lang="ru-RU" altLang="ru-RU" sz="3599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br>
              <a:rPr lang="ru-RU" altLang="ru-RU" sz="3599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599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  <a:t>1) Профсоюз - твоя точка опоры!</a:t>
            </a:r>
            <a:b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  <a:t>2) Профсоюз-надежная рука помощи! </a:t>
            </a:r>
            <a:b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  <a:t>3) Все зависит от нас самих!</a:t>
            </a:r>
            <a:br>
              <a:rPr lang="ru-RU" altLang="ru-RU" sz="3599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ru-RU" sz="3599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D2F3C-E67A-4A5A-9322-E7B7BEE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52" y="289746"/>
            <a:ext cx="7344816" cy="6451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3099" b="1" dirty="0">
                <a:solidFill>
                  <a:srgbClr val="C00000"/>
                </a:solidFill>
                <a:latin typeface="Georgia" panose="02040502050405020303" pitchFamily="18" charset="0"/>
              </a:rPr>
              <a:t>1. Формулировка цели и задач проекта </a:t>
            </a:r>
            <a:r>
              <a:rPr lang="ru-RU" sz="3099" i="1" dirty="0">
                <a:latin typeface="Georgia" panose="02040502050405020303" pitchFamily="18" charset="0"/>
              </a:rPr>
              <a:t>(Чего Вы хотите добиться с его помощью? К какому результату прийти? Какую значимую проблему решить?).</a:t>
            </a:r>
          </a:p>
          <a:p>
            <a:pPr marL="0" indent="0">
              <a:buNone/>
              <a:defRPr/>
            </a:pPr>
            <a:r>
              <a:rPr lang="ru-RU" sz="3099" b="1" dirty="0">
                <a:solidFill>
                  <a:srgbClr val="C00000"/>
                </a:solidFill>
                <a:latin typeface="Georgia" panose="02040502050405020303" pitchFamily="18" charset="0"/>
              </a:rPr>
              <a:t>2. Планирование основных мероприятий, их разработка и примерный бюджет</a:t>
            </a:r>
            <a:r>
              <a:rPr lang="ru-RU" sz="3099" b="1" dirty="0">
                <a:latin typeface="Georgia" panose="02040502050405020303" pitchFamily="18" charset="0"/>
              </a:rPr>
              <a:t> </a:t>
            </a:r>
            <a:r>
              <a:rPr lang="ru-RU" sz="3099" i="1" dirty="0">
                <a:latin typeface="Georgia" panose="02040502050405020303" pitchFamily="18" charset="0"/>
              </a:rPr>
              <a:t>(создание проекта в виде плана конкретных действий, сроков, участников, площадок, ответственных лиц).</a:t>
            </a:r>
          </a:p>
          <a:p>
            <a:pPr marL="0" indent="0">
              <a:buNone/>
              <a:defRPr/>
            </a:pPr>
            <a:r>
              <a:rPr lang="ru-RU" sz="3099" b="1" dirty="0">
                <a:solidFill>
                  <a:srgbClr val="C00000"/>
                </a:solidFill>
                <a:latin typeface="Georgia" panose="02040502050405020303" pitchFamily="18" charset="0"/>
              </a:rPr>
              <a:t>3. Выработка методов и критериев оценки его эффективности </a:t>
            </a:r>
            <a:r>
              <a:rPr lang="ru-RU" sz="3099" i="1" dirty="0">
                <a:latin typeface="Georgia" panose="02040502050405020303" pitchFamily="18" charset="0"/>
              </a:rPr>
              <a:t>(каким образом будете определять его результативность – </a:t>
            </a:r>
            <a:r>
              <a:rPr lang="ru-RU" sz="3099" b="1" i="1" dirty="0">
                <a:latin typeface="Georgia" panose="02040502050405020303" pitchFamily="18" charset="0"/>
              </a:rPr>
              <a:t>как узнаете что у Вас получилось?)</a:t>
            </a:r>
          </a:p>
          <a:p>
            <a:pPr marL="0" indent="0">
              <a:buNone/>
              <a:defRPr/>
            </a:pPr>
            <a:r>
              <a:rPr lang="ru-RU" sz="3099" b="1" dirty="0">
                <a:solidFill>
                  <a:srgbClr val="C00000"/>
                </a:solidFill>
                <a:latin typeface="Georgia" panose="02040502050405020303" pitchFamily="18" charset="0"/>
              </a:rPr>
              <a:t>4. Презентация и защита проекта.</a:t>
            </a:r>
          </a:p>
          <a:p>
            <a:pPr marL="0" indent="0">
              <a:buNone/>
              <a:defRPr/>
            </a:pPr>
            <a:endParaRPr lang="ru-RU" sz="2899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5693E-F5F7-4B45-AFAF-FAEB8E4C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11449272" cy="633670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Эмоциональный интеллект </a:t>
            </a:r>
            <a:r>
              <a:rPr lang="ru-RU" sz="3200" b="1" dirty="0"/>
              <a:t>—  это способность осознавать и понимать свои и чужие эмоции, а также управлять ими. </a:t>
            </a:r>
            <a:r>
              <a:rPr lang="ru-RU" sz="2400" b="1" i="1" dirty="0"/>
              <a:t>Относится к гибким навыкам (</a:t>
            </a:r>
            <a:r>
              <a:rPr lang="en-US" sz="2400" b="1" i="1" dirty="0"/>
              <a:t>soft skills)</a:t>
            </a:r>
            <a:r>
              <a:rPr lang="ru-RU" sz="2400" b="1" i="1" dirty="0"/>
              <a:t>.</a:t>
            </a:r>
            <a:br>
              <a:rPr lang="ru-RU" sz="2400" b="1" i="1" dirty="0"/>
            </a:br>
            <a:br>
              <a:rPr lang="ru-RU" sz="3200" b="1" dirty="0"/>
            </a:br>
            <a:r>
              <a:rPr lang="ru-RU" sz="2800" b="1" i="1" dirty="0">
                <a:solidFill>
                  <a:srgbClr val="C00000"/>
                </a:solidFill>
              </a:rPr>
              <a:t>Лидерство</a:t>
            </a:r>
            <a:r>
              <a:rPr lang="ru-RU" sz="2800" b="1" i="1" dirty="0"/>
              <a:t>, базирующееся на нём, укрепляет чувство собственного достоинства, благодаря этой способности лидеры становятся сами более результативными и эффективно мотивируют к действиям других людей.</a:t>
            </a:r>
            <a:br>
              <a:rPr lang="ru-RU" sz="2800" b="1" i="1" dirty="0"/>
            </a:br>
            <a:br>
              <a:rPr lang="ru-RU" sz="2800" b="1" dirty="0"/>
            </a:br>
            <a:r>
              <a:rPr lang="ru-RU" sz="2800" b="1" dirty="0"/>
              <a:t>Кроме того, лидеры с высоким уровнем эмоционального интеллекта создают </a:t>
            </a:r>
            <a:r>
              <a:rPr lang="ru-RU" sz="2800" b="1" dirty="0">
                <a:solidFill>
                  <a:srgbClr val="C00000"/>
                </a:solidFill>
              </a:rPr>
              <a:t>положительный образ </a:t>
            </a:r>
            <a:r>
              <a:rPr lang="ru-RU" sz="2800" b="1" dirty="0"/>
              <a:t>организации как для внешнего окружения, так и для её работников.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i="1" dirty="0">
                <a:solidFill>
                  <a:srgbClr val="FF0000"/>
                </a:solidFill>
              </a:rPr>
              <a:t>Именно поэтому, развитие эмоционального интеллекта необходимо для современного лидера любого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2906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5" y="188640"/>
            <a:ext cx="3851448" cy="4464496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algn="ctr"/>
            <a:r>
              <a:rPr lang="ru-RU" sz="4000" b="1" i="1" dirty="0" err="1">
                <a:solidFill>
                  <a:srgbClr val="C00000"/>
                </a:solidFill>
              </a:rPr>
              <a:t>Эмоцио</a:t>
            </a:r>
            <a:r>
              <a:rPr lang="ru-RU" sz="4000" b="1" i="1" dirty="0">
                <a:solidFill>
                  <a:srgbClr val="C00000"/>
                </a:solidFill>
              </a:rPr>
              <a:t>-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 err="1">
                <a:solidFill>
                  <a:srgbClr val="C00000"/>
                </a:solidFill>
              </a:rPr>
              <a:t>нальный</a:t>
            </a:r>
            <a:r>
              <a:rPr lang="ru-RU" sz="4000" b="1" i="1" dirty="0">
                <a:solidFill>
                  <a:srgbClr val="C00000"/>
                </a:solidFill>
              </a:rPr>
              <a:t> интеллект включает </a:t>
            </a:r>
            <a:br>
              <a:rPr lang="en-US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в себя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7C1687A-278A-42B8-AEA3-D5399D313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61382"/>
              </p:ext>
            </p:extLst>
          </p:nvPr>
        </p:nvGraphicFramePr>
        <p:xfrm>
          <a:off x="4654252" y="332656"/>
          <a:ext cx="7534573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4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E9234-4A53-456B-975B-DDE9BFF5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764704"/>
            <a:ext cx="4176464" cy="367240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Структура эмоционального интеллекта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6B909-D0BD-4B7F-81C3-7A57066C329B}"/>
              </a:ext>
            </a:extLst>
          </p:cNvPr>
          <p:cNvSpPr txBox="1"/>
          <p:nvPr/>
        </p:nvSpPr>
        <p:spPr>
          <a:xfrm>
            <a:off x="5158308" y="476673"/>
            <a:ext cx="64807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1. </a:t>
            </a:r>
            <a:r>
              <a:rPr lang="ru-RU" sz="2000" b="1" dirty="0" err="1">
                <a:solidFill>
                  <a:srgbClr val="C00000"/>
                </a:solidFill>
              </a:rPr>
              <a:t>САМОпознание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i="1" dirty="0"/>
              <a:t>способность идентифицировать свои эмоции, свою мотивацию при принятии решений, узнавать свои слабые и сильные стороны, определять свои цели и жизненные ценности.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САМОрегуляция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САМОконтроль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i="1" dirty="0"/>
              <a:t>способность контролировать свои эмоции, управлять импульсами.</a:t>
            </a:r>
          </a:p>
          <a:p>
            <a:pPr algn="just"/>
            <a:r>
              <a:rPr lang="ru-RU" sz="2000" b="1" dirty="0" err="1">
                <a:solidFill>
                  <a:srgbClr val="C00000"/>
                </a:solidFill>
              </a:rPr>
              <a:t>САМОмотивация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i="1" dirty="0"/>
              <a:t>способность стремиться к достижению цели ради факта её достижения.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2. ЭМПАТИЯ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i="1" dirty="0"/>
              <a:t>способность учитывать чувства других людей при принятии решений, а также способность сопереживать другим людям.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3. СОЦИАЛЬНЫЕ навыки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i="1" dirty="0"/>
              <a:t>способность конструктивного общения через вербальные и невербальные коммуникации, способность устанавливать и поддерживать взаимовыгодные отношения, умение чувствовать себя свободно и комфортно в социальных контактах.</a:t>
            </a:r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0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89CFC-233A-4210-A3CE-7654EF92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92" y="1052736"/>
            <a:ext cx="11161240" cy="5445224"/>
          </a:xfrm>
        </p:spPr>
        <p:txBody>
          <a:bodyPr/>
          <a:lstStyle/>
          <a:p>
            <a:pPr algn="ctr"/>
            <a:r>
              <a:rPr lang="ru-RU" sz="2800" b="1" i="1" dirty="0"/>
              <a:t>способность идентифицировать свои эмоции, свою мотивацию при принятии решений, узнавать свои слабые и сильные стороны, определять свои цели и жизненные ценности.</a:t>
            </a:r>
            <a:br>
              <a:rPr lang="ru-RU" sz="2800" b="1" i="1" dirty="0"/>
            </a:br>
            <a:br>
              <a:rPr lang="ru-RU" sz="2800" b="1" i="1" dirty="0"/>
            </a:br>
            <a:r>
              <a:rPr lang="ru-RU" sz="2800" b="1" dirty="0"/>
              <a:t>Оно начинается в раннем возрасте и </a:t>
            </a:r>
            <a:r>
              <a:rPr lang="ru-RU" sz="2800" b="1" i="1" dirty="0">
                <a:solidFill>
                  <a:srgbClr val="C00000"/>
                </a:solidFill>
              </a:rPr>
              <a:t>продолжается всю жизнь. </a:t>
            </a:r>
            <a:r>
              <a:rPr lang="ru-RU" sz="2800" b="1" dirty="0"/>
              <a:t>Знание о себе формируется постепенно, </a:t>
            </a:r>
            <a:br>
              <a:rPr lang="ru-RU" sz="2800" b="1" dirty="0"/>
            </a:br>
            <a:r>
              <a:rPr lang="ru-RU" sz="2800" b="1" dirty="0"/>
              <a:t>по мере познания внешнего мира и самого себя.</a:t>
            </a:r>
            <a:br>
              <a:rPr lang="ru-RU" sz="2800" b="1" dirty="0"/>
            </a:br>
            <a:br>
              <a:rPr lang="ru-RU" sz="2800" b="1" dirty="0"/>
            </a:br>
            <a:r>
              <a:rPr lang="ru-RU" sz="2800" b="1" dirty="0"/>
              <a:t>Самопознание даёт человеку </a:t>
            </a:r>
            <a:r>
              <a:rPr lang="ru-RU" sz="2800" b="1" i="1" dirty="0">
                <a:solidFill>
                  <a:srgbClr val="C00000"/>
                </a:solidFill>
              </a:rPr>
              <a:t>способность к личностному росту, самосовершенствованию, самоактуализации,</a:t>
            </a:r>
            <a:r>
              <a:rPr lang="ru-RU" sz="2800" b="1" dirty="0"/>
              <a:t> что является необходимым условием достижения полноты жизни, ощущения радости, осознания смысла жизни.</a:t>
            </a: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4E2075-C4BC-4725-B1E4-CAEBEF9FE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852" y="620688"/>
            <a:ext cx="10081120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САМОПОЗНАНИЕ</a:t>
            </a:r>
          </a:p>
        </p:txBody>
      </p:sp>
    </p:spTree>
    <p:extLst>
      <p:ext uri="{BB962C8B-B14F-4D97-AF65-F5344CB8AC3E}">
        <p14:creationId xmlns:p14="http://schemas.microsoft.com/office/powerpoint/2010/main" val="13116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E6C3-34C8-4EBB-98A9-C5372C70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116632"/>
            <a:ext cx="1116124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Продолжите данные предложения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7BB3CE-31DE-4BD3-835F-000DA6B0FC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335728"/>
              </p:ext>
            </p:extLst>
          </p:nvPr>
        </p:nvGraphicFramePr>
        <p:xfrm>
          <a:off x="693812" y="1484784"/>
          <a:ext cx="11161240" cy="48245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4287600068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Самое дорогое, что есть у меня – это 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Все свои обещания я всегда _______________________________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Я думаю, что люди меня __________________________________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Все происходящее со мной зависит от 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На мой взгляд, моя жизнь _________________________________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Что касается опозданий, то я _____________________________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Для того чтобы чувствовать себя человеком ______________</a:t>
                      </a:r>
                    </a:p>
                  </a:txBody>
                  <a:tcPr marL="63952" marR="639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90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B0DF7-11D6-481D-A714-10AADBFA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533400"/>
            <a:ext cx="9925746" cy="5193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Продолжите данные 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E00AD-C326-40C2-BADB-F9282923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484784"/>
            <a:ext cx="11521280" cy="453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Самое дорогое, что есть у меня – это </a:t>
            </a:r>
            <a:r>
              <a:rPr lang="ru-RU" sz="2400" b="1" dirty="0">
                <a:solidFill>
                  <a:srgbClr val="C00000"/>
                </a:solidFill>
              </a:rPr>
              <a:t>(Ваши ценности)</a:t>
            </a:r>
          </a:p>
          <a:p>
            <a:pPr marL="0" indent="0">
              <a:buNone/>
            </a:pPr>
            <a:r>
              <a:rPr lang="ru-RU" sz="2400" dirty="0"/>
              <a:t>2. Все свои обещания я всегда </a:t>
            </a:r>
            <a:r>
              <a:rPr lang="ru-RU" sz="2400" b="1" dirty="0">
                <a:solidFill>
                  <a:srgbClr val="C00000"/>
                </a:solidFill>
              </a:rPr>
              <a:t>(вопрос № 1 на правдивость)</a:t>
            </a:r>
          </a:p>
          <a:p>
            <a:pPr marL="0" indent="0">
              <a:buNone/>
            </a:pPr>
            <a:r>
              <a:rPr lang="ru-RU" sz="2400" dirty="0"/>
              <a:t>3. Я думаю, что люди меня </a:t>
            </a:r>
            <a:r>
              <a:rPr lang="ru-RU" sz="2400" b="1" dirty="0">
                <a:solidFill>
                  <a:srgbClr val="C00000"/>
                </a:solidFill>
              </a:rPr>
              <a:t>(внешние факторы самооценки)</a:t>
            </a:r>
          </a:p>
          <a:p>
            <a:pPr marL="0" indent="0">
              <a:buNone/>
            </a:pPr>
            <a:r>
              <a:rPr lang="ru-RU" sz="2400" dirty="0"/>
              <a:t>4. Все происходящее со мной зависит от </a:t>
            </a:r>
            <a:r>
              <a:rPr lang="ru-RU" sz="2400" b="1" dirty="0">
                <a:solidFill>
                  <a:srgbClr val="C00000"/>
                </a:solidFill>
              </a:rPr>
              <a:t>(локус контроля)</a:t>
            </a:r>
          </a:p>
          <a:p>
            <a:pPr marL="0" indent="0">
              <a:buNone/>
            </a:pPr>
            <a:r>
              <a:rPr lang="ru-RU" sz="2400" dirty="0"/>
              <a:t>5. На мой взгляд, моя жизнь </a:t>
            </a:r>
            <a:r>
              <a:rPr lang="ru-RU" sz="2400" b="1" dirty="0">
                <a:solidFill>
                  <a:srgbClr val="C00000"/>
                </a:solidFill>
              </a:rPr>
              <a:t>(оптимизм / пессимизм)</a:t>
            </a:r>
          </a:p>
          <a:p>
            <a:pPr marL="0" indent="0">
              <a:buNone/>
            </a:pPr>
            <a:r>
              <a:rPr lang="ru-RU" sz="2400" dirty="0"/>
              <a:t>6. Что касается опозданий, то я </a:t>
            </a:r>
            <a:r>
              <a:rPr lang="ru-RU" sz="2400" b="1" dirty="0">
                <a:solidFill>
                  <a:srgbClr val="C00000"/>
                </a:solidFill>
              </a:rPr>
              <a:t>(вопрос № 2 на лживость)</a:t>
            </a:r>
          </a:p>
          <a:p>
            <a:pPr marL="0" indent="0">
              <a:buNone/>
            </a:pPr>
            <a:r>
              <a:rPr lang="ru-RU" sz="2400" dirty="0"/>
              <a:t>7. Для того чтобы чувствовать себя человеком </a:t>
            </a:r>
            <a:r>
              <a:rPr lang="ru-RU" sz="2400" b="1" dirty="0">
                <a:solidFill>
                  <a:srgbClr val="C00000"/>
                </a:solidFill>
              </a:rPr>
              <a:t>(Ваши ключевые потребности)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8420706E-F462-4A0C-8F08-03E204C0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860" y="404664"/>
            <a:ext cx="9997754" cy="1008112"/>
          </a:xfrm>
        </p:spPr>
        <p:txBody>
          <a:bodyPr/>
          <a:lstStyle/>
          <a:p>
            <a:pPr algn="ctr"/>
            <a:r>
              <a:rPr lang="ru-RU" altLang="ru-RU" sz="3600" b="1" dirty="0">
                <a:solidFill>
                  <a:srgbClr val="A50021"/>
                </a:solidFill>
              </a:rPr>
              <a:t>Факторы, </a:t>
            </a:r>
            <a:r>
              <a:rPr lang="ru-RU" altLang="ru-RU" sz="3600" dirty="0">
                <a:solidFill>
                  <a:srgbClr val="A50021"/>
                </a:solidFill>
              </a:rPr>
              <a:t>необходимые для саморазвития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A674778-B81F-4477-B7CB-5CB7A5D23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9876" y="1772816"/>
            <a:ext cx="10225136" cy="4393034"/>
          </a:xfrm>
        </p:spPr>
        <p:txBody>
          <a:bodyPr>
            <a:normAutofit/>
          </a:bodyPr>
          <a:lstStyle/>
          <a:p>
            <a:pPr marL="533400" indent="-533400"/>
            <a:r>
              <a:rPr lang="ru-RU" altLang="ru-RU" sz="2800" b="1" dirty="0"/>
              <a:t>Наличие ясных </a:t>
            </a:r>
            <a:r>
              <a:rPr lang="ru-RU" altLang="ru-RU" sz="2800" b="1" dirty="0">
                <a:solidFill>
                  <a:srgbClr val="C00000"/>
                </a:solidFill>
              </a:rPr>
              <a:t>целей </a:t>
            </a:r>
            <a:r>
              <a:rPr lang="ru-RU" altLang="ru-RU" sz="2800" b="1" dirty="0"/>
              <a:t>деятельности.</a:t>
            </a:r>
          </a:p>
          <a:p>
            <a:pPr marL="533400" indent="-533400"/>
            <a:r>
              <a:rPr lang="ru-RU" altLang="ru-RU" sz="2800" b="1" dirty="0"/>
              <a:t>Постоянное накопление </a:t>
            </a:r>
            <a:r>
              <a:rPr lang="ru-RU" altLang="ru-RU" sz="2800" b="1" dirty="0">
                <a:solidFill>
                  <a:srgbClr val="C00000"/>
                </a:solidFill>
              </a:rPr>
              <a:t>компетентности.</a:t>
            </a:r>
          </a:p>
          <a:p>
            <a:pPr marL="533400" indent="-533400"/>
            <a:r>
              <a:rPr lang="ru-RU" altLang="ru-RU" sz="2800" b="1" dirty="0"/>
              <a:t>Регулярная оценка, обратная </a:t>
            </a:r>
            <a:r>
              <a:rPr lang="ru-RU" altLang="ru-RU" sz="2800" b="1" dirty="0">
                <a:solidFill>
                  <a:srgbClr val="C00000"/>
                </a:solidFill>
              </a:rPr>
              <a:t>связь.</a:t>
            </a:r>
          </a:p>
          <a:p>
            <a:pPr marL="533400" indent="-533400"/>
            <a:r>
              <a:rPr lang="ru-RU" altLang="ru-RU" sz="2800" b="1" dirty="0"/>
              <a:t>Наличие мотивации к получению </a:t>
            </a:r>
            <a:r>
              <a:rPr lang="ru-RU" altLang="ru-RU" sz="2800" b="1" dirty="0">
                <a:solidFill>
                  <a:srgbClr val="C00000"/>
                </a:solidFill>
              </a:rPr>
              <a:t>знаний.</a:t>
            </a:r>
          </a:p>
          <a:p>
            <a:pPr marL="533400" indent="-533400"/>
            <a:r>
              <a:rPr lang="ru-RU" altLang="ru-RU" sz="2800" b="1" dirty="0"/>
              <a:t>Возможности для </a:t>
            </a:r>
            <a:r>
              <a:rPr lang="ru-RU" altLang="ru-RU" sz="2800" b="1" dirty="0">
                <a:solidFill>
                  <a:srgbClr val="C00000"/>
                </a:solidFill>
              </a:rPr>
              <a:t>самостоятельной</a:t>
            </a:r>
            <a:r>
              <a:rPr lang="ru-RU" altLang="ru-RU" sz="2800" b="1" dirty="0"/>
              <a:t> работы.</a:t>
            </a:r>
          </a:p>
          <a:p>
            <a:pPr marL="533400" indent="-533400"/>
            <a:r>
              <a:rPr lang="ru-RU" altLang="ru-RU" sz="2800" b="1" dirty="0"/>
              <a:t>Баланс </a:t>
            </a:r>
            <a:r>
              <a:rPr lang="ru-RU" altLang="ru-RU" sz="2800" b="1" dirty="0">
                <a:solidFill>
                  <a:srgbClr val="C00000"/>
                </a:solidFill>
              </a:rPr>
              <a:t>власти и ответственности.</a:t>
            </a:r>
          </a:p>
          <a:p>
            <a:pPr marL="533400" indent="-533400"/>
            <a:r>
              <a:rPr lang="ru-RU" altLang="ru-RU" sz="2800" b="1" dirty="0"/>
              <a:t>Поддержание собственного</a:t>
            </a:r>
            <a:r>
              <a:rPr lang="ru-RU" altLang="ru-RU" sz="2800" b="1" dirty="0">
                <a:solidFill>
                  <a:srgbClr val="C00000"/>
                </a:solidFill>
              </a:rPr>
              <a:t> здоровья.</a:t>
            </a:r>
            <a:endParaRPr lang="ru-RU" alt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Ватман</Template>
  <TotalTime>2258</TotalTime>
  <Words>1473</Words>
  <Application>Microsoft Office PowerPoint</Application>
  <PresentationFormat>Произвольный</PresentationFormat>
  <Paragraphs>167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Georgia</vt:lpstr>
      <vt:lpstr>Palatino Linotype</vt:lpstr>
      <vt:lpstr>Times New Roman</vt:lpstr>
      <vt:lpstr>Акварель_16x9</vt:lpstr>
      <vt:lpstr>Специальное оформление</vt:lpstr>
      <vt:lpstr>«Эмоциональный интеллект профсоюзного лидера»</vt:lpstr>
      <vt:lpstr>В последние несколько лет лидерство и достижение выдающихся результатов в профессиональной деятельности стали связывать с развитым эмоциональным интеллектом.  </vt:lpstr>
      <vt:lpstr>Эмоциональный интеллект —  это способность осознавать и понимать свои и чужие эмоции, а также управлять ими. Относится к гибким навыкам (soft skills).  Лидерство, базирующееся на нём, укрепляет чувство собственного достоинства, благодаря этой способности лидеры становятся сами более результативными и эффективно мотивируют к действиям других людей.  Кроме того, лидеры с высоким уровнем эмоционального интеллекта создают положительный образ организации как для внешнего окружения, так и для её работников.  Именно поэтому, развитие эмоционального интеллекта необходимо для современного лидера любого уровня.</vt:lpstr>
      <vt:lpstr>Эмоцио- нальный интеллект включает  в себя</vt:lpstr>
      <vt:lpstr>Структура эмоционального интеллекта </vt:lpstr>
      <vt:lpstr>способность идентифицировать свои эмоции, свою мотивацию при принятии решений, узнавать свои слабые и сильные стороны, определять свои цели и жизненные ценности.  Оно начинается в раннем возрасте и продолжается всю жизнь. Знание о себе формируется постепенно,  по мере познания внешнего мира и самого себя.  Самопознание даёт человеку способность к личностному росту, самосовершенствованию, самоактуализации, что является необходимым условием достижения полноты жизни, ощущения радости, осознания смысла жизни.</vt:lpstr>
      <vt:lpstr>Продолжите данные предложения</vt:lpstr>
      <vt:lpstr>Продолжите данные предложения</vt:lpstr>
      <vt:lpstr>Факторы, необходимые для саморазвития</vt:lpstr>
      <vt:lpstr>САМОРЕГУЛЯЦИЯ</vt:lpstr>
      <vt:lpstr>Презентация PowerPoint</vt:lpstr>
      <vt:lpstr>МОТИВАЦИЯ и  САМО-мотивация</vt:lpstr>
      <vt:lpstr>Диагностика самомотивации</vt:lpstr>
      <vt:lpstr>ЭМПАТИЯ  способность учитывать чувства других людей при принятии решений, а также способность сопереживать другим людям </vt:lpstr>
      <vt:lpstr>Коммуникативные техники активного слушания</vt:lpstr>
      <vt:lpstr>Практическое задание</vt:lpstr>
      <vt:lpstr>способность конструктивного общения через вербальные и невербальные каналы, способность устанавливать и поддерживать взаимовыгодные бесконфликтные отношения, умение чувствовать себя свободно и комфортно в социальных контактах.</vt:lpstr>
      <vt:lpstr>Коммуникация</vt:lpstr>
      <vt:lpstr>КЕЙС</vt:lpstr>
      <vt:lpstr>Структура презентации информации</vt:lpstr>
      <vt:lpstr>Практическое задание</vt:lpstr>
      <vt:lpstr>Литература: 1. Гоулман Д. Эмоциональный интеллект.  2. Кроль Л. М. Эмоциональный интеллект лидера. 3. Андреева И.Н. Азбука эмоционального интеллекта.  4. Стивен Дж. Стейн, Говард И. Бук Преимущества EQ: Эмоциональный интеллект и ваши успехи.</vt:lpstr>
      <vt:lpstr>ЧЕК-ЛИСТ  подготовки проекта:   1) Профсоюз - твоя точка опоры! 2) Профсоюз-надежная рука помощи!  3) Все зависит от нас самих!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организация: Модель «2020»</dc:title>
  <dc:creator>Andrei Glazyrin</dc:creator>
  <cp:lastModifiedBy>Andrei Glazyrin</cp:lastModifiedBy>
  <cp:revision>193</cp:revision>
  <dcterms:created xsi:type="dcterms:W3CDTF">2020-03-11T06:15:58Z</dcterms:created>
  <dcterms:modified xsi:type="dcterms:W3CDTF">2022-06-12T00:51:32Z</dcterms:modified>
</cp:coreProperties>
</file>