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7" r:id="rId2"/>
    <p:sldId id="428" r:id="rId3"/>
    <p:sldId id="431" r:id="rId4"/>
    <p:sldId id="476" r:id="rId5"/>
    <p:sldId id="430" r:id="rId6"/>
    <p:sldId id="345" r:id="rId7"/>
    <p:sldId id="270" r:id="rId8"/>
    <p:sldId id="409" r:id="rId9"/>
    <p:sldId id="287" r:id="rId10"/>
    <p:sldId id="477" r:id="rId11"/>
    <p:sldId id="408" r:id="rId12"/>
    <p:sldId id="286" r:id="rId13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i Glazyrin" initials="AG" lastIdx="1" clrIdx="0">
    <p:extLst>
      <p:ext uri="{19B8F6BF-5375-455C-9EA6-DF929625EA0E}">
        <p15:presenceInfo xmlns:p15="http://schemas.microsoft.com/office/powerpoint/2012/main" userId="fa32c59e10908bd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C4B1156A-380E-4F78-BDF5-A606A8083BF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3529" autoAdjust="0"/>
  </p:normalViewPr>
  <p:slideViewPr>
    <p:cSldViewPr snapToGrid="0">
      <p:cViewPr varScale="1">
        <p:scale>
          <a:sx n="73" d="100"/>
          <a:sy n="73" d="100"/>
        </p:scale>
        <p:origin x="624" y="5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5" d="100"/>
          <a:sy n="85" d="100"/>
        </p:scale>
        <p:origin x="305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2A34C2-CDF5-4DBE-AC03-938D0893C28B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1123978-D98D-4F21-A622-B22C1172693F}">
      <dgm:prSet phldrT="[Текст]" custT="1"/>
      <dgm:spPr>
        <a:solidFill>
          <a:schemeClr val="accent1">
            <a:hueOff val="0"/>
            <a:satOff val="0"/>
            <a:lumOff val="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3200" b="1" dirty="0">
              <a:solidFill>
                <a:schemeClr val="tx2"/>
              </a:solidFill>
            </a:rPr>
            <a:t>Проблема</a:t>
          </a:r>
        </a:p>
        <a:p>
          <a:r>
            <a:rPr lang="ru-RU" sz="3200" b="1" dirty="0">
              <a:solidFill>
                <a:schemeClr val="tx2"/>
              </a:solidFill>
            </a:rPr>
            <a:t>(затруднение)</a:t>
          </a:r>
        </a:p>
      </dgm:t>
    </dgm:pt>
    <dgm:pt modelId="{A67A7D58-0DC4-4CDF-B04B-78900FCC1C00}" type="parTrans" cxnId="{73AFCCE4-DF55-4C77-BD84-1BBB2295B2E4}">
      <dgm:prSet/>
      <dgm:spPr/>
      <dgm:t>
        <a:bodyPr/>
        <a:lstStyle/>
        <a:p>
          <a:endParaRPr lang="ru-RU"/>
        </a:p>
      </dgm:t>
    </dgm:pt>
    <dgm:pt modelId="{CE2DBDBF-3B57-43AE-A804-D96336C7CDB3}" type="sibTrans" cxnId="{73AFCCE4-DF55-4C77-BD84-1BBB2295B2E4}">
      <dgm:prSet/>
      <dgm:spPr/>
      <dgm:t>
        <a:bodyPr/>
        <a:lstStyle/>
        <a:p>
          <a:endParaRPr lang="ru-RU"/>
        </a:p>
      </dgm:t>
    </dgm:pt>
    <dgm:pt modelId="{BF7FA250-E07E-45C6-AB7B-00354EA306BE}">
      <dgm:prSet phldrT="[Текст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3200" b="1" dirty="0">
              <a:solidFill>
                <a:schemeClr val="tx2"/>
              </a:solidFill>
            </a:rPr>
            <a:t>Желаемое</a:t>
          </a:r>
        </a:p>
      </dgm:t>
    </dgm:pt>
    <dgm:pt modelId="{EDAB5B64-66D8-410D-B336-E2ACFCD22926}" type="parTrans" cxnId="{C1331A13-5363-491C-9FC4-DF3B7604C4D1}">
      <dgm:prSet/>
      <dgm:spPr/>
      <dgm:t>
        <a:bodyPr/>
        <a:lstStyle/>
        <a:p>
          <a:endParaRPr lang="ru-RU"/>
        </a:p>
      </dgm:t>
    </dgm:pt>
    <dgm:pt modelId="{07D247D4-A613-4318-8435-334B284FC05D}" type="sibTrans" cxnId="{C1331A13-5363-491C-9FC4-DF3B7604C4D1}">
      <dgm:prSet/>
      <dgm:spPr/>
      <dgm:t>
        <a:bodyPr/>
        <a:lstStyle/>
        <a:p>
          <a:endParaRPr lang="ru-RU"/>
        </a:p>
      </dgm:t>
    </dgm:pt>
    <dgm:pt modelId="{CAF258D4-BEC9-424E-A9A8-E6604FEEDF0D}">
      <dgm:prSet phldrT="[Текст]" custT="1"/>
      <dgm:spPr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r>
            <a:rPr lang="ru-RU" sz="3200" b="1" dirty="0">
              <a:solidFill>
                <a:schemeClr val="tx2"/>
              </a:solidFill>
            </a:rPr>
            <a:t>Действительное</a:t>
          </a:r>
        </a:p>
      </dgm:t>
    </dgm:pt>
    <dgm:pt modelId="{A596022C-19FA-47F5-9511-B9C9E7A205E9}" type="parTrans" cxnId="{464EA216-5AC2-4FD4-8817-2A9C41C65F30}">
      <dgm:prSet/>
      <dgm:spPr/>
      <dgm:t>
        <a:bodyPr/>
        <a:lstStyle/>
        <a:p>
          <a:endParaRPr lang="ru-RU"/>
        </a:p>
      </dgm:t>
    </dgm:pt>
    <dgm:pt modelId="{1F84A460-C135-457D-8736-0603893B6BEE}" type="sibTrans" cxnId="{464EA216-5AC2-4FD4-8817-2A9C41C65F30}">
      <dgm:prSet/>
      <dgm:spPr/>
      <dgm:t>
        <a:bodyPr/>
        <a:lstStyle/>
        <a:p>
          <a:endParaRPr lang="ru-RU"/>
        </a:p>
      </dgm:t>
    </dgm:pt>
    <dgm:pt modelId="{51D811EC-55B7-4DBF-9E3A-BE467700A045}">
      <dgm:prSet phldrT="[Текст]" custT="1"/>
      <dgm:spPr>
        <a:scene3d>
          <a:camera prst="orthographicFront"/>
          <a:lightRig rig="threePt" dir="t"/>
        </a:scene3d>
        <a:sp3d>
          <a:bevelB/>
        </a:sp3d>
      </dgm:spPr>
      <dgm:t>
        <a:bodyPr/>
        <a:lstStyle/>
        <a:p>
          <a:r>
            <a:rPr lang="ru-RU" sz="2800" b="1" dirty="0">
              <a:solidFill>
                <a:srgbClr val="C00000"/>
              </a:solidFill>
            </a:rPr>
            <a:t>несоответствие</a:t>
          </a:r>
        </a:p>
      </dgm:t>
    </dgm:pt>
    <dgm:pt modelId="{BE1822F0-65C3-41F3-9D20-B15121F97067}" type="sibTrans" cxnId="{C4735E7E-DF17-4D20-A074-4B3EBAE87307}">
      <dgm:prSet/>
      <dgm:spPr/>
      <dgm:t>
        <a:bodyPr/>
        <a:lstStyle/>
        <a:p>
          <a:endParaRPr lang="ru-RU"/>
        </a:p>
      </dgm:t>
    </dgm:pt>
    <dgm:pt modelId="{555F0E45-2083-415B-8908-4CCD59368177}" type="parTrans" cxnId="{C4735E7E-DF17-4D20-A074-4B3EBAE87307}">
      <dgm:prSet/>
      <dgm:spPr/>
      <dgm:t>
        <a:bodyPr/>
        <a:lstStyle/>
        <a:p>
          <a:endParaRPr lang="ru-RU"/>
        </a:p>
      </dgm:t>
    </dgm:pt>
    <dgm:pt modelId="{A4CB04BD-027F-4F6C-A021-053F7F5C0A8D}" type="pres">
      <dgm:prSet presAssocID="{172A34C2-CDF5-4DBE-AC03-938D0893C28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EE134F7-042B-417F-994C-3B25FB8FA4E5}" type="pres">
      <dgm:prSet presAssocID="{01123978-D98D-4F21-A622-B22C1172693F}" presName="hierRoot1" presStyleCnt="0">
        <dgm:presLayoutVars>
          <dgm:hierBranch val="init"/>
        </dgm:presLayoutVars>
      </dgm:prSet>
      <dgm:spPr/>
    </dgm:pt>
    <dgm:pt modelId="{043DA56F-0611-4926-A9A9-9969E08135A8}" type="pres">
      <dgm:prSet presAssocID="{01123978-D98D-4F21-A622-B22C1172693F}" presName="rootComposite1" presStyleCnt="0"/>
      <dgm:spPr/>
    </dgm:pt>
    <dgm:pt modelId="{08CB8019-04F3-4FA3-A0EE-705B8CBD5B57}" type="pres">
      <dgm:prSet presAssocID="{01123978-D98D-4F21-A622-B22C1172693F}" presName="rootText1" presStyleLbl="node0" presStyleIdx="0" presStyleCnt="1">
        <dgm:presLayoutVars>
          <dgm:chPref val="3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ru-RU"/>
        </a:p>
      </dgm:t>
    </dgm:pt>
    <dgm:pt modelId="{613E6878-CBAC-4873-9D67-18DBAD3EAABA}" type="pres">
      <dgm:prSet presAssocID="{01123978-D98D-4F21-A622-B22C1172693F}" presName="rootConnector1" presStyleLbl="node1" presStyleIdx="0" presStyleCnt="0"/>
      <dgm:spPr/>
      <dgm:t>
        <a:bodyPr/>
        <a:lstStyle/>
        <a:p>
          <a:endParaRPr lang="ru-RU"/>
        </a:p>
      </dgm:t>
    </dgm:pt>
    <dgm:pt modelId="{4B82CB11-216F-4D1B-B8F7-9575C7D362B0}" type="pres">
      <dgm:prSet presAssocID="{01123978-D98D-4F21-A622-B22C1172693F}" presName="hierChild2" presStyleCnt="0"/>
      <dgm:spPr/>
    </dgm:pt>
    <dgm:pt modelId="{353936EC-3CC8-40E4-9C6F-C290D73F1EA5}" type="pres">
      <dgm:prSet presAssocID="{EDAB5B64-66D8-410D-B336-E2ACFCD22926}" presName="Name37" presStyleLbl="parChTrans1D2" presStyleIdx="0" presStyleCnt="3"/>
      <dgm:spPr/>
      <dgm:t>
        <a:bodyPr/>
        <a:lstStyle/>
        <a:p>
          <a:endParaRPr lang="ru-RU"/>
        </a:p>
      </dgm:t>
    </dgm:pt>
    <dgm:pt modelId="{2E29FB66-1835-4BFD-8B01-B9CAA7E939FE}" type="pres">
      <dgm:prSet presAssocID="{BF7FA250-E07E-45C6-AB7B-00354EA306BE}" presName="hierRoot2" presStyleCnt="0">
        <dgm:presLayoutVars>
          <dgm:hierBranch val="init"/>
        </dgm:presLayoutVars>
      </dgm:prSet>
      <dgm:spPr/>
    </dgm:pt>
    <dgm:pt modelId="{45C351DF-73FD-4A3E-9F57-F2B7198A09BB}" type="pres">
      <dgm:prSet presAssocID="{BF7FA250-E07E-45C6-AB7B-00354EA306BE}" presName="rootComposite" presStyleCnt="0"/>
      <dgm:spPr/>
    </dgm:pt>
    <dgm:pt modelId="{E271981C-388D-4580-A80F-FE291EF70E12}" type="pres">
      <dgm:prSet presAssocID="{BF7FA250-E07E-45C6-AB7B-00354EA306BE}" presName="rootText" presStyleLbl="node2" presStyleIdx="0" presStyleCnt="3">
        <dgm:presLayoutVars>
          <dgm:chPref val="3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ru-RU"/>
        </a:p>
      </dgm:t>
    </dgm:pt>
    <dgm:pt modelId="{A17D10FA-8A03-40B1-8AE2-538A204F0369}" type="pres">
      <dgm:prSet presAssocID="{BF7FA250-E07E-45C6-AB7B-00354EA306BE}" presName="rootConnector" presStyleLbl="node2" presStyleIdx="0" presStyleCnt="3"/>
      <dgm:spPr/>
      <dgm:t>
        <a:bodyPr/>
        <a:lstStyle/>
        <a:p>
          <a:endParaRPr lang="ru-RU"/>
        </a:p>
      </dgm:t>
    </dgm:pt>
    <dgm:pt modelId="{2B98AC71-D98F-4114-9DBF-62A791C33E24}" type="pres">
      <dgm:prSet presAssocID="{BF7FA250-E07E-45C6-AB7B-00354EA306BE}" presName="hierChild4" presStyleCnt="0"/>
      <dgm:spPr/>
    </dgm:pt>
    <dgm:pt modelId="{0DCE1A26-3E15-4099-81A3-E08721D4FBDE}" type="pres">
      <dgm:prSet presAssocID="{BF7FA250-E07E-45C6-AB7B-00354EA306BE}" presName="hierChild5" presStyleCnt="0"/>
      <dgm:spPr/>
    </dgm:pt>
    <dgm:pt modelId="{E067DBD1-21D6-47B8-9018-576ACA3F46A1}" type="pres">
      <dgm:prSet presAssocID="{555F0E45-2083-415B-8908-4CCD59368177}" presName="Name37" presStyleLbl="parChTrans1D2" presStyleIdx="1" presStyleCnt="3"/>
      <dgm:spPr/>
      <dgm:t>
        <a:bodyPr/>
        <a:lstStyle/>
        <a:p>
          <a:endParaRPr lang="ru-RU"/>
        </a:p>
      </dgm:t>
    </dgm:pt>
    <dgm:pt modelId="{D19341CD-89DD-4F00-9025-859BBD1289CE}" type="pres">
      <dgm:prSet presAssocID="{51D811EC-55B7-4DBF-9E3A-BE467700A045}" presName="hierRoot2" presStyleCnt="0">
        <dgm:presLayoutVars>
          <dgm:hierBranch val="init"/>
        </dgm:presLayoutVars>
      </dgm:prSet>
      <dgm:spPr/>
    </dgm:pt>
    <dgm:pt modelId="{A17B63C4-9031-4D45-A8BA-1B6BE58D0642}" type="pres">
      <dgm:prSet presAssocID="{51D811EC-55B7-4DBF-9E3A-BE467700A045}" presName="rootComposite" presStyleCnt="0"/>
      <dgm:spPr/>
    </dgm:pt>
    <dgm:pt modelId="{8C0B968D-F583-4FC0-BDFF-DECF94C4AE2E}" type="pres">
      <dgm:prSet presAssocID="{51D811EC-55B7-4DBF-9E3A-BE467700A045}" presName="rootText" presStyleLbl="node2" presStyleIdx="1" presStyleCnt="3" custScaleX="89215" custScaleY="99340">
        <dgm:presLayoutVars>
          <dgm:chPref val="3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ru-RU"/>
        </a:p>
      </dgm:t>
    </dgm:pt>
    <dgm:pt modelId="{C46DF107-82CB-47D0-9644-7937612D81CF}" type="pres">
      <dgm:prSet presAssocID="{51D811EC-55B7-4DBF-9E3A-BE467700A045}" presName="rootConnector" presStyleLbl="node2" presStyleIdx="1" presStyleCnt="3"/>
      <dgm:spPr/>
      <dgm:t>
        <a:bodyPr/>
        <a:lstStyle/>
        <a:p>
          <a:endParaRPr lang="ru-RU"/>
        </a:p>
      </dgm:t>
    </dgm:pt>
    <dgm:pt modelId="{A3C95DD6-E108-4763-9E7B-BF7AAB19C80B}" type="pres">
      <dgm:prSet presAssocID="{51D811EC-55B7-4DBF-9E3A-BE467700A045}" presName="hierChild4" presStyleCnt="0"/>
      <dgm:spPr/>
    </dgm:pt>
    <dgm:pt modelId="{9A62BF9D-C70F-4587-895C-46F55267A20E}" type="pres">
      <dgm:prSet presAssocID="{51D811EC-55B7-4DBF-9E3A-BE467700A045}" presName="hierChild5" presStyleCnt="0"/>
      <dgm:spPr/>
    </dgm:pt>
    <dgm:pt modelId="{DC453320-6323-4A22-A594-A866DFBBCEE4}" type="pres">
      <dgm:prSet presAssocID="{A596022C-19FA-47F5-9511-B9C9E7A205E9}" presName="Name37" presStyleLbl="parChTrans1D2" presStyleIdx="2" presStyleCnt="3"/>
      <dgm:spPr/>
      <dgm:t>
        <a:bodyPr/>
        <a:lstStyle/>
        <a:p>
          <a:endParaRPr lang="ru-RU"/>
        </a:p>
      </dgm:t>
    </dgm:pt>
    <dgm:pt modelId="{9C381F29-EC67-40A3-90C8-4DD49354BFBA}" type="pres">
      <dgm:prSet presAssocID="{CAF258D4-BEC9-424E-A9A8-E6604FEEDF0D}" presName="hierRoot2" presStyleCnt="0">
        <dgm:presLayoutVars>
          <dgm:hierBranch val="init"/>
        </dgm:presLayoutVars>
      </dgm:prSet>
      <dgm:spPr/>
    </dgm:pt>
    <dgm:pt modelId="{911CEC51-4CAF-4D5B-BB5E-04B4EB48948D}" type="pres">
      <dgm:prSet presAssocID="{CAF258D4-BEC9-424E-A9A8-E6604FEEDF0D}" presName="rootComposite" presStyleCnt="0"/>
      <dgm:spPr/>
    </dgm:pt>
    <dgm:pt modelId="{602154AB-8EF1-4E04-83DC-F6973AF08001}" type="pres">
      <dgm:prSet presAssocID="{CAF258D4-BEC9-424E-A9A8-E6604FEEDF0D}" presName="rootText" presStyleLbl="node2" presStyleIdx="2" presStyleCnt="3" custScaleX="103585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3C3FC3B4-37B8-4401-9782-2749726B66B8}" type="pres">
      <dgm:prSet presAssocID="{CAF258D4-BEC9-424E-A9A8-E6604FEEDF0D}" presName="rootConnector" presStyleLbl="node2" presStyleIdx="2" presStyleCnt="3"/>
      <dgm:spPr/>
      <dgm:t>
        <a:bodyPr/>
        <a:lstStyle/>
        <a:p>
          <a:endParaRPr lang="ru-RU"/>
        </a:p>
      </dgm:t>
    </dgm:pt>
    <dgm:pt modelId="{87CB2323-5AF3-47C3-9A1C-A5AA82FCD891}" type="pres">
      <dgm:prSet presAssocID="{CAF258D4-BEC9-424E-A9A8-E6604FEEDF0D}" presName="hierChild4" presStyleCnt="0"/>
      <dgm:spPr/>
    </dgm:pt>
    <dgm:pt modelId="{BCE2FB2D-704E-4EF5-87E5-1E32A33C9B10}" type="pres">
      <dgm:prSet presAssocID="{CAF258D4-BEC9-424E-A9A8-E6604FEEDF0D}" presName="hierChild5" presStyleCnt="0"/>
      <dgm:spPr/>
    </dgm:pt>
    <dgm:pt modelId="{85DDE52B-203F-4CEB-91B1-29481D53469B}" type="pres">
      <dgm:prSet presAssocID="{01123978-D98D-4F21-A622-B22C1172693F}" presName="hierChild3" presStyleCnt="0"/>
      <dgm:spPr/>
    </dgm:pt>
  </dgm:ptLst>
  <dgm:cxnLst>
    <dgm:cxn modelId="{73AFCCE4-DF55-4C77-BD84-1BBB2295B2E4}" srcId="{172A34C2-CDF5-4DBE-AC03-938D0893C28B}" destId="{01123978-D98D-4F21-A622-B22C1172693F}" srcOrd="0" destOrd="0" parTransId="{A67A7D58-0DC4-4CDF-B04B-78900FCC1C00}" sibTransId="{CE2DBDBF-3B57-43AE-A804-D96336C7CDB3}"/>
    <dgm:cxn modelId="{081CBACE-A279-433A-9926-43ABED55C69B}" type="presOf" srcId="{EDAB5B64-66D8-410D-B336-E2ACFCD22926}" destId="{353936EC-3CC8-40E4-9C6F-C290D73F1EA5}" srcOrd="0" destOrd="0" presId="urn:microsoft.com/office/officeart/2005/8/layout/orgChart1"/>
    <dgm:cxn modelId="{EEB21FFC-EA78-42BC-9C20-EA80430B75B7}" type="presOf" srcId="{01123978-D98D-4F21-A622-B22C1172693F}" destId="{08CB8019-04F3-4FA3-A0EE-705B8CBD5B57}" srcOrd="0" destOrd="0" presId="urn:microsoft.com/office/officeart/2005/8/layout/orgChart1"/>
    <dgm:cxn modelId="{0FD7E905-8718-47BA-83EA-5147F5420A44}" type="presOf" srcId="{51D811EC-55B7-4DBF-9E3A-BE467700A045}" destId="{C46DF107-82CB-47D0-9644-7937612D81CF}" srcOrd="1" destOrd="0" presId="urn:microsoft.com/office/officeart/2005/8/layout/orgChart1"/>
    <dgm:cxn modelId="{D1BA1704-FAF2-4572-BD51-4B16D3D64024}" type="presOf" srcId="{51D811EC-55B7-4DBF-9E3A-BE467700A045}" destId="{8C0B968D-F583-4FC0-BDFF-DECF94C4AE2E}" srcOrd="0" destOrd="0" presId="urn:microsoft.com/office/officeart/2005/8/layout/orgChart1"/>
    <dgm:cxn modelId="{445F4F0C-7CFE-4316-8F0E-F86D202948E3}" type="presOf" srcId="{CAF258D4-BEC9-424E-A9A8-E6604FEEDF0D}" destId="{3C3FC3B4-37B8-4401-9782-2749726B66B8}" srcOrd="1" destOrd="0" presId="urn:microsoft.com/office/officeart/2005/8/layout/orgChart1"/>
    <dgm:cxn modelId="{CB70C1E5-76C3-4D58-9BD0-800639B0E04D}" type="presOf" srcId="{A596022C-19FA-47F5-9511-B9C9E7A205E9}" destId="{DC453320-6323-4A22-A594-A866DFBBCEE4}" srcOrd="0" destOrd="0" presId="urn:microsoft.com/office/officeart/2005/8/layout/orgChart1"/>
    <dgm:cxn modelId="{C4735E7E-DF17-4D20-A074-4B3EBAE87307}" srcId="{01123978-D98D-4F21-A622-B22C1172693F}" destId="{51D811EC-55B7-4DBF-9E3A-BE467700A045}" srcOrd="1" destOrd="0" parTransId="{555F0E45-2083-415B-8908-4CCD59368177}" sibTransId="{BE1822F0-65C3-41F3-9D20-B15121F97067}"/>
    <dgm:cxn modelId="{E6E13364-FB16-4B6C-A4FA-A51210FC22BD}" type="presOf" srcId="{555F0E45-2083-415B-8908-4CCD59368177}" destId="{E067DBD1-21D6-47B8-9018-576ACA3F46A1}" srcOrd="0" destOrd="0" presId="urn:microsoft.com/office/officeart/2005/8/layout/orgChart1"/>
    <dgm:cxn modelId="{98A220AB-948C-4B1E-A41A-397FC6421FD8}" type="presOf" srcId="{CAF258D4-BEC9-424E-A9A8-E6604FEEDF0D}" destId="{602154AB-8EF1-4E04-83DC-F6973AF08001}" srcOrd="0" destOrd="0" presId="urn:microsoft.com/office/officeart/2005/8/layout/orgChart1"/>
    <dgm:cxn modelId="{C1331A13-5363-491C-9FC4-DF3B7604C4D1}" srcId="{01123978-D98D-4F21-A622-B22C1172693F}" destId="{BF7FA250-E07E-45C6-AB7B-00354EA306BE}" srcOrd="0" destOrd="0" parTransId="{EDAB5B64-66D8-410D-B336-E2ACFCD22926}" sibTransId="{07D247D4-A613-4318-8435-334B284FC05D}"/>
    <dgm:cxn modelId="{66980D56-1DF5-4283-95E6-28E8FBFDAAD6}" type="presOf" srcId="{BF7FA250-E07E-45C6-AB7B-00354EA306BE}" destId="{A17D10FA-8A03-40B1-8AE2-538A204F0369}" srcOrd="1" destOrd="0" presId="urn:microsoft.com/office/officeart/2005/8/layout/orgChart1"/>
    <dgm:cxn modelId="{24C8CE58-669A-498B-AB17-F441504F533B}" type="presOf" srcId="{01123978-D98D-4F21-A622-B22C1172693F}" destId="{613E6878-CBAC-4873-9D67-18DBAD3EAABA}" srcOrd="1" destOrd="0" presId="urn:microsoft.com/office/officeart/2005/8/layout/orgChart1"/>
    <dgm:cxn modelId="{464EA216-5AC2-4FD4-8817-2A9C41C65F30}" srcId="{01123978-D98D-4F21-A622-B22C1172693F}" destId="{CAF258D4-BEC9-424E-A9A8-E6604FEEDF0D}" srcOrd="2" destOrd="0" parTransId="{A596022C-19FA-47F5-9511-B9C9E7A205E9}" sibTransId="{1F84A460-C135-457D-8736-0603893B6BEE}"/>
    <dgm:cxn modelId="{244649ED-9EDA-434B-BDB7-6E7E47B3CA49}" type="presOf" srcId="{172A34C2-CDF5-4DBE-AC03-938D0893C28B}" destId="{A4CB04BD-027F-4F6C-A021-053F7F5C0A8D}" srcOrd="0" destOrd="0" presId="urn:microsoft.com/office/officeart/2005/8/layout/orgChart1"/>
    <dgm:cxn modelId="{287855C2-B9EB-4612-BA70-00542BA85DD7}" type="presOf" srcId="{BF7FA250-E07E-45C6-AB7B-00354EA306BE}" destId="{E271981C-388D-4580-A80F-FE291EF70E12}" srcOrd="0" destOrd="0" presId="urn:microsoft.com/office/officeart/2005/8/layout/orgChart1"/>
    <dgm:cxn modelId="{8E27B565-1787-4CBD-AB27-C4539CB72F27}" type="presParOf" srcId="{A4CB04BD-027F-4F6C-A021-053F7F5C0A8D}" destId="{EEE134F7-042B-417F-994C-3B25FB8FA4E5}" srcOrd="0" destOrd="0" presId="urn:microsoft.com/office/officeart/2005/8/layout/orgChart1"/>
    <dgm:cxn modelId="{749C25E3-971D-4BB1-82D7-8EB5B6A2EFF7}" type="presParOf" srcId="{EEE134F7-042B-417F-994C-3B25FB8FA4E5}" destId="{043DA56F-0611-4926-A9A9-9969E08135A8}" srcOrd="0" destOrd="0" presId="urn:microsoft.com/office/officeart/2005/8/layout/orgChart1"/>
    <dgm:cxn modelId="{6F86EFCB-7BA8-4D4C-A5E6-33308BD39BC6}" type="presParOf" srcId="{043DA56F-0611-4926-A9A9-9969E08135A8}" destId="{08CB8019-04F3-4FA3-A0EE-705B8CBD5B57}" srcOrd="0" destOrd="0" presId="urn:microsoft.com/office/officeart/2005/8/layout/orgChart1"/>
    <dgm:cxn modelId="{5D28E854-20E9-4051-8D17-98494E4B4C08}" type="presParOf" srcId="{043DA56F-0611-4926-A9A9-9969E08135A8}" destId="{613E6878-CBAC-4873-9D67-18DBAD3EAABA}" srcOrd="1" destOrd="0" presId="urn:microsoft.com/office/officeart/2005/8/layout/orgChart1"/>
    <dgm:cxn modelId="{5BB89906-6451-4D01-8CE3-D44EFAF0D2F4}" type="presParOf" srcId="{EEE134F7-042B-417F-994C-3B25FB8FA4E5}" destId="{4B82CB11-216F-4D1B-B8F7-9575C7D362B0}" srcOrd="1" destOrd="0" presId="urn:microsoft.com/office/officeart/2005/8/layout/orgChart1"/>
    <dgm:cxn modelId="{B459977B-0B9D-4D3A-94AB-8C81C5CC0204}" type="presParOf" srcId="{4B82CB11-216F-4D1B-B8F7-9575C7D362B0}" destId="{353936EC-3CC8-40E4-9C6F-C290D73F1EA5}" srcOrd="0" destOrd="0" presId="urn:microsoft.com/office/officeart/2005/8/layout/orgChart1"/>
    <dgm:cxn modelId="{B21EB189-CB8F-4140-898F-7208B0E53E37}" type="presParOf" srcId="{4B82CB11-216F-4D1B-B8F7-9575C7D362B0}" destId="{2E29FB66-1835-4BFD-8B01-B9CAA7E939FE}" srcOrd="1" destOrd="0" presId="urn:microsoft.com/office/officeart/2005/8/layout/orgChart1"/>
    <dgm:cxn modelId="{72E2CF4C-6769-4F0D-83F7-0D1F90C38323}" type="presParOf" srcId="{2E29FB66-1835-4BFD-8B01-B9CAA7E939FE}" destId="{45C351DF-73FD-4A3E-9F57-F2B7198A09BB}" srcOrd="0" destOrd="0" presId="urn:microsoft.com/office/officeart/2005/8/layout/orgChart1"/>
    <dgm:cxn modelId="{02F79380-44AE-4DFB-862A-388230FA88B7}" type="presParOf" srcId="{45C351DF-73FD-4A3E-9F57-F2B7198A09BB}" destId="{E271981C-388D-4580-A80F-FE291EF70E12}" srcOrd="0" destOrd="0" presId="urn:microsoft.com/office/officeart/2005/8/layout/orgChart1"/>
    <dgm:cxn modelId="{DC259D2F-607A-4F61-9EE3-5DEBDDF753ED}" type="presParOf" srcId="{45C351DF-73FD-4A3E-9F57-F2B7198A09BB}" destId="{A17D10FA-8A03-40B1-8AE2-538A204F0369}" srcOrd="1" destOrd="0" presId="urn:microsoft.com/office/officeart/2005/8/layout/orgChart1"/>
    <dgm:cxn modelId="{0252C503-EB58-4B8E-B099-702609ABF21F}" type="presParOf" srcId="{2E29FB66-1835-4BFD-8B01-B9CAA7E939FE}" destId="{2B98AC71-D98F-4114-9DBF-62A791C33E24}" srcOrd="1" destOrd="0" presId="urn:microsoft.com/office/officeart/2005/8/layout/orgChart1"/>
    <dgm:cxn modelId="{D3DA672A-0ADC-4EE9-B33C-547FC6F6A1D1}" type="presParOf" srcId="{2E29FB66-1835-4BFD-8B01-B9CAA7E939FE}" destId="{0DCE1A26-3E15-4099-81A3-E08721D4FBDE}" srcOrd="2" destOrd="0" presId="urn:microsoft.com/office/officeart/2005/8/layout/orgChart1"/>
    <dgm:cxn modelId="{D349162E-D19B-4DE6-B761-2595E439D508}" type="presParOf" srcId="{4B82CB11-216F-4D1B-B8F7-9575C7D362B0}" destId="{E067DBD1-21D6-47B8-9018-576ACA3F46A1}" srcOrd="2" destOrd="0" presId="urn:microsoft.com/office/officeart/2005/8/layout/orgChart1"/>
    <dgm:cxn modelId="{B516F7C1-5342-4954-B2B1-B74194E55C22}" type="presParOf" srcId="{4B82CB11-216F-4D1B-B8F7-9575C7D362B0}" destId="{D19341CD-89DD-4F00-9025-859BBD1289CE}" srcOrd="3" destOrd="0" presId="urn:microsoft.com/office/officeart/2005/8/layout/orgChart1"/>
    <dgm:cxn modelId="{A325F98C-A3CF-4D72-92F6-EC7CAE6CA972}" type="presParOf" srcId="{D19341CD-89DD-4F00-9025-859BBD1289CE}" destId="{A17B63C4-9031-4D45-A8BA-1B6BE58D0642}" srcOrd="0" destOrd="0" presId="urn:microsoft.com/office/officeart/2005/8/layout/orgChart1"/>
    <dgm:cxn modelId="{2BD1C0E1-F200-47EF-B3CE-89213B1D96A0}" type="presParOf" srcId="{A17B63C4-9031-4D45-A8BA-1B6BE58D0642}" destId="{8C0B968D-F583-4FC0-BDFF-DECF94C4AE2E}" srcOrd="0" destOrd="0" presId="urn:microsoft.com/office/officeart/2005/8/layout/orgChart1"/>
    <dgm:cxn modelId="{C9CD495C-DCD0-407C-A902-7FA7399BAEA5}" type="presParOf" srcId="{A17B63C4-9031-4D45-A8BA-1B6BE58D0642}" destId="{C46DF107-82CB-47D0-9644-7937612D81CF}" srcOrd="1" destOrd="0" presId="urn:microsoft.com/office/officeart/2005/8/layout/orgChart1"/>
    <dgm:cxn modelId="{AE2B163A-A48E-41BF-8C0C-B4205B9F9A2F}" type="presParOf" srcId="{D19341CD-89DD-4F00-9025-859BBD1289CE}" destId="{A3C95DD6-E108-4763-9E7B-BF7AAB19C80B}" srcOrd="1" destOrd="0" presId="urn:microsoft.com/office/officeart/2005/8/layout/orgChart1"/>
    <dgm:cxn modelId="{11B4AD6D-82E2-406E-A28F-E24244F094D7}" type="presParOf" srcId="{D19341CD-89DD-4F00-9025-859BBD1289CE}" destId="{9A62BF9D-C70F-4587-895C-46F55267A20E}" srcOrd="2" destOrd="0" presId="urn:microsoft.com/office/officeart/2005/8/layout/orgChart1"/>
    <dgm:cxn modelId="{5DD7FCA5-8D36-474E-B25B-80E7FE00476D}" type="presParOf" srcId="{4B82CB11-216F-4D1B-B8F7-9575C7D362B0}" destId="{DC453320-6323-4A22-A594-A866DFBBCEE4}" srcOrd="4" destOrd="0" presId="urn:microsoft.com/office/officeart/2005/8/layout/orgChart1"/>
    <dgm:cxn modelId="{183D31B0-64AF-4DCA-90D1-EFEE05FE8D44}" type="presParOf" srcId="{4B82CB11-216F-4D1B-B8F7-9575C7D362B0}" destId="{9C381F29-EC67-40A3-90C8-4DD49354BFBA}" srcOrd="5" destOrd="0" presId="urn:microsoft.com/office/officeart/2005/8/layout/orgChart1"/>
    <dgm:cxn modelId="{83905F0F-C6E1-4515-A00E-20B33A02839C}" type="presParOf" srcId="{9C381F29-EC67-40A3-90C8-4DD49354BFBA}" destId="{911CEC51-4CAF-4D5B-BB5E-04B4EB48948D}" srcOrd="0" destOrd="0" presId="urn:microsoft.com/office/officeart/2005/8/layout/orgChart1"/>
    <dgm:cxn modelId="{67643C59-4EDC-457D-925A-762EC814F24F}" type="presParOf" srcId="{911CEC51-4CAF-4D5B-BB5E-04B4EB48948D}" destId="{602154AB-8EF1-4E04-83DC-F6973AF08001}" srcOrd="0" destOrd="0" presId="urn:microsoft.com/office/officeart/2005/8/layout/orgChart1"/>
    <dgm:cxn modelId="{C6828FBD-EF1D-4662-BC61-9BDD8F89DED5}" type="presParOf" srcId="{911CEC51-4CAF-4D5B-BB5E-04B4EB48948D}" destId="{3C3FC3B4-37B8-4401-9782-2749726B66B8}" srcOrd="1" destOrd="0" presId="urn:microsoft.com/office/officeart/2005/8/layout/orgChart1"/>
    <dgm:cxn modelId="{63D5626B-E650-49D9-BDE3-85314F4E656E}" type="presParOf" srcId="{9C381F29-EC67-40A3-90C8-4DD49354BFBA}" destId="{87CB2323-5AF3-47C3-9A1C-A5AA82FCD891}" srcOrd="1" destOrd="0" presId="urn:microsoft.com/office/officeart/2005/8/layout/orgChart1"/>
    <dgm:cxn modelId="{3C1E27C9-C1F3-4836-8E09-018457780677}" type="presParOf" srcId="{9C381F29-EC67-40A3-90C8-4DD49354BFBA}" destId="{BCE2FB2D-704E-4EF5-87E5-1E32A33C9B10}" srcOrd="2" destOrd="0" presId="urn:microsoft.com/office/officeart/2005/8/layout/orgChart1"/>
    <dgm:cxn modelId="{A3EA19AF-C10D-4470-9D4C-01ABBEB1C939}" type="presParOf" srcId="{EEE134F7-042B-417F-994C-3B25FB8FA4E5}" destId="{85DDE52B-203F-4CEB-91B1-29481D53469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453320-6323-4A22-A594-A866DFBBCEE4}">
      <dsp:nvSpPr>
        <dsp:cNvPr id="0" name=""/>
        <dsp:cNvSpPr/>
      </dsp:nvSpPr>
      <dsp:spPr>
        <a:xfrm>
          <a:off x="5856309" y="1865192"/>
          <a:ext cx="4041372" cy="7341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7055"/>
              </a:lnTo>
              <a:lnTo>
                <a:pt x="4041372" y="367055"/>
              </a:lnTo>
              <a:lnTo>
                <a:pt x="4041372" y="73411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67DBD1-21D6-47B8-9018-576ACA3F46A1}">
      <dsp:nvSpPr>
        <dsp:cNvPr id="0" name=""/>
        <dsp:cNvSpPr/>
      </dsp:nvSpPr>
      <dsp:spPr>
        <a:xfrm>
          <a:off x="5747927" y="1865192"/>
          <a:ext cx="91440" cy="734111"/>
        </a:xfrm>
        <a:custGeom>
          <a:avLst/>
          <a:gdLst/>
          <a:ahLst/>
          <a:cxnLst/>
          <a:rect l="0" t="0" r="0" b="0"/>
          <a:pathLst>
            <a:path>
              <a:moveTo>
                <a:pt x="108381" y="0"/>
              </a:moveTo>
              <a:lnTo>
                <a:pt x="108381" y="367055"/>
              </a:lnTo>
              <a:lnTo>
                <a:pt x="45720" y="367055"/>
              </a:lnTo>
              <a:lnTo>
                <a:pt x="45720" y="73411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3936EC-3CC8-40E4-9C6F-C290D73F1EA5}">
      <dsp:nvSpPr>
        <dsp:cNvPr id="0" name=""/>
        <dsp:cNvSpPr/>
      </dsp:nvSpPr>
      <dsp:spPr>
        <a:xfrm>
          <a:off x="1752274" y="1865192"/>
          <a:ext cx="4104034" cy="734111"/>
        </a:xfrm>
        <a:custGeom>
          <a:avLst/>
          <a:gdLst/>
          <a:ahLst/>
          <a:cxnLst/>
          <a:rect l="0" t="0" r="0" b="0"/>
          <a:pathLst>
            <a:path>
              <a:moveTo>
                <a:pt x="4104034" y="0"/>
              </a:moveTo>
              <a:lnTo>
                <a:pt x="4104034" y="367055"/>
              </a:lnTo>
              <a:lnTo>
                <a:pt x="0" y="367055"/>
              </a:lnTo>
              <a:lnTo>
                <a:pt x="0" y="73411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CB8019-04F3-4FA3-A0EE-705B8CBD5B57}">
      <dsp:nvSpPr>
        <dsp:cNvPr id="0" name=""/>
        <dsp:cNvSpPr/>
      </dsp:nvSpPr>
      <dsp:spPr>
        <a:xfrm>
          <a:off x="4108423" y="117306"/>
          <a:ext cx="3495770" cy="1747885"/>
        </a:xfrm>
        <a:prstGeom prst="flowChartAlternateProcess">
          <a:avLst/>
        </a:prstGeom>
        <a:solidFill>
          <a:schemeClr val="accent1">
            <a:hueOff val="0"/>
            <a:satOff val="0"/>
            <a:lum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>
              <a:solidFill>
                <a:schemeClr val="tx2"/>
              </a:solidFill>
            </a:rPr>
            <a:t>Проблема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>
              <a:solidFill>
                <a:schemeClr val="tx2"/>
              </a:solidFill>
            </a:rPr>
            <a:t>(затруднение)</a:t>
          </a:r>
        </a:p>
      </dsp:txBody>
      <dsp:txXfrm>
        <a:off x="4193746" y="202629"/>
        <a:ext cx="3325124" cy="1577239"/>
      </dsp:txXfrm>
    </dsp:sp>
    <dsp:sp modelId="{E271981C-388D-4580-A80F-FE291EF70E12}">
      <dsp:nvSpPr>
        <dsp:cNvPr id="0" name=""/>
        <dsp:cNvSpPr/>
      </dsp:nvSpPr>
      <dsp:spPr>
        <a:xfrm>
          <a:off x="4389" y="2599303"/>
          <a:ext cx="3495770" cy="1747885"/>
        </a:xfrm>
        <a:prstGeom prst="flowChartAlternateProcess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>
              <a:solidFill>
                <a:schemeClr val="tx2"/>
              </a:solidFill>
            </a:rPr>
            <a:t>Желаемое</a:t>
          </a:r>
        </a:p>
      </dsp:txBody>
      <dsp:txXfrm>
        <a:off x="89712" y="2684626"/>
        <a:ext cx="3325124" cy="1577239"/>
      </dsp:txXfrm>
    </dsp:sp>
    <dsp:sp modelId="{8C0B968D-F583-4FC0-BDFF-DECF94C4AE2E}">
      <dsp:nvSpPr>
        <dsp:cNvPr id="0" name=""/>
        <dsp:cNvSpPr/>
      </dsp:nvSpPr>
      <dsp:spPr>
        <a:xfrm>
          <a:off x="4234271" y="2599303"/>
          <a:ext cx="3118751" cy="1736349"/>
        </a:xfrm>
        <a:prstGeom prst="flowChartAlternateProcess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>
              <a:solidFill>
                <a:srgbClr val="C00000"/>
              </a:solidFill>
            </a:rPr>
            <a:t>несоответствие</a:t>
          </a:r>
        </a:p>
      </dsp:txBody>
      <dsp:txXfrm>
        <a:off x="4319031" y="2684063"/>
        <a:ext cx="2949231" cy="1566829"/>
      </dsp:txXfrm>
    </dsp:sp>
    <dsp:sp modelId="{602154AB-8EF1-4E04-83DC-F6973AF08001}">
      <dsp:nvSpPr>
        <dsp:cNvPr id="0" name=""/>
        <dsp:cNvSpPr/>
      </dsp:nvSpPr>
      <dsp:spPr>
        <a:xfrm>
          <a:off x="8087134" y="2599303"/>
          <a:ext cx="3621093" cy="17478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>
              <a:solidFill>
                <a:schemeClr val="tx2"/>
              </a:solidFill>
            </a:rPr>
            <a:t>Действительное</a:t>
          </a:r>
        </a:p>
      </dsp:txBody>
      <dsp:txXfrm>
        <a:off x="8172459" y="2684628"/>
        <a:ext cx="3450443" cy="15772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BD5BFF2-36B0-40CE-983F-64CA5BF905E6}" type="datetime1">
              <a:rPr lang="ru-RU" smtClean="0"/>
              <a:t>16.06.2022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4A4F617-7A30-41D4-AB86-5D833C98E18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462481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B74801A-CACC-46E2-B8AA-437C9E8A750C}" type="datetime1">
              <a:rPr lang="ru-RU" smtClean="0"/>
              <a:t>16.06.2022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dirty="0"/>
              <a:t>Щелкните, чтобы изменить стили текста образца слайда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1B9A179D-2D27-49E2-B022-8EDDA2EFE68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46034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ru-RU" sz="1200" i="1" dirty="0">
                <a:latin typeface="Arial" pitchFamily="34" charset="0"/>
                <a:cs typeface="Arial" pitchFamily="34" charset="0"/>
              </a:rPr>
              <a:t>Чтобы изменить изображение на этом слайде, выберите рисунок и удалите его. Затем нажмите значок «Рисунки» в заполнителе, чтобы вставить изображение.</a:t>
            </a:r>
          </a:p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1B9A179D-2D27-49E2-B022-8EDDA2EFE682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2422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 11"/>
          <p:cNvSpPr>
            <a:spLocks noChangeArrowheads="1"/>
          </p:cNvSpPr>
          <p:nvPr/>
        </p:nvSpPr>
        <p:spPr bwMode="white">
          <a:xfrm>
            <a:off x="8429022" y="0"/>
            <a:ext cx="3762978" cy="6858000"/>
          </a:xfrm>
          <a:custGeom>
            <a:avLst/>
            <a:gdLst>
              <a:gd name="connsiteX0" fmla="*/ 0 w 3762978"/>
              <a:gd name="connsiteY0" fmla="*/ 0 h 6858000"/>
              <a:gd name="connsiteX1" fmla="*/ 3762978 w 3762978"/>
              <a:gd name="connsiteY1" fmla="*/ 0 h 6858000"/>
              <a:gd name="connsiteX2" fmla="*/ 3762978 w 3762978"/>
              <a:gd name="connsiteY2" fmla="*/ 6858000 h 6858000"/>
              <a:gd name="connsiteX3" fmla="*/ 338667 w 3762978"/>
              <a:gd name="connsiteY3" fmla="*/ 6858000 h 6858000"/>
              <a:gd name="connsiteX4" fmla="*/ 1189567 w 3762978"/>
              <a:gd name="connsiteY4" fmla="*/ 43370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62978" h="6858000">
                <a:moveTo>
                  <a:pt x="0" y="0"/>
                </a:moveTo>
                <a:lnTo>
                  <a:pt x="3762978" y="0"/>
                </a:lnTo>
                <a:lnTo>
                  <a:pt x="3762978" y="6858000"/>
                </a:lnTo>
                <a:lnTo>
                  <a:pt x="338667" y="6858000"/>
                </a:lnTo>
                <a:lnTo>
                  <a:pt x="1189567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rtl="0"/>
            <a:endParaRPr lang="ru-RU" sz="1800" dirty="0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>
            <a:off x="8145385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ru-RU" sz="1800" dirty="0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950653" y="0"/>
            <a:ext cx="1528232" cy="6858000"/>
          </a:xfrm>
          <a:custGeom>
            <a:avLst/>
            <a:gdLst/>
            <a:ahLst/>
            <a:cxnLst/>
            <a:rect l="l" t="t" r="r" b="b"/>
            <a:pathLst>
              <a:path w="1146174" h="6858000">
                <a:moveTo>
                  <a:pt x="0" y="0"/>
                </a:moveTo>
                <a:lnTo>
                  <a:pt x="253999" y="0"/>
                </a:lnTo>
                <a:lnTo>
                  <a:pt x="1146174" y="4337050"/>
                </a:lnTo>
                <a:lnTo>
                  <a:pt x="51117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1778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757646" y="685800"/>
            <a:ext cx="6938554" cy="2743200"/>
          </a:xfrm>
        </p:spPr>
        <p:txBody>
          <a:bodyPr rtlCol="0" anchor="b">
            <a:noAutofit/>
          </a:bodyPr>
          <a:lstStyle>
            <a:lvl1pPr algn="ctr">
              <a:defRPr sz="5400" b="1">
                <a:solidFill>
                  <a:schemeClr val="tx1"/>
                </a:solidFill>
              </a:defRPr>
            </a:lvl1pPr>
          </a:lstStyle>
          <a:p>
            <a:pPr rtl="0"/>
            <a:r>
              <a:rPr lang="ru-RU" dirty="0"/>
              <a:t>ПРОФСОЮЗНАЯ ОРГАНИЗАЦИЯ:</a:t>
            </a:r>
            <a:br>
              <a:rPr lang="ru-RU" dirty="0"/>
            </a:br>
            <a:r>
              <a:rPr lang="ru-RU" dirty="0"/>
              <a:t>МОДЕЛЬ «2020»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757646" y="4572000"/>
            <a:ext cx="6938554" cy="1600200"/>
          </a:xfrm>
        </p:spPr>
        <p:txBody>
          <a:bodyPr rtlCol="0"/>
          <a:lstStyle>
            <a:lvl1pPr marL="0" indent="0" algn="ctr">
              <a:spcBef>
                <a:spcPts val="1200"/>
              </a:spcBef>
              <a:buNone/>
              <a:defRPr sz="2800" b="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dirty="0"/>
              <a:t>Глазырин Андрей Владимирович</a:t>
            </a:r>
          </a:p>
          <a:p>
            <a:pPr rtl="0"/>
            <a:r>
              <a:rPr lang="ru-RU" dirty="0"/>
              <a:t>Институт экономики знаний</a:t>
            </a:r>
          </a:p>
          <a:p>
            <a:pPr rtl="0"/>
            <a:r>
              <a:rPr lang="ru-RU" dirty="0"/>
              <a:t>Санкт-Петербург</a:t>
            </a:r>
          </a:p>
        </p:txBody>
      </p:sp>
    </p:spTree>
    <p:extLst>
      <p:ext uri="{BB962C8B-B14F-4D97-AF65-F5344CB8AC3E}">
        <p14:creationId xmlns:p14="http://schemas.microsoft.com/office/powerpoint/2010/main" val="512585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>
          <a:xfrm>
            <a:off x="4724400" y="1828801"/>
            <a:ext cx="6172200" cy="4343400"/>
          </a:xfrm>
        </p:spPr>
        <p:txBody>
          <a:bodyPr tIns="27432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95400" y="1828800"/>
            <a:ext cx="3017520" cy="434340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40575E8-20DE-4252-9577-F47C50C1B37A}" type="datetime1">
              <a:rPr lang="ru-RU" smtClean="0"/>
              <a:t>16.06.2022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7F8E3F6-DE14-48B2-B2BC-6FABA9630F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759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Два рисунка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1295400" y="5257800"/>
            <a:ext cx="4572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6324599" y="5257800"/>
            <a:ext cx="4572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295400" y="5257800"/>
            <a:ext cx="4572000" cy="548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8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324599" y="5257800"/>
            <a:ext cx="4572000" cy="548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>
          <a:xfrm>
            <a:off x="1298448" y="1828801"/>
            <a:ext cx="4572000" cy="3428999"/>
          </a:xfrm>
        </p:spPr>
        <p:txBody>
          <a:bodyPr tIns="27432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invGray">
          <a:xfrm>
            <a:off x="1371273" y="5333098"/>
            <a:ext cx="4420252" cy="839102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8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3"/>
          </p:nvPr>
        </p:nvSpPr>
        <p:spPr>
          <a:xfrm>
            <a:off x="6324600" y="1828801"/>
            <a:ext cx="4572000" cy="3428999"/>
          </a:xfrm>
        </p:spPr>
        <p:txBody>
          <a:bodyPr tIns="27432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3" name="Текст 3"/>
          <p:cNvSpPr>
            <a:spLocks noGrp="1"/>
          </p:cNvSpPr>
          <p:nvPr>
            <p:ph type="body" sz="half" idx="14"/>
          </p:nvPr>
        </p:nvSpPr>
        <p:spPr bwMode="invGray">
          <a:xfrm>
            <a:off x="6412954" y="5333098"/>
            <a:ext cx="4420252" cy="839102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CBB2D27-AFF1-4B8F-B8A4-E700F781D02D}" type="datetime1">
              <a:rPr lang="ru-RU" smtClean="0"/>
              <a:t>16.06.2022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7F8E3F6-DE14-48B2-B2BC-6FABA9630F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4010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C80CA05-2CA9-48C2-A2A2-F70EC9B7976F}" type="datetime1">
              <a:rPr lang="ru-RU" smtClean="0"/>
              <a:t>16.06.2022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7F8E3F6-DE14-48B2-B2BC-6FABA9630F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294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 rot="5400000">
            <a:off x="7562850" y="2228850"/>
            <a:ext cx="6858000" cy="24003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6331230" y="3387909"/>
            <a:ext cx="6858000" cy="8218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6251613" y="3387909"/>
            <a:ext cx="6858000" cy="8218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871318" y="685800"/>
            <a:ext cx="1033272" cy="5486400"/>
          </a:xfrm>
        </p:spPr>
        <p:txBody>
          <a:bodyPr vert="eaVert"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95400" y="685800"/>
            <a:ext cx="7976754" cy="5486400"/>
          </a:xfrm>
        </p:spPr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4A58D3D-3011-410D-B5E8-9AA1758E7836}" type="datetime1">
              <a:rPr lang="ru-RU" smtClean="0"/>
              <a:t>16.06.2022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A7F8E3F6-DE14-48B2-B2BC-6FABA9630F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4110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1422400" y="381000"/>
            <a:ext cx="10363200" cy="54864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10BE156C-F465-43C1-A5E5-4402CF450C3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A179A5CA-8D06-4774-A75F-AE3D96DC9D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5278B146-BE1D-4F5F-9144-6BD55CB822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999AAB-0FA6-43E7-82C2-875B1EF6583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2466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DCF8B90-C5EE-4840-9D92-1C12066C774B}" type="datetime1">
              <a:rPr lang="ru-RU" smtClean="0"/>
              <a:t>16.06.2022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7F8E3F6-DE14-48B2-B2BC-6FABA9630F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6182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5"/>
          <p:cNvSpPr>
            <a:spLocks noChangeArrowheads="1"/>
          </p:cNvSpPr>
          <p:nvPr/>
        </p:nvSpPr>
        <p:spPr bwMode="white">
          <a:xfrm>
            <a:off x="6540503" y="0"/>
            <a:ext cx="5651496" cy="6858000"/>
          </a:xfrm>
          <a:custGeom>
            <a:avLst/>
            <a:gdLst/>
            <a:ahLst/>
            <a:cxnLst/>
            <a:rect l="l" t="t" r="r" b="b"/>
            <a:pathLst>
              <a:path w="4238622" h="6858000">
                <a:moveTo>
                  <a:pt x="0" y="0"/>
                </a:moveTo>
                <a:lnTo>
                  <a:pt x="4086222" y="0"/>
                </a:lnTo>
                <a:lnTo>
                  <a:pt x="4237035" y="0"/>
                </a:lnTo>
                <a:lnTo>
                  <a:pt x="4238622" y="0"/>
                </a:lnTo>
                <a:lnTo>
                  <a:pt x="4238622" y="6858000"/>
                </a:lnTo>
                <a:lnTo>
                  <a:pt x="4237035" y="6858000"/>
                </a:lnTo>
                <a:lnTo>
                  <a:pt x="4086222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sz="1800" dirty="0"/>
          </a:p>
        </p:txBody>
      </p:sp>
      <p:sp>
        <p:nvSpPr>
          <p:cNvPr id="11" name="Полилиния 6"/>
          <p:cNvSpPr>
            <a:spLocks/>
          </p:cNvSpPr>
          <p:nvPr/>
        </p:nvSpPr>
        <p:spPr bwMode="auto">
          <a:xfrm>
            <a:off x="6256868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ru-RU" sz="1800" dirty="0"/>
          </a:p>
        </p:txBody>
      </p:sp>
      <p:sp>
        <p:nvSpPr>
          <p:cNvPr id="12" name="Полилиния 7"/>
          <p:cNvSpPr>
            <a:spLocks/>
          </p:cNvSpPr>
          <p:nvPr/>
        </p:nvSpPr>
        <p:spPr bwMode="auto">
          <a:xfrm>
            <a:off x="6062136" y="0"/>
            <a:ext cx="1528232" cy="6858000"/>
          </a:xfrm>
          <a:custGeom>
            <a:avLst/>
            <a:gdLst/>
            <a:ahLst/>
            <a:cxnLst/>
            <a:rect l="l" t="t" r="r" b="b"/>
            <a:pathLst>
              <a:path w="1146174" h="6858000">
                <a:moveTo>
                  <a:pt x="0" y="0"/>
                </a:moveTo>
                <a:lnTo>
                  <a:pt x="253999" y="0"/>
                </a:lnTo>
                <a:lnTo>
                  <a:pt x="1146174" y="4337050"/>
                </a:lnTo>
                <a:lnTo>
                  <a:pt x="51117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1778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5401" y="1873584"/>
            <a:ext cx="5120640" cy="2560320"/>
          </a:xfrm>
        </p:spPr>
        <p:txBody>
          <a:bodyPr rtlCol="0" anchor="b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5" name="Рисунок 14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sz="quarter" idx="10"/>
          </p:nvPr>
        </p:nvSpPr>
        <p:spPr>
          <a:xfrm>
            <a:off x="6743703" y="0"/>
            <a:ext cx="5448297" cy="6858000"/>
          </a:xfrm>
          <a:custGeom>
            <a:avLst/>
            <a:gdLst>
              <a:gd name="connsiteX0" fmla="*/ 0 w 5448297"/>
              <a:gd name="connsiteY0" fmla="*/ 0 h 6858000"/>
              <a:gd name="connsiteX1" fmla="*/ 5448297 w 5448297"/>
              <a:gd name="connsiteY1" fmla="*/ 0 h 6858000"/>
              <a:gd name="connsiteX2" fmla="*/ 5448297 w 5448297"/>
              <a:gd name="connsiteY2" fmla="*/ 6858000 h 6858000"/>
              <a:gd name="connsiteX3" fmla="*/ 338667 w 5448297"/>
              <a:gd name="connsiteY3" fmla="*/ 6858000 h 6858000"/>
              <a:gd name="connsiteX4" fmla="*/ 1185333 w 5448297"/>
              <a:gd name="connsiteY4" fmla="*/ 43370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8297" h="6858000">
                <a:moveTo>
                  <a:pt x="0" y="0"/>
                </a:moveTo>
                <a:lnTo>
                  <a:pt x="5448297" y="0"/>
                </a:lnTo>
                <a:lnTo>
                  <a:pt x="5448297" y="6858000"/>
                </a:lnTo>
                <a:lnTo>
                  <a:pt x="338667" y="6858000"/>
                </a:lnTo>
                <a:lnTo>
                  <a:pt x="1185333" y="4337050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 tIns="365760" rtlCol="0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dirty="0"/>
              <a:t>Вставка рисунка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5401" y="4572000"/>
            <a:ext cx="5120640" cy="1600200"/>
          </a:xfrm>
        </p:spPr>
        <p:txBody>
          <a:bodyPr rtlCol="0"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281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5"/>
          <p:cNvSpPr>
            <a:spLocks noChangeArrowheads="1"/>
          </p:cNvSpPr>
          <p:nvPr/>
        </p:nvSpPr>
        <p:spPr bwMode="white">
          <a:xfrm>
            <a:off x="9622368" y="0"/>
            <a:ext cx="2569632" cy="6858000"/>
          </a:xfrm>
          <a:custGeom>
            <a:avLst/>
            <a:gdLst/>
            <a:ahLst/>
            <a:cxnLst/>
            <a:rect l="l" t="t" r="r" b="b"/>
            <a:pathLst>
              <a:path w="1927224" h="6858000">
                <a:moveTo>
                  <a:pt x="0" y="0"/>
                </a:moveTo>
                <a:lnTo>
                  <a:pt x="1927224" y="0"/>
                </a:lnTo>
                <a:lnTo>
                  <a:pt x="192722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sz="1800" dirty="0"/>
          </a:p>
        </p:txBody>
      </p:sp>
      <p:sp>
        <p:nvSpPr>
          <p:cNvPr id="8" name="Полилиния 6"/>
          <p:cNvSpPr>
            <a:spLocks/>
          </p:cNvSpPr>
          <p:nvPr/>
        </p:nvSpPr>
        <p:spPr bwMode="auto">
          <a:xfrm>
            <a:off x="9237132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01600" dist="50800" algn="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ru-RU" sz="1800" dirty="0"/>
          </a:p>
        </p:txBody>
      </p:sp>
      <p:sp>
        <p:nvSpPr>
          <p:cNvPr id="9" name="Полилиния 7"/>
          <p:cNvSpPr>
            <a:spLocks/>
          </p:cNvSpPr>
          <p:nvPr/>
        </p:nvSpPr>
        <p:spPr bwMode="auto">
          <a:xfrm>
            <a:off x="9173633" y="0"/>
            <a:ext cx="1460499" cy="6858000"/>
          </a:xfrm>
          <a:custGeom>
            <a:avLst/>
            <a:gdLst/>
            <a:ahLst/>
            <a:cxnLst/>
            <a:rect l="l" t="t" r="r" b="b"/>
            <a:pathLst>
              <a:path w="1095374" h="6858000">
                <a:moveTo>
                  <a:pt x="0" y="0"/>
                </a:moveTo>
                <a:lnTo>
                  <a:pt x="203199" y="0"/>
                </a:lnTo>
                <a:lnTo>
                  <a:pt x="1095374" y="4337050"/>
                </a:lnTo>
                <a:lnTo>
                  <a:pt x="460374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01600" dist="50800" algn="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ru-RU" sz="1800" dirty="0"/>
          </a:p>
        </p:txBody>
      </p:sp>
      <p:sp>
        <p:nvSpPr>
          <p:cNvPr id="10" name="Полилиния 7"/>
          <p:cNvSpPr>
            <a:spLocks/>
          </p:cNvSpPr>
          <p:nvPr/>
        </p:nvSpPr>
        <p:spPr bwMode="auto">
          <a:xfrm>
            <a:off x="9173633" y="0"/>
            <a:ext cx="1460499" cy="6858000"/>
          </a:xfrm>
          <a:custGeom>
            <a:avLst/>
            <a:gdLst/>
            <a:ahLst/>
            <a:cxnLst/>
            <a:rect l="l" t="t" r="r" b="b"/>
            <a:pathLst>
              <a:path w="1095374" h="6858000">
                <a:moveTo>
                  <a:pt x="0" y="0"/>
                </a:moveTo>
                <a:lnTo>
                  <a:pt x="203199" y="0"/>
                </a:lnTo>
                <a:lnTo>
                  <a:pt x="1095374" y="4337050"/>
                </a:lnTo>
                <a:lnTo>
                  <a:pt x="460374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398" y="2914650"/>
            <a:ext cx="8046720" cy="1557338"/>
          </a:xfrm>
        </p:spPr>
        <p:txBody>
          <a:bodyPr rtlCol="0" anchor="b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398" y="4589463"/>
            <a:ext cx="8046718" cy="1011237"/>
          </a:xfrm>
        </p:spPr>
        <p:txBody>
          <a:bodyPr rtlCol="0"/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519642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95400" y="1828800"/>
            <a:ext cx="4572000" cy="4343400"/>
          </a:xfrm>
        </p:spPr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24600" y="1828799"/>
            <a:ext cx="4572000" cy="4343401"/>
          </a:xfrm>
        </p:spPr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0B65557-1451-43E1-9AE5-4BF1475D4D1F}" type="datetime1">
              <a:rPr lang="ru-RU" smtClean="0"/>
              <a:t>16.06.2022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7F8E3F6-DE14-48B2-B2BC-6FABA9630F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8206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4572000" cy="850392"/>
          </a:xfrm>
        </p:spPr>
        <p:txBody>
          <a:bodyPr rtlCol="0" anchor="ctr">
            <a:normAutofit/>
          </a:bodyPr>
          <a:lstStyle>
            <a:lvl1pPr marL="0" indent="0"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95400" y="2705100"/>
            <a:ext cx="4572000" cy="3467100"/>
          </a:xfrm>
        </p:spPr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324600" y="1828800"/>
            <a:ext cx="4572000" cy="847725"/>
          </a:xfrm>
        </p:spPr>
        <p:txBody>
          <a:bodyPr rtlCol="0" anchor="ctr">
            <a:normAutofit/>
          </a:bodyPr>
          <a:lstStyle>
            <a:lvl1pPr marL="0" indent="0"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324600" y="2705100"/>
            <a:ext cx="4572000" cy="3467100"/>
          </a:xfrm>
        </p:spPr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2E58E16-40AA-41E4-A4FF-9BEA6A78A973}" type="datetime1">
              <a:rPr lang="ru-RU" smtClean="0"/>
              <a:t>16.06.2022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7F8E3F6-DE14-48B2-B2BC-6FABA9630F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2360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75D3081-5B82-4D9C-864E-0FF48C8922DF}" type="datetime1">
              <a:rPr lang="ru-RU" smtClean="0"/>
              <a:t>16.06.2022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7F8E3F6-DE14-48B2-B2BC-6FABA9630F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7337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24F1F8F-3FA7-4DE2-BFC3-204A60A31AF6}" type="datetime1">
              <a:rPr lang="ru-RU" smtClean="0"/>
              <a:t>16.06.2022</a:t>
            </a:fld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7F8E3F6-DE14-48B2-B2BC-6FABA9630F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3636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28209" y="1828800"/>
            <a:ext cx="6126480" cy="43434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95400" y="1828800"/>
            <a:ext cx="3017520" cy="434340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144496B-DA29-42D1-8823-4C2E233F6E2C}" type="datetime1">
              <a:rPr lang="ru-RU" smtClean="0"/>
              <a:t>16.06.2022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7F8E3F6-DE14-48B2-B2BC-6FABA9630F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763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 bwMode="white">
          <a:xfrm>
            <a:off x="0" y="0"/>
            <a:ext cx="12192000" cy="1371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1371600"/>
            <a:ext cx="12192000" cy="8218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0" y="1443006"/>
            <a:ext cx="12192000" cy="8218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96012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dirty="0"/>
              <a:t>Щелкните, чтобы изменить стили текста образца слайда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295399" y="6374999"/>
            <a:ext cx="624320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WWW.INEKZ.RU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791449" y="6374999"/>
            <a:ext cx="163993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ПРОФМОДЕЛЬ 2020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525000" y="6374999"/>
            <a:ext cx="1371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en-US" dirty="0"/>
              <a:t>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473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61" r:id="rId11"/>
    <p:sldLayoutId id="2147483658" r:id="rId12"/>
    <p:sldLayoutId id="2147483659" r:id="rId13"/>
    <p:sldLayoutId id="2147483663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5544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402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7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" y="1033671"/>
            <a:ext cx="6743702" cy="3313042"/>
          </a:xfrm>
        </p:spPr>
        <p:txBody>
          <a:bodyPr rtlCol="0">
            <a:noAutofit/>
          </a:bodyPr>
          <a:lstStyle/>
          <a:p>
            <a:pPr algn="ctr" rtl="0"/>
            <a:r>
              <a:rPr lang="ru-RU" sz="4800" b="1" dirty="0">
                <a:solidFill>
                  <a:schemeClr val="tx2"/>
                </a:solidFill>
              </a:rPr>
              <a:t>Работа с актуальными проблемами</a:t>
            </a:r>
            <a:br>
              <a:rPr lang="ru-RU" sz="4800" b="1" dirty="0">
                <a:solidFill>
                  <a:schemeClr val="tx2"/>
                </a:solidFill>
              </a:rPr>
            </a:br>
            <a:r>
              <a:rPr lang="ru-RU" sz="4800" b="1" dirty="0">
                <a:solidFill>
                  <a:schemeClr val="tx2"/>
                </a:solidFill>
              </a:rPr>
              <a:t>профсоюзной организации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9359" y="4793381"/>
            <a:ext cx="5446642" cy="1819453"/>
          </a:xfrm>
        </p:spPr>
        <p:txBody>
          <a:bodyPr rtlCol="0">
            <a:noAutofit/>
          </a:bodyPr>
          <a:lstStyle/>
          <a:p>
            <a:pPr algn="ctr" rtl="0"/>
            <a:r>
              <a:rPr lang="ru-RU" sz="2000" b="1" dirty="0">
                <a:solidFill>
                  <a:schemeClr val="tx2"/>
                </a:solidFill>
              </a:rPr>
              <a:t>Глазырин Андрей Владимирович</a:t>
            </a:r>
          </a:p>
          <a:p>
            <a:pPr algn="ctr" rtl="0"/>
            <a:r>
              <a:rPr lang="ru-RU" sz="2000" b="1" i="1" dirty="0">
                <a:solidFill>
                  <a:schemeClr val="tx2"/>
                </a:solidFill>
              </a:rPr>
              <a:t>Зональный учебно-методический центр</a:t>
            </a:r>
          </a:p>
          <a:p>
            <a:pPr algn="ctr" rtl="0"/>
            <a:r>
              <a:rPr lang="ru-RU" sz="2000" b="1" i="1" dirty="0">
                <a:solidFill>
                  <a:schemeClr val="tx2"/>
                </a:solidFill>
              </a:rPr>
              <a:t>г. Санкт-Петербург</a:t>
            </a:r>
          </a:p>
          <a:p>
            <a:pPr algn="ctr" rtl="0"/>
            <a:endParaRPr lang="ru-RU" sz="2000" i="1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C79BA7E-4931-5188-A595-7D9B9F8CB7B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6317" r="6317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595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4E287C-8346-009E-9183-F5ABB6D03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813270"/>
          </a:xfrm>
        </p:spPr>
        <p:txBody>
          <a:bodyPr>
            <a:normAutofit/>
          </a:bodyPr>
          <a:lstStyle/>
          <a:p>
            <a:pPr algn="ctr"/>
            <a:r>
              <a:rPr lang="ru-RU" sz="4400" dirty="0"/>
              <a:t>Практическое задание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E7C9DE1-E2F4-2493-94A1-91409EC028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7398" y="2184935"/>
            <a:ext cx="10645541" cy="3987264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tx2"/>
                </a:solidFill>
              </a:rPr>
              <a:t>Разработайте небольшую анкету для выявления актуальности данной проблемы среди работников организации (членов профсоюза).</a:t>
            </a:r>
          </a:p>
          <a:p>
            <a:endParaRPr lang="ru-RU" sz="3200" b="1" dirty="0">
              <a:solidFill>
                <a:schemeClr val="tx2"/>
              </a:solidFill>
            </a:endParaRPr>
          </a:p>
          <a:p>
            <a:r>
              <a:rPr lang="ru-RU" sz="3200" b="1" dirty="0">
                <a:solidFill>
                  <a:schemeClr val="tx2"/>
                </a:solidFill>
              </a:rPr>
              <a:t>Составьте новостной текст, рассказывающей о сути проблемы по алгоритму: </a:t>
            </a:r>
            <a:r>
              <a:rPr lang="ru-RU" sz="3200" b="1" dirty="0">
                <a:solidFill>
                  <a:srgbClr val="C00000"/>
                </a:solidFill>
              </a:rPr>
              <a:t>Что? Кто? Где? Когда? Почему?</a:t>
            </a:r>
          </a:p>
          <a:p>
            <a:endParaRPr lang="ru-RU" sz="2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277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2">
            <a:extLst>
              <a:ext uri="{FF2B5EF4-FFF2-40B4-BE49-F238E27FC236}">
                <a16:creationId xmlns:a16="http://schemas.microsoft.com/office/drawing/2014/main" id="{7B1E35B8-54E1-411C-9A80-8773685084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9376" y="238540"/>
            <a:ext cx="11305256" cy="940904"/>
          </a:xfrm>
        </p:spPr>
        <p:txBody>
          <a:bodyPr>
            <a:noAutofit/>
          </a:bodyPr>
          <a:lstStyle/>
          <a:p>
            <a:pPr algn="ctr"/>
            <a:r>
              <a:rPr lang="ru-RU" b="1" dirty="0"/>
              <a:t>Как определить проблему, решение которой будет мотивировать людей к вступлению в профсоюз?</a:t>
            </a:r>
            <a:endParaRPr lang="ru-RU" altLang="ru-RU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0881F45-5212-4B02-A773-7F3FBB5FB7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76" y="1761424"/>
            <a:ext cx="11305256" cy="50965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>
                <a:solidFill>
                  <a:schemeClr val="bg2">
                    <a:lumMod val="25000"/>
                  </a:schemeClr>
                </a:solidFill>
              </a:rPr>
              <a:t>1. </a:t>
            </a:r>
            <a:r>
              <a:rPr lang="ru-RU" sz="2800" b="1" i="1" dirty="0">
                <a:solidFill>
                  <a:srgbClr val="C00000"/>
                </a:solidFill>
              </a:rPr>
              <a:t>Проблема должна волновать большинство работников предприятия</a:t>
            </a:r>
            <a:r>
              <a:rPr lang="ru-RU" sz="2800" b="1" i="1" dirty="0">
                <a:solidFill>
                  <a:schemeClr val="bg2">
                    <a:lumMod val="25000"/>
                  </a:schemeClr>
                </a:solidFill>
              </a:rPr>
              <a:t>.</a:t>
            </a:r>
            <a:r>
              <a:rPr lang="ru-RU" sz="28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800" dirty="0">
                <a:solidFill>
                  <a:schemeClr val="tx2"/>
                </a:solidFill>
              </a:rPr>
              <a:t>Это можно определить путём бесед, опросов, либо проведения исследований. </a:t>
            </a:r>
          </a:p>
          <a:p>
            <a:pPr marL="0" indent="0">
              <a:buNone/>
            </a:pPr>
            <a:endParaRPr lang="ru-RU" sz="16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ru-RU" sz="2800" b="1" dirty="0">
                <a:solidFill>
                  <a:schemeClr val="bg2">
                    <a:lumMod val="25000"/>
                  </a:schemeClr>
                </a:solidFill>
              </a:rPr>
              <a:t>2. </a:t>
            </a:r>
            <a:r>
              <a:rPr lang="ru-RU" sz="2800" b="1" i="1" dirty="0">
                <a:solidFill>
                  <a:srgbClr val="C00000"/>
                </a:solidFill>
              </a:rPr>
              <a:t>Её разрешение, хотя бы частичное, должно быть вполне возможно и зависеть от Вас.</a:t>
            </a:r>
            <a:r>
              <a:rPr lang="ru-RU" sz="2800" b="1" dirty="0">
                <a:solidFill>
                  <a:srgbClr val="C00000"/>
                </a:solidFill>
              </a:rPr>
              <a:t> </a:t>
            </a:r>
            <a:r>
              <a:rPr lang="ru-RU" sz="2800" dirty="0">
                <a:solidFill>
                  <a:schemeClr val="tx2"/>
                </a:solidFill>
              </a:rPr>
              <a:t>Это поможет оценить информация о ресурсах организации, собранная заранее.</a:t>
            </a:r>
          </a:p>
          <a:p>
            <a:pPr marL="0" indent="0">
              <a:buNone/>
            </a:pPr>
            <a:endParaRPr lang="ru-RU" sz="16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ru-RU" sz="2800" b="1" dirty="0">
                <a:solidFill>
                  <a:schemeClr val="bg2">
                    <a:lumMod val="25000"/>
                  </a:schemeClr>
                </a:solidFill>
              </a:rPr>
              <a:t>3. </a:t>
            </a:r>
            <a:r>
              <a:rPr lang="ru-RU" sz="2800" b="1" i="1" dirty="0">
                <a:solidFill>
                  <a:srgbClr val="C00000"/>
                </a:solidFill>
              </a:rPr>
              <a:t>Проблема должна иметь некое моральное значение,</a:t>
            </a:r>
            <a:r>
              <a:rPr lang="ru-RU" sz="2800" b="1" dirty="0">
                <a:solidFill>
                  <a:srgbClr val="C00000"/>
                </a:solidFill>
              </a:rPr>
              <a:t> </a:t>
            </a:r>
            <a:r>
              <a:rPr lang="ru-RU" sz="2800" dirty="0">
                <a:solidFill>
                  <a:schemeClr val="tx2"/>
                </a:solidFill>
              </a:rPr>
              <a:t>тогда работа над её решением поможет сплотить коллектив вокруг профсоюза.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Заголовок 1">
            <a:extLst>
              <a:ext uri="{FF2B5EF4-FFF2-40B4-BE49-F238E27FC236}">
                <a16:creationId xmlns:a16="http://schemas.microsoft.com/office/drawing/2014/main" id="{41F74F10-AC3E-4F55-A2A2-DEE00A3055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9064" y="1"/>
            <a:ext cx="11893263" cy="1241658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b="1" i="1" dirty="0">
                <a:latin typeface="Georgia" panose="02040502050405020303" pitchFamily="18" charset="0"/>
              </a:rPr>
              <a:t>ЧЕК-ЛИСТ  подготовки проекта, направленного на дальнейшее развитие профсоюзной организации:</a:t>
            </a:r>
            <a:endParaRPr lang="ru-RU" altLang="ru-RU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CED2F3C-E67A-4A5A-9322-E7B7BEEA4C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4518" y="1761424"/>
            <a:ext cx="11059427" cy="4980690"/>
          </a:xfrm>
        </p:spPr>
        <p:txBody>
          <a:bodyPr>
            <a:normAutofit lnSpcReduction="10000"/>
          </a:bodyPr>
          <a:lstStyle/>
          <a:p>
            <a:pPr marL="0" indent="0">
              <a:buNone/>
              <a:defRPr/>
            </a:pPr>
            <a:r>
              <a:rPr lang="ru-RU" sz="3100" b="1" dirty="0">
                <a:solidFill>
                  <a:srgbClr val="C00000"/>
                </a:solidFill>
                <a:latin typeface="Georgia" panose="02040502050405020303" pitchFamily="18" charset="0"/>
              </a:rPr>
              <a:t>1. Формулировка цели и задач проекта </a:t>
            </a:r>
            <a:r>
              <a:rPr lang="ru-RU" sz="3100" i="1" dirty="0">
                <a:latin typeface="Georgia" panose="02040502050405020303" pitchFamily="18" charset="0"/>
              </a:rPr>
              <a:t>(Чего Вы хотите добиться с его помощью? К какому результату прийти? Какую значимую проблему решить?).</a:t>
            </a:r>
          </a:p>
          <a:p>
            <a:pPr marL="0" indent="0">
              <a:buNone/>
              <a:defRPr/>
            </a:pPr>
            <a:r>
              <a:rPr lang="ru-RU" sz="3100" b="1" dirty="0">
                <a:solidFill>
                  <a:srgbClr val="C00000"/>
                </a:solidFill>
                <a:latin typeface="Georgia" panose="02040502050405020303" pitchFamily="18" charset="0"/>
              </a:rPr>
              <a:t>2. Планирование основных мероприятий, их разработка </a:t>
            </a:r>
            <a:r>
              <a:rPr lang="ru-RU" sz="3100" b="1" dirty="0">
                <a:latin typeface="Georgia" panose="02040502050405020303" pitchFamily="18" charset="0"/>
              </a:rPr>
              <a:t> </a:t>
            </a:r>
            <a:r>
              <a:rPr lang="ru-RU" sz="3100" i="1" dirty="0">
                <a:latin typeface="Georgia" panose="02040502050405020303" pitchFamily="18" charset="0"/>
              </a:rPr>
              <a:t>(создание проекта в виде плана конкретных действий, сроков, участников, площадок, ответственных лиц).</a:t>
            </a:r>
          </a:p>
          <a:p>
            <a:pPr marL="0" indent="0">
              <a:buNone/>
              <a:defRPr/>
            </a:pPr>
            <a:r>
              <a:rPr lang="ru-RU" sz="3100" b="1" dirty="0">
                <a:solidFill>
                  <a:srgbClr val="C00000"/>
                </a:solidFill>
                <a:latin typeface="Georgia" panose="02040502050405020303" pitchFamily="18" charset="0"/>
              </a:rPr>
              <a:t>3. Выработка методов и критериев оценки его эффективности </a:t>
            </a:r>
            <a:r>
              <a:rPr lang="ru-RU" sz="3100" i="1" dirty="0">
                <a:latin typeface="Georgia" panose="02040502050405020303" pitchFamily="18" charset="0"/>
              </a:rPr>
              <a:t>(каким образом будете определять его результативность).</a:t>
            </a:r>
          </a:p>
          <a:p>
            <a:pPr marL="0" indent="0">
              <a:buNone/>
              <a:defRPr/>
            </a:pPr>
            <a:r>
              <a:rPr lang="ru-RU" sz="3100" b="1" dirty="0">
                <a:solidFill>
                  <a:srgbClr val="C00000"/>
                </a:solidFill>
                <a:latin typeface="Georgia" panose="02040502050405020303" pitchFamily="18" charset="0"/>
              </a:rPr>
              <a:t>4. Презентация проекта и ответы на вопросы.</a:t>
            </a:r>
          </a:p>
          <a:p>
            <a:pPr marL="0" indent="0">
              <a:buNone/>
              <a:defRPr/>
            </a:pPr>
            <a:endParaRPr lang="ru-RU" sz="2900" dirty="0"/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9BB6AA-E11A-48DE-9304-BAC7AEB2B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55134"/>
            <a:ext cx="12191999" cy="1036850"/>
          </a:xfrm>
        </p:spPr>
        <p:txBody>
          <a:bodyPr>
            <a:noAutofit/>
          </a:bodyPr>
          <a:lstStyle/>
          <a:p>
            <a:pPr algn="ctr"/>
            <a:r>
              <a:rPr lang="ru-RU" b="1" dirty="0"/>
              <a:t>Проблемы и «вызовы времени» на рынке труда </a:t>
            </a:r>
            <a:r>
              <a:rPr lang="en-US" b="1" dirty="0"/>
              <a:t>XXI</a:t>
            </a:r>
            <a:r>
              <a:rPr lang="ru-RU" b="1" dirty="0"/>
              <a:t> века</a:t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9DC064-2A2A-4D56-8B11-E8B98F00DF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756" y="1643270"/>
            <a:ext cx="11848699" cy="5214730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AutoNum type="arabicPeriod"/>
            </a:pPr>
            <a:r>
              <a:rPr lang="ru-RU" sz="2800" dirty="0">
                <a:solidFill>
                  <a:schemeClr val="tx2"/>
                </a:solidFill>
              </a:rPr>
              <a:t>Плата</a:t>
            </a:r>
            <a:r>
              <a:rPr lang="ru-RU" sz="2800" b="1" dirty="0">
                <a:solidFill>
                  <a:schemeClr val="tx2"/>
                </a:solidFill>
              </a:rPr>
              <a:t> за труд </a:t>
            </a:r>
            <a:r>
              <a:rPr lang="ru-RU" sz="2800" dirty="0">
                <a:solidFill>
                  <a:schemeClr val="tx2"/>
                </a:solidFill>
              </a:rPr>
              <a:t>остается важной мотивацией, но теперь она стала лишь одним из </a:t>
            </a:r>
            <a:r>
              <a:rPr lang="ru-RU" sz="2800" b="1" dirty="0">
                <a:solidFill>
                  <a:srgbClr val="C00000"/>
                </a:solidFill>
              </a:rPr>
              <a:t>нескольких приоритетов.</a:t>
            </a:r>
          </a:p>
          <a:p>
            <a:pPr marL="514350" indent="-514350">
              <a:buAutoNum type="arabicPeriod"/>
            </a:pPr>
            <a:r>
              <a:rPr lang="ru-RU" sz="2800" dirty="0">
                <a:solidFill>
                  <a:schemeClr val="tx2"/>
                </a:solidFill>
              </a:rPr>
              <a:t>Среди других </a:t>
            </a:r>
            <a:r>
              <a:rPr lang="ru-RU" sz="2800" b="1" dirty="0">
                <a:solidFill>
                  <a:schemeClr val="tx2"/>
                </a:solidFill>
              </a:rPr>
              <a:t>приоритетов</a:t>
            </a:r>
            <a:r>
              <a:rPr lang="ru-RU" sz="2800" dirty="0">
                <a:solidFill>
                  <a:schemeClr val="tx2"/>
                </a:solidFill>
              </a:rPr>
              <a:t>: </a:t>
            </a:r>
            <a:r>
              <a:rPr lang="ru-RU" sz="2800" b="1" dirty="0">
                <a:solidFill>
                  <a:srgbClr val="C00000"/>
                </a:solidFill>
              </a:rPr>
              <a:t>интересная работа, гарантии занятости, гибкие условия труда.</a:t>
            </a:r>
            <a:r>
              <a:rPr lang="ru-RU" sz="2800" dirty="0">
                <a:solidFill>
                  <a:schemeClr val="tx2"/>
                </a:solidFill>
              </a:rPr>
              <a:t> В целом соотношение значимости работы и досуга меняется - у молодых людей значимость отдыха становится более высокой.</a:t>
            </a:r>
          </a:p>
          <a:p>
            <a:pPr marL="514350" indent="-514350">
              <a:buAutoNum type="arabicPeriod"/>
            </a:pPr>
            <a:r>
              <a:rPr lang="ru-RU" sz="2800" dirty="0">
                <a:solidFill>
                  <a:schemeClr val="tx2"/>
                </a:solidFill>
              </a:rPr>
              <a:t>Повышается значимость в работе таких качеств, </a:t>
            </a:r>
            <a:r>
              <a:rPr lang="ru-RU" sz="2800" b="1" i="1" dirty="0">
                <a:solidFill>
                  <a:schemeClr val="tx2"/>
                </a:solidFill>
              </a:rPr>
              <a:t>как межличностное общение, </a:t>
            </a:r>
            <a:r>
              <a:rPr lang="ru-RU" sz="2800" b="1" i="1" dirty="0">
                <a:solidFill>
                  <a:srgbClr val="FF0000"/>
                </a:solidFill>
              </a:rPr>
              <a:t>умение решать проблемы </a:t>
            </a:r>
            <a:r>
              <a:rPr lang="ru-RU" sz="2800" b="1" i="1" dirty="0">
                <a:solidFill>
                  <a:schemeClr val="tx2"/>
                </a:solidFill>
              </a:rPr>
              <a:t>и договариваться, креативность и тому подобные качества.</a:t>
            </a:r>
          </a:p>
          <a:p>
            <a:pPr marL="514350" indent="-514350">
              <a:buAutoNum type="arabicPeriod"/>
            </a:pPr>
            <a:r>
              <a:rPr lang="ru-RU" sz="2800" dirty="0">
                <a:solidFill>
                  <a:schemeClr val="tx2"/>
                </a:solidFill>
              </a:rPr>
              <a:t>Цель </a:t>
            </a:r>
            <a:r>
              <a:rPr lang="ru-RU" sz="2800" b="1" dirty="0">
                <a:solidFill>
                  <a:srgbClr val="C00000"/>
                </a:solidFill>
              </a:rPr>
              <a:t>профсоюзов</a:t>
            </a:r>
            <a:r>
              <a:rPr lang="ru-RU" sz="2800" b="1" dirty="0">
                <a:solidFill>
                  <a:schemeClr val="tx2"/>
                </a:solidFill>
              </a:rPr>
              <a:t> </a:t>
            </a:r>
            <a:r>
              <a:rPr lang="ru-RU" sz="2800" b="1" i="1" dirty="0">
                <a:solidFill>
                  <a:schemeClr val="tx2"/>
                </a:solidFill>
              </a:rPr>
              <a:t>остается неизменной: представительство и защита социально-трудовых прав и интересов работников</a:t>
            </a:r>
          </a:p>
          <a:p>
            <a:pPr marL="514350" indent="-514350">
              <a:buAutoNum type="arabicPeriod"/>
            </a:pPr>
            <a:r>
              <a:rPr lang="ru-RU" sz="2800" dirty="0">
                <a:solidFill>
                  <a:schemeClr val="tx2"/>
                </a:solidFill>
              </a:rPr>
              <a:t>Будут появляться </a:t>
            </a:r>
            <a:r>
              <a:rPr lang="ru-RU" sz="2800" b="1" dirty="0">
                <a:solidFill>
                  <a:srgbClr val="C00000"/>
                </a:solidFill>
              </a:rPr>
              <a:t>новые </a:t>
            </a:r>
            <a:r>
              <a:rPr lang="ru-RU" sz="2800" b="1" dirty="0">
                <a:solidFill>
                  <a:schemeClr val="tx2"/>
                </a:solidFill>
              </a:rPr>
              <a:t>вызовы и возникать ситуации</a:t>
            </a:r>
            <a:r>
              <a:rPr lang="ru-RU" sz="2800" dirty="0">
                <a:solidFill>
                  <a:schemeClr val="tx2"/>
                </a:solidFill>
              </a:rPr>
              <a:t>, которых нет сейчас, а значит, будет нужна серьезная </a:t>
            </a:r>
            <a:r>
              <a:rPr lang="ru-RU" sz="2800" b="1" i="1" dirty="0">
                <a:solidFill>
                  <a:srgbClr val="C00000"/>
                </a:solidFill>
              </a:rPr>
              <a:t>подготовка</a:t>
            </a:r>
            <a:r>
              <a:rPr lang="ru-RU" sz="2800" b="1" i="1" dirty="0">
                <a:solidFill>
                  <a:schemeClr val="tx2"/>
                </a:solidFill>
              </a:rPr>
              <a:t> профлидеров</a:t>
            </a:r>
            <a:r>
              <a:rPr lang="ru-RU" sz="2800" dirty="0">
                <a:solidFill>
                  <a:schemeClr val="tx2"/>
                </a:solidFill>
              </a:rPr>
              <a:t>.</a:t>
            </a:r>
          </a:p>
          <a:p>
            <a:pPr marL="0" indent="0">
              <a:buNone/>
            </a:pPr>
            <a:endParaRPr lang="ru-RU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996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8305CA8-44FF-E789-C0F0-E225B2F4FC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07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1A1656-3A1E-5F53-1708-FA821D437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293" y="269508"/>
            <a:ext cx="11594907" cy="818148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800" b="1" dirty="0"/>
              <a:t>МОТИВАЦИЯ и работа с актуальными проблемами в ПО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9DC1774-0530-75AD-2615-9BF2664B08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389" y="1742173"/>
            <a:ext cx="11213432" cy="5115827"/>
          </a:xfrm>
        </p:spPr>
        <p:txBody>
          <a:bodyPr>
            <a:normAutofit/>
          </a:bodyPr>
          <a:lstStyle/>
          <a:p>
            <a:pPr>
              <a:defRPr/>
            </a:pPr>
            <a:endParaRPr lang="ru-RU" dirty="0"/>
          </a:p>
          <a:p>
            <a:pPr marL="0" indent="0" algn="just">
              <a:buNone/>
              <a:defRPr/>
            </a:pPr>
            <a:r>
              <a:rPr lang="ru-RU" sz="3200" dirty="0">
                <a:solidFill>
                  <a:schemeClr val="tx2">
                    <a:lumMod val="50000"/>
                  </a:schemeClr>
                </a:solidFill>
              </a:rPr>
              <a:t>Сам процесс мотивации заключается не в том, чтобы 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</a:rPr>
              <a:t>«уговаривать» 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</a:rPr>
              <a:t>вступить в профсоюз или не выходить из него, а в том, чтобы действительно </a:t>
            </a:r>
            <a:r>
              <a:rPr lang="ru-RU" sz="3200" b="1" i="1" dirty="0">
                <a:solidFill>
                  <a:srgbClr val="C00000"/>
                </a:solidFill>
              </a:rPr>
              <a:t>знать потребности работников и помогать в решении возникающих проблем</a:t>
            </a:r>
            <a:r>
              <a:rPr lang="ru-RU" sz="3200" dirty="0">
                <a:solidFill>
                  <a:srgbClr val="C00000"/>
                </a:solidFill>
              </a:rPr>
              <a:t>,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</a:rPr>
              <a:t>которые касаются членов трудового коллектива, в результате разрешения которых возрастет 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</a:rPr>
              <a:t>авторитет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</a:rPr>
              <a:t> организации и </a:t>
            </a:r>
            <a:r>
              <a:rPr lang="ru-RU" sz="3200" b="1" i="1" dirty="0">
                <a:solidFill>
                  <a:srgbClr val="C00000"/>
                </a:solidFill>
              </a:rPr>
              <a:t>увеличится численность рядов профсоюза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32B126E-785B-A8D6-7F55-0CA9F8B46F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608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DD43AF-A080-4416-801F-D0C64F79D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0017" y="260351"/>
            <a:ext cx="9329531" cy="839579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КЕЙС «Выход из профсоюза»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C883AA-8D27-46CC-AAF4-37034D6E32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835" y="1722782"/>
            <a:ext cx="11131826" cy="4874865"/>
          </a:xfrm>
        </p:spPr>
        <p:txBody>
          <a:bodyPr>
            <a:normAutofit/>
          </a:bodyPr>
          <a:lstStyle/>
          <a:p>
            <a:pPr marL="0" indent="0" algn="just">
              <a:buNone/>
              <a:defRPr/>
            </a:pPr>
            <a:r>
              <a:rPr lang="ru-RU" sz="2800" dirty="0">
                <a:solidFill>
                  <a:schemeClr val="tx2"/>
                </a:solidFill>
              </a:rPr>
              <a:t>      Один из работников предприятия долгое время (более 15 лет) был членом профсоюза</a:t>
            </a:r>
            <a:r>
              <a:rPr lang="x-none" sz="2800" dirty="0">
                <a:solidFill>
                  <a:schemeClr val="tx2"/>
                </a:solidFill>
              </a:rPr>
              <a:t>.</a:t>
            </a:r>
            <a:r>
              <a:rPr lang="ru-RU" sz="2800" dirty="0">
                <a:solidFill>
                  <a:schemeClr val="tx2"/>
                </a:solidFill>
              </a:rPr>
              <a:t> У него выросли дети, он активно пользовался льготами, которые предоставляло ему членство в организации. </a:t>
            </a:r>
          </a:p>
          <a:p>
            <a:pPr marL="0" indent="0" algn="just">
              <a:buNone/>
              <a:defRPr/>
            </a:pPr>
            <a:r>
              <a:rPr lang="ru-RU" sz="2800" dirty="0">
                <a:solidFill>
                  <a:schemeClr val="tx2"/>
                </a:solidFill>
              </a:rPr>
              <a:t>      Месяц назад он получил долгожданное повышение и, соответственно, увеличение заработной платы. Позавчера он позвонил в профком и сказал, что собирается покинуть ряды организации, так как не видит выгоду от нахождения в ней. </a:t>
            </a:r>
          </a:p>
          <a:p>
            <a:pPr marL="0" indent="0" algn="just">
              <a:buNone/>
              <a:defRPr/>
            </a:pPr>
            <a:r>
              <a:rPr lang="ru-RU" sz="2800" b="1" dirty="0">
                <a:solidFill>
                  <a:schemeClr val="tx2"/>
                </a:solidFill>
              </a:rPr>
              <a:t>      Задание: </a:t>
            </a:r>
            <a:r>
              <a:rPr lang="ru-RU" sz="2800" dirty="0">
                <a:solidFill>
                  <a:schemeClr val="tx2"/>
                </a:solidFill>
              </a:rPr>
              <a:t>в чем «затруднение» данного работника? Какие варианты решений Вы ему можете предложить?</a:t>
            </a:r>
          </a:p>
          <a:p>
            <a:pPr marL="0" indent="0" algn="just">
              <a:buNone/>
              <a:defRPr/>
            </a:pPr>
            <a:endParaRPr lang="ru-RU" sz="2800" dirty="0">
              <a:solidFill>
                <a:schemeClr val="tx2"/>
              </a:solidFill>
            </a:endParaRP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7CBA1DBC-6AFF-4A17-A54B-7A9F0F61AE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2036" y="503583"/>
            <a:ext cx="11502886" cy="1338468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sz="4000" b="1" dirty="0"/>
              <a:t>Способы принятия управленческого решения</a:t>
            </a:r>
            <a:r>
              <a:rPr lang="ru-RU" altLang="ru-RU" sz="3600" b="1" dirty="0">
                <a:solidFill>
                  <a:srgbClr val="C00000"/>
                </a:solidFill>
              </a:rPr>
              <a:t/>
            </a:r>
            <a:br>
              <a:rPr lang="ru-RU" altLang="ru-RU" sz="3600" b="1" dirty="0">
                <a:solidFill>
                  <a:srgbClr val="C00000"/>
                </a:solidFill>
              </a:rPr>
            </a:br>
            <a:r>
              <a:rPr lang="ru-RU" altLang="ru-RU" sz="3600" b="1" dirty="0">
                <a:solidFill>
                  <a:srgbClr val="C00000"/>
                </a:solidFill>
              </a:rPr>
              <a:t/>
            </a:r>
            <a:br>
              <a:rPr lang="ru-RU" altLang="ru-RU" sz="3600" b="1" dirty="0">
                <a:solidFill>
                  <a:srgbClr val="C00000"/>
                </a:solidFill>
              </a:rPr>
            </a:br>
            <a:r>
              <a:rPr lang="ru-RU" altLang="ru-RU" sz="2400" b="1" dirty="0">
                <a:latin typeface="Verdana" panose="020B0604030504040204" pitchFamily="34" charset="0"/>
              </a:rPr>
              <a:t/>
            </a:r>
            <a:br>
              <a:rPr lang="ru-RU" altLang="ru-RU" sz="2400" b="1" dirty="0">
                <a:latin typeface="Verdana" panose="020B0604030504040204" pitchFamily="34" charset="0"/>
              </a:rPr>
            </a:br>
            <a:r>
              <a:rPr lang="ru-RU" altLang="ru-RU" sz="2400" b="1" dirty="0">
                <a:solidFill>
                  <a:schemeClr val="tx2"/>
                </a:solidFill>
              </a:rPr>
              <a:t>Время</a:t>
            </a:r>
          </a:p>
        </p:txBody>
      </p:sp>
      <p:graphicFrame>
        <p:nvGraphicFramePr>
          <p:cNvPr id="119836" name="Group 28">
            <a:extLst>
              <a:ext uri="{FF2B5EF4-FFF2-40B4-BE49-F238E27FC236}">
                <a16:creationId xmlns:a16="http://schemas.microsoft.com/office/drawing/2014/main" id="{7083865A-18BC-483D-B7AC-A601A3D9F8A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3351119"/>
              </p:ext>
            </p:extLst>
          </p:nvPr>
        </p:nvGraphicFramePr>
        <p:xfrm>
          <a:off x="795130" y="1842052"/>
          <a:ext cx="10283687" cy="5015947"/>
        </p:xfrm>
        <a:graphic>
          <a:graphicData uri="http://schemas.openxmlformats.org/drawingml/2006/table">
            <a:tbl>
              <a:tblPr/>
              <a:tblGrid>
                <a:gridCol w="50940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896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64084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min</a:t>
                      </a:r>
                      <a:endParaRPr kumimoji="0" lang="ru-RU" alt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</a:rPr>
                        <a:t>1. ИНТУИЦИЯ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</a:rPr>
                        <a:t>Информация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</a:rPr>
                        <a:t>2. ИНДИВИДУАЛЬНАЯ РАБОТА по АЛГОРИТМУ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5186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</a:rPr>
                        <a:t>3. КОЛЛЕКТИВНОЕ ОБСУЖДЕНИЕ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</a:rPr>
                        <a:t>4. КОЛЛЕКТИВНАЯ РАБОТА по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</a:rPr>
                        <a:t>АЛГОРИТМУ</a:t>
                      </a:r>
                      <a:endParaRPr kumimoji="0" lang="en-US" altLang="ru-RU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max</a:t>
                      </a:r>
                      <a:endParaRPr kumimoji="0" lang="ru-RU" altLang="ru-RU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A381CD-D243-458E-8DFF-2E931D370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31" y="-132521"/>
            <a:ext cx="11712617" cy="1325217"/>
          </a:xfrm>
        </p:spPr>
        <p:txBody>
          <a:bodyPr>
            <a:noAutofit/>
          </a:bodyPr>
          <a:lstStyle/>
          <a:p>
            <a:pPr algn="ctr"/>
            <a:r>
              <a:rPr lang="ru-RU" b="1" i="1" dirty="0"/>
              <a:t>Управленческое решение</a:t>
            </a:r>
            <a:r>
              <a:rPr lang="ru-RU" dirty="0"/>
              <a:t> – выбор из имеющихся альтернатив (вариантов), который должен сделать лидер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9B5F6661-4DD8-49F5-8CBE-AE07443C391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3335312"/>
              </p:ext>
            </p:extLst>
          </p:nvPr>
        </p:nvGraphicFramePr>
        <p:xfrm>
          <a:off x="216031" y="1628800"/>
          <a:ext cx="11712618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344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1FA80FDB-B6F9-4FC2-9B83-848D2764D2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83096" y="381002"/>
            <a:ext cx="10919791" cy="758686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sz="3600" b="1" dirty="0"/>
              <a:t>Алгоритм действий для решения проблемы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B0E18E12-8683-4403-BE25-FD9884F184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3768" y="1775790"/>
            <a:ext cx="11194181" cy="5082209"/>
          </a:xfrm>
        </p:spPr>
        <p:txBody>
          <a:bodyPr>
            <a:normAutofit lnSpcReduction="10000"/>
          </a:bodyPr>
          <a:lstStyle/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ru-RU" altLang="ru-RU" sz="2800" b="1" dirty="0">
                <a:solidFill>
                  <a:schemeClr val="tx2"/>
                </a:solidFill>
              </a:rPr>
              <a:t>Фактическое формулирование проблемы.</a:t>
            </a:r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ru-RU" altLang="ru-RU" sz="2800" b="1" dirty="0" err="1">
                <a:solidFill>
                  <a:schemeClr val="tx2"/>
                </a:solidFill>
              </a:rPr>
              <a:t>Переформулирование</a:t>
            </a:r>
            <a:r>
              <a:rPr lang="ru-RU" altLang="ru-RU" sz="2800" dirty="0">
                <a:solidFill>
                  <a:schemeClr val="tx2"/>
                </a:solidFill>
              </a:rPr>
              <a:t> проблемы, уточнение через </a:t>
            </a:r>
            <a:r>
              <a:rPr lang="ru-RU" altLang="ru-RU" sz="2800" b="1" dirty="0">
                <a:solidFill>
                  <a:srgbClr val="C00000"/>
                </a:solidFill>
              </a:rPr>
              <a:t>несоответствие.</a:t>
            </a:r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ru-RU" altLang="ru-RU" sz="2800" b="1" dirty="0">
                <a:solidFill>
                  <a:schemeClr val="tx2"/>
                </a:solidFill>
              </a:rPr>
              <a:t>Выбор способа </a:t>
            </a:r>
            <a:r>
              <a:rPr lang="ru-RU" altLang="ru-RU" sz="2800" dirty="0">
                <a:solidFill>
                  <a:schemeClr val="tx2"/>
                </a:solidFill>
              </a:rPr>
              <a:t>её решения с учетом имеющихся ресурсов.</a:t>
            </a:r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ru-RU" altLang="ru-RU" sz="2800" b="1" dirty="0">
                <a:solidFill>
                  <a:schemeClr val="tx2"/>
                </a:solidFill>
              </a:rPr>
              <a:t>Разработка</a:t>
            </a:r>
            <a:r>
              <a:rPr lang="ru-RU" altLang="ru-RU" sz="2800" dirty="0">
                <a:solidFill>
                  <a:schemeClr val="tx2"/>
                </a:solidFill>
              </a:rPr>
              <a:t> плана / проекта / программы действий.</a:t>
            </a:r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ru-RU" altLang="ru-RU" sz="2800" b="1" dirty="0">
                <a:solidFill>
                  <a:schemeClr val="tx2"/>
                </a:solidFill>
              </a:rPr>
              <a:t>Контроль</a:t>
            </a:r>
            <a:r>
              <a:rPr lang="ru-RU" altLang="ru-RU" sz="2800" dirty="0">
                <a:solidFill>
                  <a:schemeClr val="tx2"/>
                </a:solidFill>
              </a:rPr>
              <a:t>, анализ и оценка произведенной работы, информационное обеспечение процесса.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ru-RU" altLang="ru-RU" sz="1200" dirty="0">
              <a:solidFill>
                <a:schemeClr val="tx2"/>
              </a:solidFill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ru-RU" altLang="ru-RU" sz="3200" b="1" dirty="0">
                <a:solidFill>
                  <a:schemeClr val="tx2"/>
                </a:solidFill>
              </a:rPr>
              <a:t> </a:t>
            </a:r>
            <a:r>
              <a:rPr lang="ru-RU" altLang="ru-RU" sz="2800" b="1" dirty="0">
                <a:solidFill>
                  <a:srgbClr val="C00000"/>
                </a:solidFill>
              </a:rPr>
              <a:t>Вопрос-задание: </a:t>
            </a:r>
            <a:r>
              <a:rPr lang="ru-RU" altLang="ru-RU" sz="2800" dirty="0">
                <a:solidFill>
                  <a:schemeClr val="tx2"/>
                </a:solidFill>
              </a:rPr>
              <a:t>сформулируйте проблему, актуальную для Вашей </a:t>
            </a:r>
            <a:r>
              <a:rPr lang="ru-RU" altLang="ru-RU" sz="2800">
                <a:solidFill>
                  <a:schemeClr val="tx2"/>
                </a:solidFill>
              </a:rPr>
              <a:t>профсоюзной </a:t>
            </a:r>
            <a:r>
              <a:rPr lang="ru-RU" altLang="ru-RU" sz="2800" smtClean="0">
                <a:solidFill>
                  <a:schemeClr val="tx2"/>
                </a:solidFill>
              </a:rPr>
              <a:t>организации.</a:t>
            </a:r>
            <a:endParaRPr lang="ru-RU" altLang="ru-RU" sz="28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Направление продаж 16 x 9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6309190_TF03431374.potx" id="{FAFEA233-2573-41A0-B13A-6D9284E8AB2B}" vid="{B0871358-B438-44A4-A68A-E84A84342D98}"/>
    </a:ext>
  </a:extLst>
</a:theme>
</file>

<file path=ppt/theme/theme2.xml><?xml version="1.0" encoding="utf-8"?>
<a:theme xmlns:a="http://schemas.openxmlformats.org/drawingml/2006/main" name="Тема Office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Полоса</Template>
  <TotalTime>721</TotalTime>
  <Words>565</Words>
  <Application>Microsoft Office PowerPoint</Application>
  <PresentationFormat>Широкоэкранный</PresentationFormat>
  <Paragraphs>62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Book Antiqua</vt:lpstr>
      <vt:lpstr>Georgia</vt:lpstr>
      <vt:lpstr>Times New Roman</vt:lpstr>
      <vt:lpstr>Verdana</vt:lpstr>
      <vt:lpstr>Направление продаж 16 x 9</vt:lpstr>
      <vt:lpstr>Работа с актуальными проблемами профсоюзной организации</vt:lpstr>
      <vt:lpstr>Проблемы и «вызовы времени» на рынке труда XXI века </vt:lpstr>
      <vt:lpstr>Презентация PowerPoint</vt:lpstr>
      <vt:lpstr>МОТИВАЦИЯ и работа с актуальными проблемами в ПО</vt:lpstr>
      <vt:lpstr>Презентация PowerPoint</vt:lpstr>
      <vt:lpstr>КЕЙС «Выход из профсоюза»</vt:lpstr>
      <vt:lpstr>Способы принятия управленческого решения   Время</vt:lpstr>
      <vt:lpstr>Управленческое решение – выбор из имеющихся альтернатив (вариантов), который должен сделать лидер</vt:lpstr>
      <vt:lpstr>Алгоритм действий для решения проблемы</vt:lpstr>
      <vt:lpstr>Практическое задание</vt:lpstr>
      <vt:lpstr>Как определить проблему, решение которой будет мотивировать людей к вступлению в профсоюз?</vt:lpstr>
      <vt:lpstr>ЧЕК-ЛИСТ  подготовки проекта, направленного на дальнейшее развитие профсоюзной организации: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Макет заголовка с рисунком</dc:title>
  <dc:creator>Andrei Glazyrin</dc:creator>
  <cp:lastModifiedBy>Murino</cp:lastModifiedBy>
  <cp:revision>145</cp:revision>
  <dcterms:created xsi:type="dcterms:W3CDTF">2020-03-11T06:50:11Z</dcterms:created>
  <dcterms:modified xsi:type="dcterms:W3CDTF">2022-06-16T01:02:04Z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