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5"/>
  </p:notesMasterIdLst>
  <p:sldIdLst>
    <p:sldId id="256" r:id="rId2"/>
    <p:sldId id="369" r:id="rId3"/>
    <p:sldId id="374" r:id="rId4"/>
    <p:sldId id="392" r:id="rId5"/>
    <p:sldId id="393" r:id="rId6"/>
    <p:sldId id="373" r:id="rId7"/>
    <p:sldId id="375" r:id="rId8"/>
    <p:sldId id="379" r:id="rId9"/>
    <p:sldId id="391" r:id="rId10"/>
    <p:sldId id="381" r:id="rId11"/>
    <p:sldId id="380" r:id="rId12"/>
    <p:sldId id="383" r:id="rId13"/>
    <p:sldId id="377" r:id="rId14"/>
    <p:sldId id="378" r:id="rId15"/>
    <p:sldId id="338" r:id="rId16"/>
    <p:sldId id="394" r:id="rId17"/>
    <p:sldId id="395" r:id="rId18"/>
    <p:sldId id="382" r:id="rId19"/>
    <p:sldId id="384" r:id="rId20"/>
    <p:sldId id="385" r:id="rId21"/>
    <p:sldId id="387" r:id="rId22"/>
    <p:sldId id="386" r:id="rId23"/>
    <p:sldId id="372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BD582C"/>
    <a:srgbClr val="F2B494"/>
    <a:srgbClr val="E37E09"/>
    <a:srgbClr val="0B3568"/>
    <a:srgbClr val="5F99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09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20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2886C2-285A-4D73-B10E-EAA356FD1E1E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F01CDD-BB2F-4674-BA87-81177F540F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922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51DE8-919F-491A-AD9A-256CC320F255}" type="datetime1">
              <a:rPr lang="ru-RU" smtClean="0"/>
              <a:t>28.05.2024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12782-3495-4C61-B2A1-30DEB30C56DE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4585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A1A8D-1469-47C8-8139-C018A83637B1}" type="datetime1">
              <a:rPr lang="ru-RU" smtClean="0"/>
              <a:t>28.05.2024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12782-3495-4C61-B2A1-30DEB30C56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820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5FD18-DFD3-40EB-8F7B-4178259B7062}" type="datetime1">
              <a:rPr lang="ru-RU" smtClean="0"/>
              <a:t>28.05.2024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12782-3495-4C61-B2A1-30DEB30C56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8979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E5158-F7E8-4047-815F-DD5BF0E4D75C}" type="datetime1">
              <a:rPr lang="ru-RU" smtClean="0"/>
              <a:t>28.05.2024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12782-3495-4C61-B2A1-30DEB30C56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1343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EFBFD-1558-48CE-8C73-77C7A6FDFB1B}" type="datetime1">
              <a:rPr lang="ru-RU" smtClean="0"/>
              <a:t>28.05.2024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12782-3495-4C61-B2A1-30DEB30C56DE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5256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7B020-46A8-4ECD-A4CC-3FA6EDEBABBC}" type="datetime1">
              <a:rPr lang="ru-RU" smtClean="0"/>
              <a:t>28.05.2024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12782-3495-4C61-B2A1-30DEB30C56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204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84036-DC0C-495B-9164-BCCF3E664FA8}" type="datetime1">
              <a:rPr lang="ru-RU" smtClean="0"/>
              <a:t>28.05.2024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12782-3495-4C61-B2A1-30DEB30C56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691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DAD0-F97B-4BCC-BCAA-F84D11FE1447}" type="datetime1">
              <a:rPr lang="ru-RU" smtClean="0"/>
              <a:t>28.05.2024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12782-3495-4C61-B2A1-30DEB30C56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694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CC5C0-A9DD-43F5-B395-F21D5B7DBC8A}" type="datetime1">
              <a:rPr lang="ru-RU" smtClean="0"/>
              <a:t>28.05.2024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12782-3495-4C61-B2A1-30DEB30C56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0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D368A18-6D54-4D0A-85FF-0AA467BB7767}" type="datetime1">
              <a:rPr lang="ru-RU" smtClean="0"/>
              <a:t>28.05.2024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D412782-3495-4C61-B2A1-30DEB30C56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540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25259-81CE-4027-BBA9-AC0302CACB27}" type="datetime1">
              <a:rPr lang="ru-RU" smtClean="0"/>
              <a:t>28.05.2024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12782-3495-4C61-B2A1-30DEB30C56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255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CE6A199-B492-4819-ADAC-2D959BDA1BBF}" type="datetime1">
              <a:rPr lang="ru-RU" smtClean="0"/>
              <a:t>28.05.2024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D412782-3495-4C61-B2A1-30DEB30C56DE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945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5463" y="1732085"/>
            <a:ext cx="7622930" cy="1493786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Franklin Gothic Medium Cond" panose="020B0606030402020204" pitchFamily="34" charset="0"/>
                <a:cs typeface="Times New Roman" panose="02020603050405020304" pitchFamily="18" charset="0"/>
              </a:rPr>
              <a:t>О реализации </a:t>
            </a: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Franklin Gothic Medium Cond" panose="020B0606030402020204" pitchFamily="34" charset="0"/>
                <a:cs typeface="Times New Roman" panose="02020603050405020304" pitchFamily="18" charset="0"/>
              </a:rPr>
              <a:t>общественного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Franklin Gothic Medium Cond" panose="020B0606030402020204" pitchFamily="34" charset="0"/>
                <a:cs typeface="Times New Roman" panose="02020603050405020304" pitchFamily="18" charset="0"/>
              </a:rPr>
              <a:t/>
            </a:r>
            <a:b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Franklin Gothic Medium Cond" panose="020B0606030402020204" pitchFamily="34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Franklin Gothic Medium Cond" panose="020B0606030402020204" pitchFamily="34" charset="0"/>
                <a:cs typeface="Times New Roman" panose="02020603050405020304" pitchFamily="18" charset="0"/>
              </a:rPr>
              <a:t>(профсоюзного</a:t>
            </a: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Franklin Gothic Medium Cond" panose="020B0606030402020204" pitchFamily="34" charset="0"/>
                <a:cs typeface="Times New Roman" panose="02020603050405020304" pitchFamily="18" charset="0"/>
              </a:rPr>
              <a:t>) контроля в сфере </a:t>
            </a:r>
            <a:b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Franklin Gothic Medium Cond" panose="020B0606030402020204" pitchFamily="34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Franklin Gothic Medium Cond" panose="020B0606030402020204" pitchFamily="34" charset="0"/>
                <a:cs typeface="Times New Roman" panose="02020603050405020304" pitchFamily="18" charset="0"/>
              </a:rPr>
              <a:t>охраны труда в Иркутской области</a:t>
            </a:r>
            <a:endParaRPr lang="ru-RU" sz="4000" b="1" dirty="0">
              <a:solidFill>
                <a:schemeClr val="accent2">
                  <a:lumMod val="75000"/>
                </a:schemeClr>
              </a:solidFill>
              <a:latin typeface="Franklin Gothic Medium Cond" panose="020B06060304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5011" y="5608826"/>
            <a:ext cx="12106275" cy="540254"/>
          </a:xfrm>
        </p:spPr>
        <p:txBody>
          <a:bodyPr>
            <a:noAutofit/>
          </a:bodyPr>
          <a:lstStyle/>
          <a:p>
            <a:pPr algn="l"/>
            <a:r>
              <a:rPr lang="ru-RU" sz="2000" b="1" i="1" dirty="0" smtClean="0">
                <a:solidFill>
                  <a:srgbClr val="0B3568"/>
                </a:solidFill>
                <a:latin typeface="Franklin Gothic Heavy" panose="020B0903020102020204" pitchFamily="34" charset="0"/>
              </a:rPr>
              <a:t>СОЮЗ «ИРКУТСКОЕ ОБЛАСТНОЕ ОБЪЕДИНЕНИЕ организаций Профсоюзов»</a:t>
            </a:r>
            <a:endParaRPr lang="ru-RU" sz="2000" b="1" i="1" dirty="0">
              <a:solidFill>
                <a:srgbClr val="0B3568"/>
              </a:solidFill>
              <a:latin typeface="Franklin Gothic Heavy" panose="020B0903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979" y="379855"/>
            <a:ext cx="3455472" cy="3455472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12782-3495-4C61-B2A1-30DEB30C56DE}" type="slidenum">
              <a:rPr lang="ru-RU" smtClean="0"/>
              <a:t>1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217438" y="4516017"/>
            <a:ext cx="7595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Г</a:t>
            </a:r>
            <a:r>
              <a:rPr lang="ru-RU" b="1" dirty="0" smtClean="0">
                <a:solidFill>
                  <a:srgbClr val="002060"/>
                </a:solidFill>
              </a:rPr>
              <a:t>лавный технический инспектор труда Иркутского Профобъединения  Панасецкая Ирина Николаевна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53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752" y="279918"/>
            <a:ext cx="10744048" cy="1397867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Проведение проверок техническими инспекторами труда в 2023 году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</a:br>
            <a:endParaRPr lang="ru-RU" sz="24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1731155"/>
            <a:ext cx="12192000" cy="0"/>
          </a:xfrm>
          <a:prstGeom prst="line">
            <a:avLst/>
          </a:prstGeom>
          <a:ln w="6985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674" y="385011"/>
            <a:ext cx="1009610" cy="100961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12782-3495-4C61-B2A1-30DEB30C56DE}" type="slidenum">
              <a:rPr lang="ru-RU" smtClean="0"/>
              <a:t>10</a:t>
            </a:fld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146262" y="2590146"/>
            <a:ext cx="7680006" cy="12927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ru-RU" sz="24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1" y="1758462"/>
            <a:ext cx="114827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Проведено </a:t>
            </a:r>
            <a:r>
              <a:rPr lang="ru-RU" sz="2400" b="1" dirty="0" smtClean="0">
                <a:solidFill>
                  <a:srgbClr val="C00000"/>
                </a:solidFill>
              </a:rPr>
              <a:t>459</a:t>
            </a:r>
            <a:r>
              <a:rPr lang="ru-RU" sz="2400" b="1" dirty="0" smtClean="0">
                <a:solidFill>
                  <a:srgbClr val="002060"/>
                </a:solidFill>
              </a:rPr>
              <a:t> проверок, выявлено </a:t>
            </a:r>
            <a:r>
              <a:rPr lang="ru-RU" sz="2400" b="1" dirty="0" smtClean="0">
                <a:solidFill>
                  <a:srgbClr val="C00000"/>
                </a:solidFill>
              </a:rPr>
              <a:t>2229</a:t>
            </a:r>
            <a:r>
              <a:rPr lang="ru-RU" sz="2400" b="1" dirty="0" smtClean="0">
                <a:solidFill>
                  <a:srgbClr val="002060"/>
                </a:solidFill>
              </a:rPr>
              <a:t> нарушений требований охраны труда, выдано </a:t>
            </a:r>
            <a:r>
              <a:rPr lang="ru-RU" sz="2400" b="1" dirty="0" smtClean="0">
                <a:solidFill>
                  <a:srgbClr val="C00000"/>
                </a:solidFill>
              </a:rPr>
              <a:t>310 </a:t>
            </a:r>
            <a:r>
              <a:rPr lang="ru-RU" sz="2400" b="1" dirty="0" smtClean="0">
                <a:solidFill>
                  <a:srgbClr val="002060"/>
                </a:solidFill>
              </a:rPr>
              <a:t>представлений по устранению выявленных нарушений.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408097"/>
              </p:ext>
            </p:extLst>
          </p:nvPr>
        </p:nvGraphicFramePr>
        <p:xfrm>
          <a:off x="1752600" y="2539999"/>
          <a:ext cx="9270999" cy="4021325"/>
        </p:xfrm>
        <a:graphic>
          <a:graphicData uri="http://schemas.openxmlformats.org/drawingml/2006/table">
            <a:tbl>
              <a:tblPr/>
              <a:tblGrid>
                <a:gridCol w="7127415">
                  <a:extLst>
                    <a:ext uri="{9D8B030D-6E8A-4147-A177-3AD203B41FA5}">
                      <a16:colId xmlns:a16="http://schemas.microsoft.com/office/drawing/2014/main" val="1795594170"/>
                    </a:ext>
                  </a:extLst>
                </a:gridCol>
                <a:gridCol w="1102185">
                  <a:extLst>
                    <a:ext uri="{9D8B030D-6E8A-4147-A177-3AD203B41FA5}">
                      <a16:colId xmlns:a16="http://schemas.microsoft.com/office/drawing/2014/main" val="3767067146"/>
                    </a:ext>
                  </a:extLst>
                </a:gridCol>
                <a:gridCol w="1041399">
                  <a:extLst>
                    <a:ext uri="{9D8B030D-6E8A-4147-A177-3AD203B41FA5}">
                      <a16:colId xmlns:a16="http://schemas.microsoft.com/office/drawing/2014/main" val="2583251571"/>
                    </a:ext>
                  </a:extLst>
                </a:gridCol>
              </a:tblGrid>
              <a:tr h="334140">
                <a:tc>
                  <a:txBody>
                    <a:bodyPr/>
                    <a:lstStyle/>
                    <a:p>
                      <a:pPr indent="1809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9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498718"/>
                  </a:ext>
                </a:extLst>
              </a:tr>
              <a:tr h="6014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Выявлено нарушений техническими инспекторами при проведении проверок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2229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2113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645936"/>
                  </a:ext>
                </a:extLst>
              </a:tr>
              <a:tr h="334140">
                <a:tc>
                  <a:txBody>
                    <a:bodyPr/>
                    <a:lstStyle/>
                    <a:p>
                      <a:pPr indent="1809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них, по вопросам: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2130484"/>
                  </a:ext>
                </a:extLst>
              </a:tr>
              <a:tr h="334140">
                <a:tc>
                  <a:txBody>
                    <a:bodyPr/>
                    <a:lstStyle/>
                    <a:p>
                      <a:pPr indent="1809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обеспечения работников СИЗ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9526035"/>
                  </a:ext>
                </a:extLst>
              </a:tr>
              <a:tr h="334140">
                <a:tc>
                  <a:txBody>
                    <a:bodyPr/>
                    <a:lstStyle/>
                    <a:p>
                      <a:pPr indent="1314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рабочего времени и времени отдыха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4718070"/>
                  </a:ext>
                </a:extLst>
              </a:tr>
              <a:tr h="334140">
                <a:tc>
                  <a:txBody>
                    <a:bodyPr/>
                    <a:lstStyle/>
                    <a:p>
                      <a:pPr indent="1809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санитарно-бытового обеспечения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4748923"/>
                  </a:ext>
                </a:extLst>
              </a:tr>
              <a:tr h="586229">
                <a:tc>
                  <a:txBody>
                    <a:bodyPr/>
                    <a:lstStyle/>
                    <a:p>
                      <a:pPr indent="1809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обучения и инструктажа по охране труда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8591400"/>
                  </a:ext>
                </a:extLst>
              </a:tr>
              <a:tr h="334140">
                <a:tc>
                  <a:txBody>
                    <a:bodyPr/>
                    <a:lstStyle/>
                    <a:p>
                      <a:pPr indent="1809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проведения обязательных медицинских осмотров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3139604"/>
                  </a:ext>
                </a:extLst>
              </a:tr>
              <a:tr h="334140">
                <a:tc>
                  <a:txBody>
                    <a:bodyPr/>
                    <a:lstStyle/>
                    <a:p>
                      <a:pPr indent="1809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проведения специальной оценки условий труда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7215422"/>
                  </a:ext>
                </a:extLst>
              </a:tr>
              <a:tr h="334140">
                <a:tc>
                  <a:txBody>
                    <a:bodyPr/>
                    <a:lstStyle/>
                    <a:p>
                      <a:pPr indent="1809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оценки профессиональных рисков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57926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234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752" y="279918"/>
            <a:ext cx="10744048" cy="1397867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Санитарно-бытовые помещения ВСЖД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</a:br>
            <a:endParaRPr lang="ru-RU" sz="24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1731155"/>
            <a:ext cx="12192000" cy="0"/>
          </a:xfrm>
          <a:prstGeom prst="line">
            <a:avLst/>
          </a:prstGeom>
          <a:ln w="6985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674" y="385011"/>
            <a:ext cx="1009610" cy="100961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12782-3495-4C61-B2A1-30DEB30C56DE}" type="slidenum">
              <a:rPr lang="ru-RU" smtClean="0"/>
              <a:t>11</a:t>
            </a:fld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146262" y="2590146"/>
            <a:ext cx="7680006" cy="12927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ru-RU" sz="24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555" y="2224479"/>
            <a:ext cx="2840982" cy="21276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3771" y="4730262"/>
            <a:ext cx="31652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Комната приёма пищи работников вагонного депо</a:t>
            </a:r>
          </a:p>
          <a:p>
            <a:r>
              <a:rPr lang="ru-RU" b="1" dirty="0" smtClean="0"/>
              <a:t>Иркутск - Сортировочный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5472" y="2250830"/>
            <a:ext cx="1928581" cy="21980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2446" y="2220536"/>
            <a:ext cx="1565031" cy="2347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71648" y="5011615"/>
            <a:ext cx="7092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Душевые комнаты  железнодорожных станций после ремонта </a:t>
            </a:r>
            <a:endParaRPr lang="ru-RU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5096" y="2282246"/>
            <a:ext cx="1990411" cy="236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06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752" y="279918"/>
            <a:ext cx="10744048" cy="1397867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Проведение проверок техническими инспекторами труда в 2023 году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</a:br>
            <a:endParaRPr lang="ru-RU" sz="24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1731155"/>
            <a:ext cx="12192000" cy="0"/>
          </a:xfrm>
          <a:prstGeom prst="line">
            <a:avLst/>
          </a:prstGeom>
          <a:ln w="6985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674" y="385011"/>
            <a:ext cx="1009610" cy="100961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12782-3495-4C61-B2A1-30DEB30C56DE}" type="slidenum">
              <a:rPr lang="ru-RU" smtClean="0"/>
              <a:t>12</a:t>
            </a:fld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146262" y="2590146"/>
            <a:ext cx="7680006" cy="12927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ru-RU" sz="24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828801"/>
            <a:ext cx="1169376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2060"/>
                </a:solidFill>
              </a:rPr>
              <a:t>В </a:t>
            </a:r>
            <a:r>
              <a:rPr lang="ru-RU" sz="2400" b="1" dirty="0">
                <a:solidFill>
                  <a:srgbClr val="002060"/>
                </a:solidFill>
              </a:rPr>
              <a:t>2023 году сократилось количество проверок, проводимых техническими инспекторами труда совместно с органами государственного надзора (контроля) в связи с действием моратория на проведение проверок государственными органами в отношении предпринимателей и </a:t>
            </a:r>
            <a:r>
              <a:rPr lang="ru-RU" sz="2400" b="1" dirty="0" smtClean="0">
                <a:solidFill>
                  <a:srgbClr val="002060"/>
                </a:solidFill>
              </a:rPr>
              <a:t>организаций ( 6 проверок в 2023; 7 проверок в 2022). </a:t>
            </a:r>
          </a:p>
          <a:p>
            <a:pPr algn="just"/>
            <a:r>
              <a:rPr lang="ru-RU" sz="2400" b="1" dirty="0" smtClean="0">
                <a:solidFill>
                  <a:srgbClr val="002060"/>
                </a:solidFill>
              </a:rPr>
              <a:t>Совместно </a:t>
            </a:r>
            <a:r>
              <a:rPr lang="ru-RU" sz="2400" b="1" dirty="0">
                <a:solidFill>
                  <a:srgbClr val="002060"/>
                </a:solidFill>
              </a:rPr>
              <a:t>с Федеральной службой по экологическому, технологическому и атомному надзору (</a:t>
            </a:r>
            <a:r>
              <a:rPr lang="ru-RU" sz="2400" b="1" dirty="0" err="1">
                <a:solidFill>
                  <a:srgbClr val="002060"/>
                </a:solidFill>
              </a:rPr>
              <a:t>Ростехнадзор</a:t>
            </a:r>
            <a:r>
              <a:rPr lang="ru-RU" sz="2400" b="1" dirty="0">
                <a:solidFill>
                  <a:srgbClr val="002060"/>
                </a:solidFill>
              </a:rPr>
              <a:t>) проведена проверка в организации угольной промышленности, выявлено 42 нарушения, выдано предписание</a:t>
            </a:r>
            <a:r>
              <a:rPr lang="ru-RU" sz="2400" b="1" dirty="0" smtClean="0">
                <a:solidFill>
                  <a:srgbClr val="002060"/>
                </a:solidFill>
              </a:rPr>
              <a:t>.</a:t>
            </a:r>
          </a:p>
          <a:p>
            <a:pPr algn="just"/>
            <a:endParaRPr lang="ru-RU" sz="2400" b="1" dirty="0">
              <a:solidFill>
                <a:srgbClr val="002060"/>
              </a:solidFill>
            </a:endParaRPr>
          </a:p>
          <a:p>
            <a:pPr algn="just"/>
            <a:r>
              <a:rPr lang="ru-RU" sz="2400" b="1" dirty="0">
                <a:solidFill>
                  <a:srgbClr val="002060"/>
                </a:solidFill>
              </a:rPr>
              <a:t>В рамках проведения ведомственного контроля совместно с министерством образования Иркутской области проведено 12 проверок, выявлено 1 нарушение, выдано 1 представление</a:t>
            </a:r>
            <a:r>
              <a:rPr lang="ru-RU" sz="2400" b="1" dirty="0" smtClean="0">
                <a:solidFill>
                  <a:srgbClr val="002060"/>
                </a:solidFill>
              </a:rPr>
              <a:t>.</a:t>
            </a:r>
          </a:p>
          <a:p>
            <a:endParaRPr lang="ru-RU" sz="2400" b="1" dirty="0">
              <a:solidFill>
                <a:srgbClr val="002060"/>
              </a:solidFill>
            </a:endParaRPr>
          </a:p>
          <a:p>
            <a:endParaRPr lang="ru-RU" sz="2000" b="1" dirty="0" smtClean="0">
              <a:solidFill>
                <a:srgbClr val="002060"/>
              </a:solidFill>
            </a:endParaRPr>
          </a:p>
          <a:p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27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752" y="279918"/>
            <a:ext cx="10744048" cy="1397867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Рассмотрение обращений работников техническими инспекторами труда 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1731155"/>
            <a:ext cx="12192000" cy="0"/>
          </a:xfrm>
          <a:prstGeom prst="line">
            <a:avLst/>
          </a:prstGeom>
          <a:ln w="6985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674" y="385011"/>
            <a:ext cx="1009610" cy="100961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12782-3495-4C61-B2A1-30DEB30C56DE}" type="slidenum">
              <a:rPr lang="ru-RU" smtClean="0"/>
              <a:t>13</a:t>
            </a:fld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146262" y="2590146"/>
            <a:ext cx="7680006" cy="12927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ru-RU" sz="24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828801"/>
            <a:ext cx="116937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solidFill>
                  <a:srgbClr val="002060"/>
                </a:solidFill>
              </a:rPr>
              <a:t>В 2023 году техническими инспекторами труда рассмотрено </a:t>
            </a:r>
            <a:r>
              <a:rPr lang="ru-RU" sz="2400" b="1" dirty="0">
                <a:solidFill>
                  <a:srgbClr val="C00000"/>
                </a:solidFill>
              </a:rPr>
              <a:t>83</a:t>
            </a:r>
            <a:r>
              <a:rPr lang="ru-RU" sz="2400" b="1" dirty="0">
                <a:solidFill>
                  <a:srgbClr val="002060"/>
                </a:solidFill>
              </a:rPr>
              <a:t> письменных обращений, заявлений работников, членов профсоюзов, связанных с нарушением их прав в области охраны труда.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algn="just"/>
            <a:r>
              <a:rPr lang="ru-RU" sz="2400" b="1" dirty="0" smtClean="0">
                <a:solidFill>
                  <a:srgbClr val="002060"/>
                </a:solidFill>
              </a:rPr>
              <a:t>Значительная </a:t>
            </a:r>
            <a:r>
              <a:rPr lang="ru-RU" sz="2400" b="1" dirty="0">
                <a:solidFill>
                  <a:srgbClr val="002060"/>
                </a:solidFill>
              </a:rPr>
              <a:t>их часть касалась необоснованного снижения класса (подкласса) условий труда по результатам специальной оценки условий труда и, как следствие, уменьшению гарантий и компенсаций за работу во вредных условиях труда, необеспеченности работников полагающимися им специальной одеждой, специальной обувью и другими средствами индивидуальной защиты.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r>
              <a:rPr lang="ru-RU" sz="2400" b="1" dirty="0" smtClean="0">
                <a:solidFill>
                  <a:srgbClr val="002060"/>
                </a:solidFill>
              </a:rPr>
              <a:t>По </a:t>
            </a:r>
            <a:r>
              <a:rPr lang="ru-RU" sz="2400" b="1" dirty="0">
                <a:solidFill>
                  <a:srgbClr val="002060"/>
                </a:solidFill>
              </a:rPr>
              <a:t>результатам проведённых проверок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r>
              <a:rPr lang="ru-RU" sz="2400" b="1" dirty="0" smtClean="0">
                <a:solidFill>
                  <a:srgbClr val="002060"/>
                </a:solidFill>
              </a:rPr>
              <a:t>техническими </a:t>
            </a:r>
            <a:r>
              <a:rPr lang="ru-RU" sz="2400" b="1" dirty="0">
                <a:solidFill>
                  <a:srgbClr val="002060"/>
                </a:solidFill>
              </a:rPr>
              <a:t>инспекторами труда в </a:t>
            </a:r>
            <a:r>
              <a:rPr lang="ru-RU" sz="2400" b="1" dirty="0">
                <a:solidFill>
                  <a:srgbClr val="C00000"/>
                </a:solidFill>
              </a:rPr>
              <a:t>74 (89%) </a:t>
            </a:r>
            <a:r>
              <a:rPr lang="ru-RU" sz="2400" b="1" dirty="0">
                <a:solidFill>
                  <a:srgbClr val="002060"/>
                </a:solidFill>
              </a:rPr>
              <a:t>случаях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r>
              <a:rPr lang="ru-RU" sz="2400" b="1" dirty="0" smtClean="0">
                <a:solidFill>
                  <a:srgbClr val="002060"/>
                </a:solidFill>
              </a:rPr>
              <a:t>нарушенные </a:t>
            </a:r>
            <a:r>
              <a:rPr lang="ru-RU" sz="2400" b="1" dirty="0">
                <a:solidFill>
                  <a:srgbClr val="002060"/>
                </a:solidFill>
              </a:rPr>
              <a:t>права работников в области охраны труда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algn="just"/>
            <a:r>
              <a:rPr lang="ru-RU" sz="2400" b="1" dirty="0" smtClean="0">
                <a:solidFill>
                  <a:srgbClr val="002060"/>
                </a:solidFill>
              </a:rPr>
              <a:t>были восстановлены.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8264" y="4695093"/>
            <a:ext cx="2434442" cy="162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11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752" y="279918"/>
            <a:ext cx="10744048" cy="1397867"/>
          </a:xfrm>
        </p:spPr>
        <p:txBody>
          <a:bodyPr anchor="ctr">
            <a:no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Расследование несчастных случаев на производстве</a:t>
            </a:r>
            <a:endParaRPr lang="ru-RU" sz="2400" dirty="0">
              <a:solidFill>
                <a:srgbClr val="002060"/>
              </a:solidFill>
              <a:latin typeface="+mn-lt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1731155"/>
            <a:ext cx="12192000" cy="0"/>
          </a:xfrm>
          <a:prstGeom prst="line">
            <a:avLst/>
          </a:prstGeom>
          <a:ln w="6985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674" y="385011"/>
            <a:ext cx="1009610" cy="100961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12782-3495-4C61-B2A1-30DEB30C56DE}" type="slidenum">
              <a:rPr lang="ru-RU" smtClean="0"/>
              <a:t>14</a:t>
            </a:fld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146262" y="2590146"/>
            <a:ext cx="7680006" cy="12927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ru-RU" sz="24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828801"/>
            <a:ext cx="11693769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В Иркутское Профобъединение в 2023 году поступило </a:t>
            </a:r>
            <a:r>
              <a:rPr lang="ru-RU" sz="2400" b="1" dirty="0">
                <a:solidFill>
                  <a:srgbClr val="C00000"/>
                </a:solidFill>
              </a:rPr>
              <a:t>274 </a:t>
            </a:r>
            <a:r>
              <a:rPr lang="ru-RU" sz="2400" b="1" dirty="0">
                <a:solidFill>
                  <a:srgbClr val="002060"/>
                </a:solidFill>
              </a:rPr>
              <a:t>извещения </a:t>
            </a:r>
            <a:r>
              <a:rPr lang="ru-RU" sz="2400" b="1" dirty="0" smtClean="0">
                <a:solidFill>
                  <a:srgbClr val="002060"/>
                </a:solidFill>
              </a:rPr>
              <a:t>о несчастных случаях с тяжёлым и смертельным исходом, происшедших на территории Иркутской области.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Из них: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158</a:t>
            </a:r>
            <a:r>
              <a:rPr lang="ru-RU" sz="2400" b="1" dirty="0" smtClean="0">
                <a:solidFill>
                  <a:srgbClr val="002060"/>
                </a:solidFill>
              </a:rPr>
              <a:t> – связано с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производством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000" y="2609586"/>
            <a:ext cx="8382000" cy="374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99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3347"/>
            <a:ext cx="8229600" cy="1224013"/>
          </a:xfrm>
        </p:spPr>
        <p:txBody>
          <a:bodyPr anchor="ctr"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Учёт несчастных случаев на производстве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9293" y="324167"/>
            <a:ext cx="1012024" cy="10120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7096" y="1957137"/>
            <a:ext cx="3109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2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sz="2000" b="1" dirty="0">
              <a:solidFill>
                <a:schemeClr val="accent2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12782-3495-4C61-B2A1-30DEB30C56DE}" type="slidenum">
              <a:rPr lang="ru-RU" smtClean="0"/>
              <a:t>15</a:t>
            </a:fld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6175669"/>
              </p:ext>
            </p:extLst>
          </p:nvPr>
        </p:nvGraphicFramePr>
        <p:xfrm>
          <a:off x="261257" y="1679510"/>
          <a:ext cx="11793893" cy="46454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87944">
                  <a:extLst>
                    <a:ext uri="{9D8B030D-6E8A-4147-A177-3AD203B41FA5}">
                      <a16:colId xmlns:a16="http://schemas.microsoft.com/office/drawing/2014/main" val="3403587102"/>
                    </a:ext>
                  </a:extLst>
                </a:gridCol>
                <a:gridCol w="5905949">
                  <a:extLst>
                    <a:ext uri="{9D8B030D-6E8A-4147-A177-3AD203B41FA5}">
                      <a16:colId xmlns:a16="http://schemas.microsoft.com/office/drawing/2014/main" val="1653930754"/>
                    </a:ext>
                  </a:extLst>
                </a:gridCol>
              </a:tblGrid>
              <a:tr h="763148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Министерство</a:t>
                      </a:r>
                      <a:r>
                        <a:rPr lang="ru-RU" sz="2400" baseline="0" dirty="0" smtClean="0">
                          <a:solidFill>
                            <a:srgbClr val="002060"/>
                          </a:solidFill>
                        </a:rPr>
                        <a:t> труда и занятости Иркутской области</a:t>
                      </a:r>
                      <a:endParaRPr lang="ru-RU" sz="2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Иркутское</a:t>
                      </a:r>
                      <a:r>
                        <a:rPr lang="ru-RU" sz="2400" baseline="0" dirty="0" smtClean="0">
                          <a:solidFill>
                            <a:srgbClr val="002060"/>
                          </a:solidFill>
                        </a:rPr>
                        <a:t> Профобъединение</a:t>
                      </a:r>
                      <a:endParaRPr lang="ru-RU" sz="2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8312145"/>
                  </a:ext>
                </a:extLst>
              </a:tr>
              <a:tr h="3822527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2683C6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2683C6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683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Представитель принимает участие в проведении расследований всех несчастных случаев, произошедших на территории Иркутской области.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2683C6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683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Учитываются несчастные случаи на производстве, произошедшие в организациях, </a:t>
                      </a: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зарегистрированных</a:t>
                      </a: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683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на территории Иркутской области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2683C6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2683C6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683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Представитель принимает участие в проведении расследований всех несчастных случаев, произошедших на территории Иркутской области.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2683C6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683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Учитываются несчастные случаи на производстве, </a:t>
                      </a: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произошедшие</a:t>
                      </a: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683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на территории Иркутской области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683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(не зависимо от места регистрации юридического лица)</a:t>
                      </a:r>
                    </a:p>
                    <a:p>
                      <a:endParaRPr lang="ru-RU" sz="20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2035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96330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752" y="385011"/>
            <a:ext cx="7680006" cy="1292774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Анализ травматизма 2023 год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</a:br>
            <a:endParaRPr lang="ru-RU" sz="24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1731155"/>
            <a:ext cx="12192000" cy="0"/>
          </a:xfrm>
          <a:prstGeom prst="line">
            <a:avLst/>
          </a:prstGeom>
          <a:ln w="6985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674" y="385011"/>
            <a:ext cx="1009610" cy="1009610"/>
          </a:xfrm>
          <a:prstGeom prst="rect">
            <a:avLst/>
          </a:prstGeom>
        </p:spPr>
      </p:pic>
      <p:sp>
        <p:nvSpPr>
          <p:cNvPr id="6" name="Заголовок 2"/>
          <p:cNvSpPr>
            <a:spLocks noGrp="1"/>
          </p:cNvSpPr>
          <p:nvPr/>
        </p:nvSpPr>
        <p:spPr>
          <a:xfrm>
            <a:off x="617621" y="2537607"/>
            <a:ext cx="10956757" cy="30720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412782-3495-4C61-B2A1-30DEB30C56DE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361" y="1917950"/>
            <a:ext cx="9096020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57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752" y="385011"/>
            <a:ext cx="7680006" cy="1292774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Анализ травматизма 2023 год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</a:br>
            <a:endParaRPr lang="ru-RU" sz="24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1731155"/>
            <a:ext cx="12192000" cy="0"/>
          </a:xfrm>
          <a:prstGeom prst="line">
            <a:avLst/>
          </a:prstGeom>
          <a:ln w="6985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674" y="385011"/>
            <a:ext cx="1009610" cy="1009610"/>
          </a:xfrm>
          <a:prstGeom prst="rect">
            <a:avLst/>
          </a:prstGeom>
        </p:spPr>
      </p:pic>
      <p:sp>
        <p:nvSpPr>
          <p:cNvPr id="6" name="Заголовок 2"/>
          <p:cNvSpPr>
            <a:spLocks noGrp="1"/>
          </p:cNvSpPr>
          <p:nvPr/>
        </p:nvSpPr>
        <p:spPr>
          <a:xfrm>
            <a:off x="617621" y="2537607"/>
            <a:ext cx="10956757" cy="30720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412782-3495-4C61-B2A1-30DEB30C56DE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1168" y="1805905"/>
            <a:ext cx="7098024" cy="461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57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752" y="279918"/>
            <a:ext cx="10744048" cy="1397867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Общественный (профсоюзный) контроль в сфере охраны труда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1731155"/>
            <a:ext cx="12192000" cy="0"/>
          </a:xfrm>
          <a:prstGeom prst="line">
            <a:avLst/>
          </a:prstGeom>
          <a:ln w="6985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674" y="385011"/>
            <a:ext cx="1009610" cy="100961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12782-3495-4C61-B2A1-30DEB30C56DE}" type="slidenum">
              <a:rPr lang="ru-RU" smtClean="0"/>
              <a:t>18</a:t>
            </a:fld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146262" y="2590146"/>
            <a:ext cx="7680006" cy="12927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ru-RU" sz="24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635371"/>
            <a:ext cx="11693769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2060"/>
                </a:solidFill>
              </a:rPr>
              <a:t>В </a:t>
            </a:r>
            <a:r>
              <a:rPr lang="ru-RU" sz="2400" b="1" dirty="0">
                <a:solidFill>
                  <a:srgbClr val="002060"/>
                </a:solidFill>
              </a:rPr>
              <a:t>2023 </a:t>
            </a:r>
            <a:r>
              <a:rPr lang="ru-RU" sz="2400" b="1" dirty="0" smtClean="0">
                <a:solidFill>
                  <a:srgbClr val="002060"/>
                </a:solidFill>
              </a:rPr>
              <a:t>году проводилась работа:</a:t>
            </a:r>
          </a:p>
          <a:p>
            <a:pPr algn="just"/>
            <a:r>
              <a:rPr lang="ru-RU" sz="2000" b="1" dirty="0">
                <a:solidFill>
                  <a:srgbClr val="002060"/>
                </a:solidFill>
              </a:rPr>
              <a:t>- по внесению предложений в проекты нормативно-правовых актов, в том числе методику проведения специальной оценки условий труда, </a:t>
            </a:r>
            <a:r>
              <a:rPr lang="ru-RU" sz="2000" b="1" dirty="0" smtClean="0">
                <a:solidFill>
                  <a:srgbClr val="002060"/>
                </a:solidFill>
              </a:rPr>
              <a:t>в </a:t>
            </a:r>
            <a:r>
              <a:rPr lang="ru-RU" sz="2000" b="1" dirty="0">
                <a:solidFill>
                  <a:srgbClr val="002060"/>
                </a:solidFill>
              </a:rPr>
              <a:t>проект Типового положения об уполномоченном (доверенном) лице по охране труда профессионального </a:t>
            </a:r>
            <a:r>
              <a:rPr lang="ru-RU" sz="2000" b="1" dirty="0" smtClean="0">
                <a:solidFill>
                  <a:srgbClr val="002060"/>
                </a:solidFill>
              </a:rPr>
              <a:t>союза, по практическому применению Постановления Правительства РФ от 24.12.2021 № 2464 «О порядке обучения по охране труда»;</a:t>
            </a:r>
            <a:endParaRPr lang="ru-RU" sz="2000" b="1" dirty="0">
              <a:solidFill>
                <a:srgbClr val="002060"/>
              </a:solidFill>
            </a:endParaRPr>
          </a:p>
          <a:p>
            <a:pPr algn="just"/>
            <a:r>
              <a:rPr lang="ru-RU" sz="2000" b="1" dirty="0">
                <a:solidFill>
                  <a:srgbClr val="002060"/>
                </a:solidFill>
              </a:rPr>
              <a:t>- по разработке и реализации плана мероприятий Иркутского Профобъединения по улучшению условий труда, профилактике производственного травматизма и профессиональной заболеваемости на 2023-2025 годы (скоординированный с Межведомственным планом мероприятий по улучшению условий труда, профилактике производственного травматизма и профессиональной заболеваемости в Иркутской области на 2023-2025 годы», утв. решением областной межведомственной комиссии по охране труда Иркутской области 17.05.2023 г.). В плане мероприятий Иркутского Профобъединения более тридцати мероприятий, в том числе: ведение реестра зарегистрированных несчастных случаев на производстве, участие в их расследовании, обмен аналитической и статистической информацией с профильными ведомствами, проведение смотров-конкурсов по охране труда, оказание методической и консультационной помощи первичным профсоюзным организациям, проведение </a:t>
            </a:r>
            <a:r>
              <a:rPr lang="ru-RU" sz="2000" b="1" dirty="0" smtClean="0">
                <a:solidFill>
                  <a:srgbClr val="002060"/>
                </a:solidFill>
              </a:rPr>
              <a:t>семинаров.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59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752" y="279918"/>
            <a:ext cx="10744048" cy="1397867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Общественный (профсоюзный) контроль в сфере охраны труда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1731155"/>
            <a:ext cx="12192000" cy="0"/>
          </a:xfrm>
          <a:prstGeom prst="line">
            <a:avLst/>
          </a:prstGeom>
          <a:ln w="6985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674" y="385011"/>
            <a:ext cx="1009610" cy="100961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12782-3495-4C61-B2A1-30DEB30C56DE}" type="slidenum">
              <a:rPr lang="ru-RU" smtClean="0"/>
              <a:t>19</a:t>
            </a:fld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146262" y="2590146"/>
            <a:ext cx="7680006" cy="12927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ru-RU" sz="24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5846" y="1811215"/>
            <a:ext cx="115179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solidFill>
                  <a:srgbClr val="002060"/>
                </a:solidFill>
              </a:rPr>
              <a:t>27 сентября 2023 г. в Учебном центре профсоюзов проведён семинар «Деятельность профсоюзов по защите прав работников на безопасные условия труда</a:t>
            </a:r>
            <a:r>
              <a:rPr lang="ru-RU" sz="2400" b="1" dirty="0" smtClean="0">
                <a:solidFill>
                  <a:srgbClr val="002060"/>
                </a:solidFill>
              </a:rPr>
              <a:t>».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062" y="2610912"/>
            <a:ext cx="4958861" cy="37243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0677" y="2602522"/>
            <a:ext cx="3088097" cy="371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56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596" y="242597"/>
            <a:ext cx="10338318" cy="1136609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Направления деятельности Иркутского Профобъединения в области охраны труда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1731155"/>
            <a:ext cx="12192000" cy="0"/>
          </a:xfrm>
          <a:prstGeom prst="line">
            <a:avLst/>
          </a:prstGeom>
          <a:ln w="6985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674" y="385011"/>
            <a:ext cx="1009610" cy="100961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12782-3495-4C61-B2A1-30DEB30C56DE}" type="slidenum">
              <a:rPr lang="ru-RU" smtClean="0"/>
              <a:t>2</a:t>
            </a:fld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146262" y="2590146"/>
            <a:ext cx="7680006" cy="12927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ru-RU" sz="24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 flipH="1">
            <a:off x="-1" y="1934309"/>
            <a:ext cx="5451231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КОНТРОЛЬ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ЗА СОБЛЮДЕНИЕМ  РАБОТОДАТЕЛЯМИ И ИХ ПРЕДСТАВИТЕЛЯМИ ЗАКОНОДАТЕЛЬСТВА ПО ОХРАНЕ ТРУДА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45923" y="1934307"/>
            <a:ext cx="5016640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СОВМЕСТНАЯ ДЕЯТЕЛЬНОСТЬ С РАБОТОДАТЕЛЯМИ </a:t>
            </a:r>
            <a:r>
              <a:rPr lang="ru-RU" sz="2400" dirty="0" smtClean="0">
                <a:solidFill>
                  <a:srgbClr val="002060"/>
                </a:solidFill>
              </a:rPr>
              <a:t>В РАМКАХ СОЦИАЛЬНОГО ПАРТНЕРСТВА ПО ВОПРОСАМ ОХРАНЫ ТРУДА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 flipH="1">
            <a:off x="3675184" y="4396154"/>
            <a:ext cx="5002283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СОВМЕСТНАЯ РАБОТА С ОРГАНАМИ ВЛАСТИ, ВЫШЕСТОЯЩИМИ ПРОФСОЮЗНЫМИ ОРГАНИЗАЦИЯМИ В ОБЛАСТИ ОХРАНЫ ТРУДА</a:t>
            </a:r>
            <a:r>
              <a:rPr lang="ru-RU" sz="2400" dirty="0" smtClean="0">
                <a:solidFill>
                  <a:srgbClr val="C00000"/>
                </a:solidFill>
              </a:rPr>
              <a:t> </a:t>
            </a:r>
            <a:endParaRPr lang="ru-RU" dirty="0"/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5365460" y="2734622"/>
            <a:ext cx="1679511" cy="2835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12" idx="2"/>
            <a:endCxn id="14" idx="0"/>
          </p:cNvCxnSpPr>
          <p:nvPr/>
        </p:nvCxnSpPr>
        <p:spPr>
          <a:xfrm>
            <a:off x="2725614" y="3503969"/>
            <a:ext cx="3450711" cy="892185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14" idx="0"/>
            <a:endCxn id="13" idx="2"/>
          </p:cNvCxnSpPr>
          <p:nvPr/>
        </p:nvCxnSpPr>
        <p:spPr>
          <a:xfrm flipV="1">
            <a:off x="6176325" y="3503967"/>
            <a:ext cx="3277918" cy="892187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483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752" y="279918"/>
            <a:ext cx="10744048" cy="1397867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Общественный (профсоюзный) контроль в сфере охраны труда. Информирование работников об их трудовых правах.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1731155"/>
            <a:ext cx="12192000" cy="0"/>
          </a:xfrm>
          <a:prstGeom prst="line">
            <a:avLst/>
          </a:prstGeom>
          <a:ln w="6985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674" y="385011"/>
            <a:ext cx="1009610" cy="100961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12782-3495-4C61-B2A1-30DEB30C56DE}" type="slidenum">
              <a:rPr lang="ru-RU" smtClean="0"/>
              <a:t>20</a:t>
            </a:fld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146262" y="2590146"/>
            <a:ext cx="7680006" cy="12927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ru-RU" sz="24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793630"/>
            <a:ext cx="1151792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2060"/>
                </a:solidFill>
              </a:rPr>
              <a:t>Размещение </a:t>
            </a:r>
            <a:r>
              <a:rPr lang="ru-RU" sz="2400" b="1" dirty="0">
                <a:solidFill>
                  <a:srgbClr val="002060"/>
                </a:solidFill>
              </a:rPr>
              <a:t>информации о лучших практиках по охране труда на страницах и в группах Иркутского Профобъединения, членских организаций, на личных страницах профактива в социальных сетях и </a:t>
            </a:r>
            <a:r>
              <a:rPr lang="ru-RU" sz="2400" b="1" dirty="0" smtClean="0">
                <a:solidFill>
                  <a:srgbClr val="002060"/>
                </a:solidFill>
              </a:rPr>
              <a:t>СМИ.</a:t>
            </a:r>
          </a:p>
          <a:p>
            <a:pPr algn="just"/>
            <a:endParaRPr lang="ru-RU" sz="2400" b="1" dirty="0">
              <a:solidFill>
                <a:srgbClr val="002060"/>
              </a:solidFill>
            </a:endParaRPr>
          </a:p>
          <a:p>
            <a:pPr algn="just"/>
            <a:r>
              <a:rPr lang="ru-RU" sz="2400" b="1" dirty="0" smtClean="0">
                <a:solidFill>
                  <a:srgbClr val="002060"/>
                </a:solidFill>
              </a:rPr>
              <a:t>Информирование </a:t>
            </a:r>
            <a:r>
              <a:rPr lang="ru-RU" sz="2400" b="1" dirty="0">
                <a:solidFill>
                  <a:srgbClr val="002060"/>
                </a:solidFill>
              </a:rPr>
              <a:t>участников мероприятий, проводимых отраслевыми членскими организациями Иркутского Профобъединения</a:t>
            </a:r>
            <a:r>
              <a:rPr lang="ru-RU" sz="2400" b="1" dirty="0" smtClean="0">
                <a:solidFill>
                  <a:srgbClr val="002060"/>
                </a:solidFill>
              </a:rPr>
              <a:t>,</a:t>
            </a:r>
          </a:p>
          <a:p>
            <a:pPr algn="just"/>
            <a:r>
              <a:rPr lang="ru-RU" sz="2400" b="1" dirty="0" smtClean="0">
                <a:solidFill>
                  <a:srgbClr val="002060"/>
                </a:solidFill>
              </a:rPr>
              <a:t>о </a:t>
            </a:r>
            <a:r>
              <a:rPr lang="ru-RU" sz="2400" b="1" dirty="0">
                <a:solidFill>
                  <a:srgbClr val="002060"/>
                </a:solidFill>
              </a:rPr>
              <a:t>практиках улучшения условий труда и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algn="just"/>
            <a:r>
              <a:rPr lang="ru-RU" sz="2400" b="1" dirty="0" smtClean="0">
                <a:solidFill>
                  <a:srgbClr val="002060"/>
                </a:solidFill>
              </a:rPr>
              <a:t>сохранения </a:t>
            </a:r>
            <a:r>
              <a:rPr lang="ru-RU" sz="2400" b="1" dirty="0">
                <a:solidFill>
                  <a:srgbClr val="002060"/>
                </a:solidFill>
              </a:rPr>
              <a:t>жизни и здоровья </a:t>
            </a:r>
            <a:r>
              <a:rPr lang="ru-RU" sz="2400" b="1" dirty="0" smtClean="0">
                <a:solidFill>
                  <a:srgbClr val="002060"/>
                </a:solidFill>
              </a:rPr>
              <a:t>работников.</a:t>
            </a:r>
          </a:p>
          <a:p>
            <a:pPr algn="just"/>
            <a:endParaRPr lang="ru-RU" sz="2400" b="1" dirty="0" smtClean="0">
              <a:solidFill>
                <a:srgbClr val="002060"/>
              </a:solidFill>
            </a:endParaRPr>
          </a:p>
          <a:p>
            <a:pPr algn="just"/>
            <a:r>
              <a:rPr lang="ru-RU" sz="2400" b="1" dirty="0" smtClean="0">
                <a:solidFill>
                  <a:srgbClr val="002060"/>
                </a:solidFill>
              </a:rPr>
              <a:t>В Иркутском Профобъединении организована работа</a:t>
            </a:r>
          </a:p>
          <a:p>
            <a:pPr algn="just"/>
            <a:r>
              <a:rPr lang="ru-RU" sz="2400" b="1" dirty="0">
                <a:solidFill>
                  <a:srgbClr val="002060"/>
                </a:solidFill>
              </a:rPr>
              <a:t>п</a:t>
            </a:r>
            <a:r>
              <a:rPr lang="ru-RU" sz="2400" b="1" dirty="0" smtClean="0">
                <a:solidFill>
                  <a:srgbClr val="002060"/>
                </a:solidFill>
              </a:rPr>
              <a:t>остоянной комиссии по охране труда и экологической</a:t>
            </a:r>
          </a:p>
          <a:p>
            <a:pPr algn="just"/>
            <a:r>
              <a:rPr lang="ru-RU" sz="2400" b="1" dirty="0" smtClean="0">
                <a:solidFill>
                  <a:srgbClr val="002060"/>
                </a:solidFill>
              </a:rPr>
              <a:t>безопасности  Совета Иркутского Профобъединения.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7246" y="3733800"/>
            <a:ext cx="38100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57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752" y="279918"/>
            <a:ext cx="10744048" cy="1397867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Общественный (профсоюзный) контроль в сфере охраны труда. Информирование работников об их трудовых правах.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1731155"/>
            <a:ext cx="12192000" cy="0"/>
          </a:xfrm>
          <a:prstGeom prst="line">
            <a:avLst/>
          </a:prstGeom>
          <a:ln w="6985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674" y="385011"/>
            <a:ext cx="1009610" cy="100961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12782-3495-4C61-B2A1-30DEB30C56DE}" type="slidenum">
              <a:rPr lang="ru-RU" smtClean="0"/>
              <a:t>21</a:t>
            </a:fld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146262" y="2590146"/>
            <a:ext cx="7680006" cy="12927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ru-RU" sz="24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5846" y="1828801"/>
            <a:ext cx="808892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u="sng" dirty="0" smtClean="0">
                <a:solidFill>
                  <a:srgbClr val="002060"/>
                </a:solidFill>
              </a:rPr>
              <a:t>Проведени</a:t>
            </a:r>
            <a:r>
              <a:rPr lang="ru-RU" sz="2400" b="1" u="sng" dirty="0">
                <a:solidFill>
                  <a:srgbClr val="002060"/>
                </a:solidFill>
              </a:rPr>
              <a:t>е</a:t>
            </a:r>
            <a:r>
              <a:rPr lang="ru-RU" sz="2400" b="1" u="sng" dirty="0" smtClean="0">
                <a:solidFill>
                  <a:srgbClr val="002060"/>
                </a:solidFill>
              </a:rPr>
              <a:t> </a:t>
            </a:r>
            <a:r>
              <a:rPr lang="ru-RU" sz="2400" b="1" u="sng" dirty="0">
                <a:solidFill>
                  <a:srgbClr val="002060"/>
                </a:solidFill>
              </a:rPr>
              <a:t>консультаций по вопросам охраны труда, трудового права. </a:t>
            </a:r>
            <a:endParaRPr lang="ru-RU" sz="2400" b="1" u="sng" dirty="0" smtClean="0">
              <a:solidFill>
                <a:srgbClr val="002060"/>
              </a:solidFill>
            </a:endParaRPr>
          </a:p>
          <a:p>
            <a:pPr algn="just"/>
            <a:r>
              <a:rPr lang="ru-RU" sz="2000" b="1" dirty="0">
                <a:solidFill>
                  <a:srgbClr val="002060"/>
                </a:solidFill>
              </a:rPr>
              <a:t>В июне 2023 года профсоюзы Иркутской области проводили консультации по вопросам трудового права в рамках федерального этапа Всероссийской ярмарки трудоустройства «Работа России. Время возможностей</a:t>
            </a:r>
            <a:r>
              <a:rPr lang="ru-RU" sz="2000" b="1" dirty="0" smtClean="0">
                <a:solidFill>
                  <a:srgbClr val="002060"/>
                </a:solidFill>
              </a:rPr>
              <a:t>».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 2-3 </a:t>
            </a:r>
            <a:r>
              <a:rPr lang="ru-RU" sz="2000" b="1" dirty="0">
                <a:solidFill>
                  <a:srgbClr val="002060"/>
                </a:solidFill>
              </a:rPr>
              <a:t>ноября 2023 в период проведения II областного Молодежного карьерного форума работала консультационная площадка, организованная профсоюзами Иркутской области. Руководители членских организаций Иркутского Профобъединения, специалисты аппарата, профсоюзные юристы консультировали молодых людей по вопросам трудового права. </a:t>
            </a:r>
            <a:r>
              <a:rPr lang="ru-RU" sz="2000" b="1" dirty="0" smtClean="0">
                <a:solidFill>
                  <a:srgbClr val="002060"/>
                </a:solidFill>
              </a:rPr>
              <a:t>26 </a:t>
            </a:r>
            <a:r>
              <a:rPr lang="ru-RU" sz="2000" b="1" dirty="0">
                <a:solidFill>
                  <a:srgbClr val="002060"/>
                </a:solidFill>
              </a:rPr>
              <a:t>октября 2023 года специалисты Иркутского Профобъединения и его членских организаций приняли участие в работе стендовой сессии Карьерного марафона в ИРНИТУ</a:t>
            </a:r>
            <a:r>
              <a:rPr lang="ru-RU" sz="2000" b="1" dirty="0" smtClean="0">
                <a:solidFill>
                  <a:srgbClr val="002060"/>
                </a:solidFill>
              </a:rPr>
              <a:t>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6123" y="1776376"/>
            <a:ext cx="3200399" cy="25036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5511" y="4325815"/>
            <a:ext cx="3042057" cy="206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09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752" y="279918"/>
            <a:ext cx="10744048" cy="1397867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Общественный (профсоюзный) контроль в сфере охраны труда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1731155"/>
            <a:ext cx="12192000" cy="0"/>
          </a:xfrm>
          <a:prstGeom prst="line">
            <a:avLst/>
          </a:prstGeom>
          <a:ln w="6985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674" y="385011"/>
            <a:ext cx="1009610" cy="100961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12782-3495-4C61-B2A1-30DEB30C56DE}" type="slidenum">
              <a:rPr lang="ru-RU" smtClean="0"/>
              <a:t>22</a:t>
            </a:fld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146262" y="2590146"/>
            <a:ext cx="7680006" cy="12927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ru-RU" sz="24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5846" y="2039814"/>
            <a:ext cx="7543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u="sng" dirty="0">
                <a:solidFill>
                  <a:srgbClr val="002060"/>
                </a:solidFill>
              </a:rPr>
              <a:t>Проведение </a:t>
            </a:r>
            <a:r>
              <a:rPr lang="ru-RU" sz="2400" b="1" u="sng" dirty="0" smtClean="0">
                <a:solidFill>
                  <a:srgbClr val="002060"/>
                </a:solidFill>
              </a:rPr>
              <a:t>смотра-конкурса </a:t>
            </a:r>
            <a:r>
              <a:rPr lang="ru-RU" sz="2400" b="1" u="sng" dirty="0">
                <a:solidFill>
                  <a:srgbClr val="002060"/>
                </a:solidFill>
              </a:rPr>
              <a:t>на звание «Лучший уполномоченный по охране труда» за 2022 </a:t>
            </a:r>
            <a:r>
              <a:rPr lang="ru-RU" sz="2400" b="1" u="sng" dirty="0" smtClean="0">
                <a:solidFill>
                  <a:srgbClr val="002060"/>
                </a:solidFill>
              </a:rPr>
              <a:t>год</a:t>
            </a:r>
          </a:p>
          <a:p>
            <a:pPr algn="just"/>
            <a:r>
              <a:rPr lang="ru-RU" sz="2400" b="1" dirty="0" smtClean="0">
                <a:solidFill>
                  <a:srgbClr val="002060"/>
                </a:solidFill>
              </a:rPr>
              <a:t>	</a:t>
            </a:r>
          </a:p>
          <a:p>
            <a:pPr algn="just"/>
            <a:r>
              <a:rPr lang="ru-RU" sz="2400" b="1" dirty="0" smtClean="0">
                <a:solidFill>
                  <a:srgbClr val="002060"/>
                </a:solidFill>
              </a:rPr>
              <a:t>Лучшим </a:t>
            </a:r>
            <a:r>
              <a:rPr lang="ru-RU" sz="2400" b="1" dirty="0">
                <a:solidFill>
                  <a:srgbClr val="002060"/>
                </a:solidFill>
              </a:rPr>
              <a:t>уполномоченным (доверенным) лицом по охране труда решением конкурсной комиссии признана Ольга Пуляевская, лаборант химического анализа Ново-Иркутской ТЭЦ (Иркутская областная организация Всероссийского Электропрофсоюза»). Победителям вручены денежные премии и дипломы участников </a:t>
            </a:r>
            <a:r>
              <a:rPr lang="ru-RU" sz="2400" b="1" dirty="0" smtClean="0">
                <a:solidFill>
                  <a:srgbClr val="002060"/>
                </a:solidFill>
              </a:rPr>
              <a:t>смотра-конкурса.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8642" y="1828800"/>
            <a:ext cx="3185512" cy="456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26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Контактные данные технической инспекции труда Союза «Иркутское областное объединение организаций профсоюзов»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412782-3495-4C61-B2A1-30DEB30C56DE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6138" y="2444261"/>
            <a:ext cx="104100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Главный технический инспектор труда Панасецкая Ирина Николаевна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тел. 35-04-89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Технический инспектор труда Родина Ольга Анатольевна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Тел. 35-00-89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г. Иркутск, ул. Байкальская, 263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827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9918" y="373224"/>
            <a:ext cx="10599576" cy="1099287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Общественный (профсоюзный) контроль в сфере охраны труда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1731155"/>
            <a:ext cx="12192000" cy="0"/>
          </a:xfrm>
          <a:prstGeom prst="line">
            <a:avLst/>
          </a:prstGeom>
          <a:ln w="6985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674" y="385011"/>
            <a:ext cx="1009610" cy="100961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12782-3495-4C61-B2A1-30DEB30C56DE}" type="slidenum">
              <a:rPr lang="ru-RU" smtClean="0"/>
              <a:t>3</a:t>
            </a:fld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146262" y="2590146"/>
            <a:ext cx="7680006" cy="12927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ru-RU" sz="24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4719" y="4311061"/>
            <a:ext cx="2719052" cy="19386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flipH="1">
            <a:off x="391884" y="1846386"/>
            <a:ext cx="1093260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C00000"/>
                </a:solidFill>
              </a:rPr>
              <a:t>Цель общественного контроля</a:t>
            </a:r>
            <a:r>
              <a:rPr lang="ru-RU" sz="2800" dirty="0" smtClean="0">
                <a:solidFill>
                  <a:srgbClr val="C00000"/>
                </a:solidFill>
              </a:rPr>
              <a:t> </a:t>
            </a:r>
            <a:r>
              <a:rPr lang="ru-RU" sz="2400" dirty="0" smtClean="0">
                <a:solidFill>
                  <a:srgbClr val="002060"/>
                </a:solidFill>
              </a:rPr>
              <a:t>- усиление </a:t>
            </a:r>
            <a:r>
              <a:rPr lang="ru-RU" sz="2400" dirty="0">
                <a:solidFill>
                  <a:srgbClr val="FF0000"/>
                </a:solidFill>
              </a:rPr>
              <a:t>профилактической</a:t>
            </a:r>
            <a:r>
              <a:rPr lang="ru-RU" sz="2400" dirty="0">
                <a:solidFill>
                  <a:srgbClr val="002060"/>
                </a:solidFill>
              </a:rPr>
              <a:t> работы по предупреждению травматизма, нарушений правил, норм и инструкций по охране труда, соблюдение требований трудового законодательства и законных интересов работников, а также повышение персональной ответственности руководителей подразделений и непосредственных исполнителей за безопасное выполнение работ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sz="2400" dirty="0" smtClean="0">
                <a:solidFill>
                  <a:srgbClr val="002060"/>
                </a:solidFill>
              </a:rPr>
              <a:t>Основная форма совместного контроля руководства организации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 и профсоюзной </a:t>
            </a:r>
            <a:r>
              <a:rPr lang="ru-RU" sz="2400" dirty="0">
                <a:solidFill>
                  <a:srgbClr val="002060"/>
                </a:solidFill>
              </a:rPr>
              <a:t>организации – трехступенчатый </a:t>
            </a:r>
            <a:endParaRPr lang="ru-RU" sz="2400" dirty="0" smtClean="0">
              <a:solidFill>
                <a:srgbClr val="002060"/>
              </a:solidFill>
            </a:endParaRPr>
          </a:p>
          <a:p>
            <a:r>
              <a:rPr lang="ru-RU" sz="2400" dirty="0" smtClean="0">
                <a:solidFill>
                  <a:srgbClr val="C00000"/>
                </a:solidFill>
              </a:rPr>
              <a:t>административно-общественный контроль. </a:t>
            </a:r>
            <a:endParaRPr lang="ru-RU" sz="2400" dirty="0">
              <a:solidFill>
                <a:srgbClr val="C000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654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596" y="242597"/>
            <a:ext cx="10338318" cy="1136609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Общественный (профсоюзный) контроль в сфере охраны 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труда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1731155"/>
            <a:ext cx="12192000" cy="0"/>
          </a:xfrm>
          <a:prstGeom prst="line">
            <a:avLst/>
          </a:prstGeom>
          <a:ln w="6985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674" y="385011"/>
            <a:ext cx="1009610" cy="100961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12782-3495-4C61-B2A1-30DEB30C56DE}" type="slidenum">
              <a:rPr lang="ru-RU" smtClean="0"/>
              <a:t>4</a:t>
            </a:fld>
            <a:endParaRPr lang="ru-RU"/>
          </a:p>
        </p:txBody>
      </p:sp>
      <p:cxnSp>
        <p:nvCxnSpPr>
          <p:cNvPr id="15" name="Прямая со стрелкой 14"/>
          <p:cNvCxnSpPr>
            <a:endCxn id="18" idx="0"/>
          </p:cNvCxnSpPr>
          <p:nvPr/>
        </p:nvCxnSpPr>
        <p:spPr>
          <a:xfrm flipH="1">
            <a:off x="9137780" y="2687053"/>
            <a:ext cx="29049" cy="541339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19" idx="2"/>
            <a:endCxn id="20" idx="0"/>
          </p:cNvCxnSpPr>
          <p:nvPr/>
        </p:nvCxnSpPr>
        <p:spPr>
          <a:xfrm flipH="1">
            <a:off x="9109788" y="5055950"/>
            <a:ext cx="27991" cy="579739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992368" y="1979168"/>
            <a:ext cx="6199632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Техническая инспекция труда Федерации Независимых Профсоюзов России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83560" y="3228392"/>
            <a:ext cx="6108440" cy="7265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Техническая инспекция труда Иркутского Профобъединения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83558" y="4348064"/>
            <a:ext cx="6108441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Технический (главный технический) инспектор отраслевого профсоюза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27576" y="5635689"/>
            <a:ext cx="6164424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Уполномоченные (доверенные лица) по охране труда организаций</a:t>
            </a:r>
            <a:endParaRPr lang="ru-RU" sz="2000" b="1" dirty="0">
              <a:solidFill>
                <a:srgbClr val="0070C0"/>
              </a:solidFill>
            </a:endParaRPr>
          </a:p>
        </p:txBody>
      </p:sp>
      <p:cxnSp>
        <p:nvCxnSpPr>
          <p:cNvPr id="22" name="Прямая со стрелкой 21"/>
          <p:cNvCxnSpPr/>
          <p:nvPr/>
        </p:nvCxnSpPr>
        <p:spPr>
          <a:xfrm>
            <a:off x="9151257" y="3789887"/>
            <a:ext cx="10160" cy="608791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 flipH="1">
            <a:off x="149290" y="1866122"/>
            <a:ext cx="550506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C00000"/>
                </a:solidFill>
              </a:rPr>
              <a:t>Техническая инспекция труда профсоюзов 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</a:rPr>
              <a:t>обеспечивает профсоюзный контроль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</a:rPr>
              <a:t>за соблюдением работодателями и их представителями законодательства об охране труда.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Техническая инспекция труда при осуществлении общественного контроля 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работает </a:t>
            </a:r>
            <a:r>
              <a:rPr lang="ru-RU" sz="2000" b="1" dirty="0" smtClean="0">
                <a:solidFill>
                  <a:srgbClr val="002060"/>
                </a:solidFill>
              </a:rPr>
              <a:t>с </a:t>
            </a:r>
            <a:r>
              <a:rPr lang="ru-RU" sz="2000" b="1" dirty="0">
                <a:solidFill>
                  <a:srgbClr val="002060"/>
                </a:solidFill>
              </a:rPr>
              <a:t>техническими (главными техническими) инспекторами отраслевых профсоюзов, выборными органами соответствующих первичных профсоюзных организаций, уполномоченными (доверенными лицами) по охране труда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783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9918" y="373224"/>
            <a:ext cx="10599576" cy="1099287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Общественный (профсоюзный) контроль в сфере охраны труда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1731155"/>
            <a:ext cx="12192000" cy="0"/>
          </a:xfrm>
          <a:prstGeom prst="line">
            <a:avLst/>
          </a:prstGeom>
          <a:ln w="6985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674" y="385011"/>
            <a:ext cx="1009610" cy="100961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12782-3495-4C61-B2A1-30DEB30C56DE}" type="slidenum">
              <a:rPr lang="ru-RU" smtClean="0"/>
              <a:t>5</a:t>
            </a:fld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146262" y="2590146"/>
            <a:ext cx="7680006" cy="12927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ru-RU" sz="24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 flipH="1">
            <a:off x="391884" y="1846386"/>
            <a:ext cx="1093260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C00000"/>
                </a:solidFill>
              </a:rPr>
              <a:t>Техническая инспекция труда Иркутского Профобъединения </a:t>
            </a:r>
            <a:r>
              <a:rPr lang="ru-RU" sz="2800" dirty="0" smtClean="0">
                <a:solidFill>
                  <a:srgbClr val="002060"/>
                </a:solidFill>
              </a:rPr>
              <a:t>осуществляет  </a:t>
            </a:r>
            <a:r>
              <a:rPr lang="ru-RU" sz="2800" dirty="0">
                <a:solidFill>
                  <a:srgbClr val="002060"/>
                </a:solidFill>
              </a:rPr>
              <a:t> свою деятельность во </a:t>
            </a:r>
            <a:r>
              <a:rPr lang="ru-RU" sz="2800" i="1" dirty="0">
                <a:solidFill>
                  <a:srgbClr val="002060"/>
                </a:solidFill>
              </a:rPr>
              <a:t>взаимодействии</a:t>
            </a:r>
            <a:r>
              <a:rPr lang="ru-RU" sz="2800" dirty="0">
                <a:solidFill>
                  <a:srgbClr val="002060"/>
                </a:solidFill>
              </a:rPr>
              <a:t> с территориальными органами </a:t>
            </a:r>
            <a:r>
              <a:rPr lang="ru-RU" sz="2800" u="sng" dirty="0">
                <a:solidFill>
                  <a:srgbClr val="002060"/>
                </a:solidFill>
              </a:rPr>
              <a:t>федеральных служб</a:t>
            </a:r>
            <a:r>
              <a:rPr lang="ru-RU" sz="2800" dirty="0">
                <a:solidFill>
                  <a:srgbClr val="002060"/>
                </a:solidFill>
              </a:rPr>
              <a:t> и агентств, </a:t>
            </a:r>
            <a:r>
              <a:rPr lang="ru-RU" sz="2800" u="sng" dirty="0">
                <a:solidFill>
                  <a:srgbClr val="002060"/>
                </a:solidFill>
              </a:rPr>
              <a:t>Законодательным Собрание</a:t>
            </a:r>
            <a:r>
              <a:rPr lang="ru-RU" sz="2800" dirty="0">
                <a:solidFill>
                  <a:srgbClr val="002060"/>
                </a:solidFill>
              </a:rPr>
              <a:t> Иркутской области, </a:t>
            </a:r>
            <a:r>
              <a:rPr lang="ru-RU" sz="2800" u="sng" dirty="0">
                <a:solidFill>
                  <a:srgbClr val="002060"/>
                </a:solidFill>
              </a:rPr>
              <a:t>органами исполнительной власти</a:t>
            </a:r>
            <a:r>
              <a:rPr lang="ru-RU" sz="2800" dirty="0">
                <a:solidFill>
                  <a:srgbClr val="002060"/>
                </a:solidFill>
              </a:rPr>
              <a:t> Иркутской области, органами </a:t>
            </a:r>
            <a:r>
              <a:rPr lang="ru-RU" sz="2800" u="sng" dirty="0">
                <a:solidFill>
                  <a:srgbClr val="002060"/>
                </a:solidFill>
              </a:rPr>
              <a:t>местного самоуправления</a:t>
            </a:r>
            <a:r>
              <a:rPr lang="ru-RU" sz="2800" dirty="0">
                <a:solidFill>
                  <a:srgbClr val="002060"/>
                </a:solidFill>
              </a:rPr>
              <a:t>, органами, осуществляющими функции в области </a:t>
            </a:r>
            <a:r>
              <a:rPr lang="ru-RU" sz="2800" u="sng" dirty="0">
                <a:solidFill>
                  <a:srgbClr val="002060"/>
                </a:solidFill>
              </a:rPr>
              <a:t>обязательного социального страхования</a:t>
            </a:r>
            <a:r>
              <a:rPr lang="ru-RU" sz="2800" dirty="0">
                <a:solidFill>
                  <a:srgbClr val="002060"/>
                </a:solidFill>
              </a:rPr>
              <a:t> от несчастных случаев на производстве и профессиональных заболеваний, а также с </a:t>
            </a:r>
            <a:r>
              <a:rPr lang="ru-RU" sz="2800" u="sng" dirty="0">
                <a:solidFill>
                  <a:srgbClr val="002060"/>
                </a:solidFill>
              </a:rPr>
              <a:t>работодателями</a:t>
            </a:r>
            <a:r>
              <a:rPr lang="ru-RU" sz="2800" dirty="0">
                <a:solidFill>
                  <a:srgbClr val="002060"/>
                </a:solidFill>
              </a:rPr>
              <a:t> и их </a:t>
            </a:r>
            <a:r>
              <a:rPr lang="ru-RU" sz="2800" dirty="0" smtClean="0">
                <a:solidFill>
                  <a:srgbClr val="002060"/>
                </a:solidFill>
              </a:rPr>
              <a:t>объединениями</a:t>
            </a:r>
            <a:r>
              <a:rPr lang="ru-RU" sz="2800" dirty="0" smtClean="0">
                <a:solidFill>
                  <a:srgbClr val="0070C0"/>
                </a:solidFill>
              </a:rPr>
              <a:t>.</a:t>
            </a:r>
            <a:r>
              <a:rPr lang="ru-RU" sz="2400" dirty="0" smtClean="0">
                <a:solidFill>
                  <a:srgbClr val="0070C0"/>
                </a:solidFill>
              </a:rPr>
              <a:t> </a:t>
            </a:r>
            <a:endParaRPr lang="ru-RU" sz="2400" dirty="0">
              <a:solidFill>
                <a:srgbClr val="0070C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409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752" y="279918"/>
            <a:ext cx="10744048" cy="1397867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О работе технической инспекции труда за 2023 год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</a:br>
            <a:endParaRPr lang="ru-RU" sz="24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1731155"/>
            <a:ext cx="12192000" cy="0"/>
          </a:xfrm>
          <a:prstGeom prst="line">
            <a:avLst/>
          </a:prstGeom>
          <a:ln w="6985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674" y="385011"/>
            <a:ext cx="1009610" cy="100961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12782-3495-4C61-B2A1-30DEB30C56DE}" type="slidenum">
              <a:rPr lang="ru-RU" smtClean="0"/>
              <a:t>6</a:t>
            </a:fld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146262" y="2590146"/>
            <a:ext cx="7680006" cy="12927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ru-RU" sz="24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61257" y="2004646"/>
            <a:ext cx="11643527" cy="41908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</a:rPr>
              <a:t>В 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</a:rPr>
              <a:t>2023 году в Иркутском областном объединении организаций профсоюзов и его членских организациях защиту законных прав и интересов членов профсоюза на безопасные и здоровые условия труда на территории Иркутской области обеспечивали </a:t>
            </a:r>
            <a:r>
              <a:rPr lang="ru-RU" sz="2200" b="1" u="sng" dirty="0">
                <a:solidFill>
                  <a:srgbClr val="C00000"/>
                </a:solidFill>
              </a:rPr>
              <a:t>3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</a:rPr>
              <a:t> главных технических инспекторов труда, </a:t>
            </a:r>
            <a:r>
              <a:rPr lang="ru-RU" sz="2200" b="1" u="sng" dirty="0">
                <a:solidFill>
                  <a:srgbClr val="C00000"/>
                </a:solidFill>
              </a:rPr>
              <a:t>10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</a:rPr>
              <a:t> технических инспекторов труда профсоюзов и </a:t>
            </a:r>
            <a:r>
              <a:rPr lang="ru-RU" sz="2200" b="1" u="sng" dirty="0">
                <a:solidFill>
                  <a:srgbClr val="C00000"/>
                </a:solidFill>
              </a:rPr>
              <a:t>3127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</a:rPr>
              <a:t> уполномоченных (доверенных) лиц по охране труда профсоюзов. </a:t>
            </a:r>
          </a:p>
          <a:p>
            <a:pPr algn="just"/>
            <a:r>
              <a:rPr lang="ru-RU" sz="2200" b="1" dirty="0">
                <a:solidFill>
                  <a:schemeClr val="accent2">
                    <a:lumMod val="50000"/>
                  </a:schemeClr>
                </a:solidFill>
              </a:rPr>
              <a:t>	 Наибольшее количество уполномоченных (доверенных) лиц по охране труда зарегистрировано в:</a:t>
            </a:r>
          </a:p>
          <a:p>
            <a:pPr algn="just"/>
            <a:r>
              <a:rPr lang="ru-RU" sz="2200" b="1" dirty="0">
                <a:solidFill>
                  <a:schemeClr val="accent2">
                    <a:lumMod val="50000"/>
                  </a:schemeClr>
                </a:solidFill>
              </a:rPr>
              <a:t>- Иркутской областной организации Общероссийского Профсоюза работников народного образования и науки РФ – </a:t>
            </a:r>
            <a:r>
              <a:rPr lang="ru-RU" sz="2200" b="1" dirty="0">
                <a:solidFill>
                  <a:srgbClr val="C00000"/>
                </a:solidFill>
              </a:rPr>
              <a:t>1075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</a:rPr>
              <a:t> чел.;</a:t>
            </a:r>
          </a:p>
          <a:p>
            <a:pPr algn="just"/>
            <a:r>
              <a:rPr lang="ru-RU" sz="2200" b="1" dirty="0">
                <a:solidFill>
                  <a:schemeClr val="accent2">
                    <a:lumMod val="50000"/>
                  </a:schemeClr>
                </a:solidFill>
              </a:rPr>
              <a:t>- Дорпрофжел на ВСЖД – </a:t>
            </a:r>
            <a:r>
              <a:rPr lang="ru-RU" sz="2200" b="1" dirty="0">
                <a:solidFill>
                  <a:srgbClr val="C00000"/>
                </a:solidFill>
              </a:rPr>
              <a:t>950 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</a:rPr>
              <a:t>чел.;</a:t>
            </a:r>
          </a:p>
          <a:p>
            <a:pPr algn="just"/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</a:rPr>
              <a:t>-Иркутской 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</a:rPr>
              <a:t>областной организации Общественной организации «Всероссийский Электропрофсоюз» – </a:t>
            </a:r>
            <a:r>
              <a:rPr lang="ru-RU" sz="2200" b="1" dirty="0">
                <a:solidFill>
                  <a:srgbClr val="C00000"/>
                </a:solidFill>
              </a:rPr>
              <a:t>320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</a:rPr>
              <a:t> чел.;</a:t>
            </a:r>
          </a:p>
          <a:p>
            <a:pPr algn="just"/>
            <a:r>
              <a:rPr lang="ru-RU" sz="2200" b="1" dirty="0">
                <a:solidFill>
                  <a:schemeClr val="accent2">
                    <a:lumMod val="50000"/>
                  </a:schemeClr>
                </a:solidFill>
              </a:rPr>
              <a:t>-  Иркутской областной организации Горно-металлургического профсоюза России – </a:t>
            </a:r>
            <a:r>
              <a:rPr lang="ru-RU" sz="2200" b="1" dirty="0">
                <a:solidFill>
                  <a:srgbClr val="C00000"/>
                </a:solidFill>
              </a:rPr>
              <a:t>268 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</a:rPr>
              <a:t>чел.;</a:t>
            </a:r>
          </a:p>
          <a:p>
            <a:pPr algn="just"/>
            <a:r>
              <a:rPr lang="ru-RU" sz="2200" b="1" dirty="0">
                <a:solidFill>
                  <a:schemeClr val="accent2">
                    <a:lumMod val="50000"/>
                  </a:schemeClr>
                </a:solidFill>
              </a:rPr>
              <a:t>- Иркутской областной организация профсоюза работников лесных отраслей – </a:t>
            </a:r>
            <a:r>
              <a:rPr lang="ru-RU" sz="2200" b="1" dirty="0">
                <a:solidFill>
                  <a:srgbClr val="C00000"/>
                </a:solidFill>
              </a:rPr>
              <a:t>218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</a:rPr>
              <a:t> чел.;</a:t>
            </a:r>
          </a:p>
          <a:p>
            <a:pPr algn="just"/>
            <a:r>
              <a:rPr lang="ru-RU" sz="2200" b="1" dirty="0">
                <a:solidFill>
                  <a:schemeClr val="accent2">
                    <a:lumMod val="50000"/>
                  </a:schemeClr>
                </a:solidFill>
              </a:rPr>
              <a:t>- ППОО Иркутского авиационного завода – </a:t>
            </a:r>
            <a:r>
              <a:rPr lang="ru-RU" sz="2200" b="1" dirty="0">
                <a:solidFill>
                  <a:srgbClr val="C00000"/>
                </a:solidFill>
              </a:rPr>
              <a:t>119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</a:rPr>
              <a:t> чел</a:t>
            </a: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ru-RU" sz="22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3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8" t="75353"/>
          <a:stretch/>
        </p:blipFill>
        <p:spPr bwMode="auto">
          <a:xfrm>
            <a:off x="74645" y="279918"/>
            <a:ext cx="239680" cy="9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9917" y="279918"/>
            <a:ext cx="10468947" cy="1136609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Представители работников при осуществлении общественного  контроля в сфере охраны труда в организации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1731155"/>
            <a:ext cx="12192000" cy="0"/>
          </a:xfrm>
          <a:prstGeom prst="line">
            <a:avLst/>
          </a:prstGeom>
          <a:ln w="6985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674" y="385011"/>
            <a:ext cx="1009610" cy="100961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12782-3495-4C61-B2A1-30DEB30C56DE}" type="slidenum">
              <a:rPr lang="ru-RU" smtClean="0"/>
              <a:t>7</a:t>
            </a:fld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146262" y="2590146"/>
            <a:ext cx="7680006" cy="12927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ru-RU" sz="24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1865718"/>
              </p:ext>
            </p:extLst>
          </p:nvPr>
        </p:nvGraphicFramePr>
        <p:xfrm>
          <a:off x="354563" y="1843750"/>
          <a:ext cx="11439331" cy="44304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45685">
                  <a:extLst>
                    <a:ext uri="{9D8B030D-6E8A-4147-A177-3AD203B41FA5}">
                      <a16:colId xmlns:a16="http://schemas.microsoft.com/office/drawing/2014/main" val="3403587102"/>
                    </a:ext>
                  </a:extLst>
                </a:gridCol>
                <a:gridCol w="209304">
                  <a:extLst>
                    <a:ext uri="{9D8B030D-6E8A-4147-A177-3AD203B41FA5}">
                      <a16:colId xmlns:a16="http://schemas.microsoft.com/office/drawing/2014/main" val="1653930754"/>
                    </a:ext>
                  </a:extLst>
                </a:gridCol>
                <a:gridCol w="6084342">
                  <a:extLst>
                    <a:ext uri="{9D8B030D-6E8A-4147-A177-3AD203B41FA5}">
                      <a16:colId xmlns:a16="http://schemas.microsoft.com/office/drawing/2014/main" val="40959650"/>
                    </a:ext>
                  </a:extLst>
                </a:gridCol>
              </a:tblGrid>
              <a:tr h="428711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Профессиональные</a:t>
                      </a:r>
                      <a:r>
                        <a:rPr lang="ru-RU" sz="2400" baseline="0" dirty="0" smtClean="0">
                          <a:solidFill>
                            <a:srgbClr val="002060"/>
                          </a:solidFill>
                        </a:rPr>
                        <a:t> союзы</a:t>
                      </a:r>
                      <a:endParaRPr lang="ru-RU" sz="2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Иные представители работников</a:t>
                      </a:r>
                      <a:endParaRPr lang="ru-RU" sz="2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8312145"/>
                  </a:ext>
                </a:extLst>
              </a:tr>
              <a:tr h="342968">
                <a:tc rowSpan="6"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C00000"/>
                          </a:solidFill>
                        </a:rPr>
                        <a:t>Представляют интересы </a:t>
                      </a:r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работников данного работодателя, являющихся членами соответствующих профсоюзов при проведении коллективных</a:t>
                      </a:r>
                      <a:r>
                        <a:rPr lang="ru-RU" baseline="0" dirty="0" smtClean="0">
                          <a:solidFill>
                            <a:srgbClr val="002060"/>
                          </a:solidFill>
                        </a:rPr>
                        <a:t> переговоров, заключении из изменении коллективного договора, а также при рассмотрении и разрешении коллективных трудовых споров работников с работодателем.</a:t>
                      </a:r>
                    </a:p>
                    <a:p>
                      <a:endParaRPr lang="ru-RU" baseline="0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ru-RU" baseline="0" dirty="0" smtClean="0">
                          <a:solidFill>
                            <a:srgbClr val="002060"/>
                          </a:solidFill>
                        </a:rPr>
                        <a:t>Могут представлять интересы работников данного работодателя независимо от их членства в профсоюзах – в случаях и в порядке, установленном Трудовым кодексом РФ (статья 30 ТК РФ)</a:t>
                      </a:r>
                      <a:endParaRPr lang="ru-RU" dirty="0" smtClean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C00000"/>
                          </a:solidFill>
                        </a:rPr>
                        <a:t>В случаях,</a:t>
                      </a:r>
                      <a:r>
                        <a:rPr lang="ru-RU" baseline="0" dirty="0" smtClean="0">
                          <a:solidFill>
                            <a:srgbClr val="C00000"/>
                          </a:solidFill>
                        </a:rPr>
                        <a:t> когда работники:</a:t>
                      </a:r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9203595"/>
                  </a:ext>
                </a:extLst>
              </a:tr>
              <a:tr h="60019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не объединены в какие-либо первичные профсоюзные организации,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9507809"/>
                  </a:ext>
                </a:extLst>
              </a:tr>
              <a:tr h="137187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ни одна из имеющихся первичных профсоюзных организаций не объединяет более половины работников и не уполномочена представлять интересы всех работников - может быть избран иной представитель (представительный орган) работников.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5437910"/>
                  </a:ext>
                </a:extLst>
              </a:tr>
              <a:tr h="342968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C00000"/>
                          </a:solidFill>
                        </a:rPr>
                        <a:t>Такой представитель избирается:</a:t>
                      </a:r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6912878"/>
                  </a:ext>
                </a:extLst>
              </a:tr>
              <a:tr h="342968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на общем собрании;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986028"/>
                  </a:ext>
                </a:extLst>
              </a:tr>
              <a:tr h="77280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тайным голосованием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4874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325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752" y="279918"/>
            <a:ext cx="10744048" cy="1397867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Представители работников при осуществлении общественного  контроля в сфере охраны труда в организации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1731155"/>
            <a:ext cx="12192000" cy="0"/>
          </a:xfrm>
          <a:prstGeom prst="line">
            <a:avLst/>
          </a:prstGeom>
          <a:ln w="6985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674" y="385011"/>
            <a:ext cx="1009610" cy="100961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12782-3495-4C61-B2A1-30DEB30C56DE}" type="slidenum">
              <a:rPr lang="ru-RU" smtClean="0"/>
              <a:t>8</a:t>
            </a:fld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146262" y="2590146"/>
            <a:ext cx="7680006" cy="12927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ru-RU" sz="24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3803272"/>
              </p:ext>
            </p:extLst>
          </p:nvPr>
        </p:nvGraphicFramePr>
        <p:xfrm>
          <a:off x="205273" y="1740867"/>
          <a:ext cx="11837437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7592">
                  <a:extLst>
                    <a:ext uri="{9D8B030D-6E8A-4147-A177-3AD203B41FA5}">
                      <a16:colId xmlns:a16="http://schemas.microsoft.com/office/drawing/2014/main" val="3403587102"/>
                    </a:ext>
                  </a:extLst>
                </a:gridCol>
                <a:gridCol w="11489845">
                  <a:extLst>
                    <a:ext uri="{9D8B030D-6E8A-4147-A177-3AD203B41FA5}">
                      <a16:colId xmlns:a16="http://schemas.microsoft.com/office/drawing/2014/main" val="1653930754"/>
                    </a:ext>
                  </a:extLst>
                </a:gridCol>
              </a:tblGrid>
              <a:tr h="423323"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Представители работников</a:t>
                      </a:r>
                      <a:endParaRPr lang="ru-RU" sz="2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8312145"/>
                  </a:ext>
                </a:extLst>
              </a:tr>
              <a:tr h="21166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>
                        <a:solidFill>
                          <a:srgbClr val="C00000"/>
                        </a:solidFill>
                      </a:endParaRPr>
                    </a:p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организуют выборы уполномоченных (доверенных) лиц по охране труда </a:t>
                      </a: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для организации общественного контроля за соблюдением законных прав и интересов работников в области охраны труда;</a:t>
                      </a:r>
                    </a:p>
                    <a:p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выборы проводят:</a:t>
                      </a:r>
                    </a:p>
                    <a:p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на общем собрании трудового коллектива организации (цеха, участка);</a:t>
                      </a:r>
                    </a:p>
                    <a:p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на определенный срок (статья 30ТК РФ).</a:t>
                      </a:r>
                      <a:endParaRPr lang="ru-RU" sz="2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9203595"/>
                  </a:ext>
                </a:extLst>
              </a:tr>
              <a:tr h="1728112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C00000"/>
                          </a:solidFill>
                        </a:rPr>
                        <a:t>имеют право на осуществление контроля </a:t>
                      </a:r>
                      <a:r>
                        <a:rPr lang="ru-RU" sz="2400" dirty="0" smtClean="0"/>
                        <a:t>за соблюдением работодателями и их представителями трудового законодательства и иных нормативных правовых актов, содержащих нормы трудового права, выполнением условий коллективных договоров, соглашений. </a:t>
                      </a:r>
                      <a:r>
                        <a:rPr lang="ru-RU" sz="2400" dirty="0" smtClean="0">
                          <a:solidFill>
                            <a:srgbClr val="C00000"/>
                          </a:solidFill>
                        </a:rPr>
                        <a:t>Профессиональные союзы могут создавать правовые и технические инспекции труда</a:t>
                      </a:r>
                      <a:r>
                        <a:rPr lang="ru-RU" sz="2400" dirty="0" smtClean="0"/>
                        <a:t>  (статья 370 ТК РФ).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31692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77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595" y="298580"/>
            <a:ext cx="10618237" cy="1117948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Права профсоюзных инспекторов труда, уполномоченных  (доверенных) лиц по охране труда 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1731155"/>
            <a:ext cx="12192000" cy="0"/>
          </a:xfrm>
          <a:prstGeom prst="line">
            <a:avLst/>
          </a:prstGeom>
          <a:ln w="6985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674" y="385011"/>
            <a:ext cx="1009610" cy="100961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12782-3495-4C61-B2A1-30DEB30C56DE}" type="slidenum">
              <a:rPr lang="ru-RU" smtClean="0"/>
              <a:t>9</a:t>
            </a:fld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146262" y="2590146"/>
            <a:ext cx="7680006" cy="12927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ru-RU" sz="24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8131945"/>
              </p:ext>
            </p:extLst>
          </p:nvPr>
        </p:nvGraphicFramePr>
        <p:xfrm>
          <a:off x="0" y="1517771"/>
          <a:ext cx="12223101" cy="50397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88016">
                  <a:extLst>
                    <a:ext uri="{9D8B030D-6E8A-4147-A177-3AD203B41FA5}">
                      <a16:colId xmlns:a16="http://schemas.microsoft.com/office/drawing/2014/main" val="3403587102"/>
                    </a:ext>
                  </a:extLst>
                </a:gridCol>
                <a:gridCol w="3135085">
                  <a:extLst>
                    <a:ext uri="{9D8B030D-6E8A-4147-A177-3AD203B41FA5}">
                      <a16:colId xmlns:a16="http://schemas.microsoft.com/office/drawing/2014/main" val="1653930754"/>
                    </a:ext>
                  </a:extLst>
                </a:gridCol>
              </a:tblGrid>
              <a:tr h="833543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Профессиональные</a:t>
                      </a:r>
                      <a:r>
                        <a:rPr lang="ru-RU" sz="2400" baseline="0" dirty="0" smtClean="0">
                          <a:solidFill>
                            <a:srgbClr val="002060"/>
                          </a:solidFill>
                        </a:rPr>
                        <a:t> союзы</a:t>
                      </a:r>
                      <a:endParaRPr lang="ru-RU" sz="2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Иные представители работников</a:t>
                      </a:r>
                      <a:endParaRPr lang="ru-RU" sz="2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8312145"/>
                  </a:ext>
                </a:extLst>
              </a:tr>
              <a:tr h="4175129"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683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Права и обязанности технических инспекторов труда, уполномоченных (доверенных) лиц по охране труда профессиональных союзов по осуществлению общественного контроля регламентированы:</a:t>
                      </a:r>
                    </a:p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683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  Статьей №370 Трудового Кодекса РФ</a:t>
                      </a:r>
                    </a:p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683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…территориальное объединение организаций профессиональных союзов могут создавать правовые и технические инспекции труда профессиональных союзов, которые </a:t>
                      </a:r>
                      <a:r>
                        <a:rPr kumimoji="0" lang="ru-RU" sz="1800" b="0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683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действуют на основании принимаемых ими положений в соответствии с типовым положением соответствующего общероссийского объединения профессиональных союзов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683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285750" marR="0" lvl="0" indent="-28575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683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Статьей 19 Федерального закона от 12 января 1996 г. №10-ФЗ «О профессиональных союзах, их правах и гарантиях деятельности» </a:t>
                      </a:r>
                    </a:p>
                    <a:p>
                      <a:pPr marL="285750" marR="0" lvl="0" indent="-28575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683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Постановлением Исполкома ФНПР  от 15.11.2022 № 13-7 « Положение о технической инспекции труда»</a:t>
                      </a:r>
                    </a:p>
                    <a:p>
                      <a:pPr marL="285750" marR="0" lvl="0" indent="-28575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683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Постановлением Исполкома ФНПР от 31.10.2023 № 9-4 «О типовом положении об уполномоченном (доверенном) лице по охране труда профессионального союза».</a:t>
                      </a:r>
                    </a:p>
                    <a:p>
                      <a:endParaRPr lang="ru-RU" dirty="0" smtClean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683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 случаях, когда работники не объединены в какие-либо первичные профсоюзные организации – ЛНА Работодателя об организации работы доверенных лиц по охране труда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683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2035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602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12495</TotalTime>
  <Words>1714</Words>
  <Application>Microsoft Office PowerPoint</Application>
  <PresentationFormat>Широкоэкранный</PresentationFormat>
  <Paragraphs>215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Calibri</vt:lpstr>
      <vt:lpstr>Calibri Light</vt:lpstr>
      <vt:lpstr>Franklin Gothic Heavy</vt:lpstr>
      <vt:lpstr>Franklin Gothic Medium Cond</vt:lpstr>
      <vt:lpstr>Times New Roman</vt:lpstr>
      <vt:lpstr>Ретро</vt:lpstr>
      <vt:lpstr>О реализации общественного (профсоюзного) контроля в сфере  охраны труда в Иркутской области</vt:lpstr>
      <vt:lpstr>Направления деятельности Иркутского Профобъединения в области охраны труда</vt:lpstr>
      <vt:lpstr>Общественный (профсоюзный) контроль в сфере охраны труда</vt:lpstr>
      <vt:lpstr>Общественный (профсоюзный) контроль в сфере охраны труда</vt:lpstr>
      <vt:lpstr>Общественный (профсоюзный) контроль в сфере охраны труда</vt:lpstr>
      <vt:lpstr>О работе технической инспекции труда за 2023 год </vt:lpstr>
      <vt:lpstr>Представители работников при осуществлении общественного  контроля в сфере охраны труда в организации</vt:lpstr>
      <vt:lpstr>Представители работников при осуществлении общественного  контроля в сфере охраны труда в организации</vt:lpstr>
      <vt:lpstr>Права профсоюзных инспекторов труда, уполномоченных  (доверенных) лиц по охране труда </vt:lpstr>
      <vt:lpstr>Проведение проверок техническими инспекторами труда в 2023 году </vt:lpstr>
      <vt:lpstr>Санитарно-бытовые помещения ВСЖД </vt:lpstr>
      <vt:lpstr>Проведение проверок техническими инспекторами труда в 2023 году </vt:lpstr>
      <vt:lpstr>Рассмотрение обращений работников техническими инспекторами труда </vt:lpstr>
      <vt:lpstr>Расследование несчастных случаев на производстве</vt:lpstr>
      <vt:lpstr>Учёт несчастных случаев на производстве</vt:lpstr>
      <vt:lpstr>Анализ травматизма 2023 год </vt:lpstr>
      <vt:lpstr>Анализ травматизма 2023 год </vt:lpstr>
      <vt:lpstr>Общественный (профсоюзный) контроль в сфере охраны труда</vt:lpstr>
      <vt:lpstr>Общественный (профсоюзный) контроль в сфере охраны труда</vt:lpstr>
      <vt:lpstr>Общественный (профсоюзный) контроль в сфере охраны труда. Информирование работников об их трудовых правах.</vt:lpstr>
      <vt:lpstr>Общественный (профсоюзный) контроль в сфере охраны труда. Информирование работников об их трудовых правах.</vt:lpstr>
      <vt:lpstr>Общественный (профсоюзный) контроль в сфере охраны труда</vt:lpstr>
      <vt:lpstr>Контактные данные технической инспекции труда Союза «Иркутское областное объединение организаций профсоюзов»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Вводный инструктаж</dc:title>
  <dc:creator>Иванов Владимир Валерьевич</dc:creator>
  <cp:lastModifiedBy>Admin</cp:lastModifiedBy>
  <cp:revision>293</cp:revision>
  <dcterms:created xsi:type="dcterms:W3CDTF">2018-10-12T01:13:41Z</dcterms:created>
  <dcterms:modified xsi:type="dcterms:W3CDTF">2024-05-28T03:32:25Z</dcterms:modified>
</cp:coreProperties>
</file>