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335" r:id="rId3"/>
    <p:sldId id="366" r:id="rId4"/>
    <p:sldId id="370" r:id="rId5"/>
    <p:sldId id="371" r:id="rId6"/>
    <p:sldId id="368" r:id="rId7"/>
    <p:sldId id="367" r:id="rId8"/>
    <p:sldId id="369" r:id="rId9"/>
    <p:sldId id="372" r:id="rId10"/>
    <p:sldId id="373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1" r:id="rId19"/>
    <p:sldId id="382" r:id="rId20"/>
    <p:sldId id="383" r:id="rId21"/>
    <p:sldId id="36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E09"/>
    <a:srgbClr val="F2B494"/>
    <a:srgbClr val="404040"/>
    <a:srgbClr val="BD582C"/>
    <a:srgbClr val="0B3568"/>
    <a:srgbClr val="5F9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09" autoAdjust="0"/>
    <p:restoredTop sz="94660"/>
  </p:normalViewPr>
  <p:slideViewPr>
    <p:cSldViewPr snapToGrid="0">
      <p:cViewPr varScale="1">
        <p:scale>
          <a:sx n="77" d="100"/>
          <a:sy n="77" d="100"/>
        </p:scale>
        <p:origin x="53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886C2-285A-4D73-B10E-EAA356FD1E1E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01CDD-BB2F-4674-BA87-81177F540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922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1DE8-919F-491A-AD9A-256CC320F255}" type="datetime1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585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A1A8D-1469-47C8-8139-C018A83637B1}" type="datetime1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82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FD18-DFD3-40EB-8F7B-4178259B7062}" type="datetime1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97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5158-F7E8-4047-815F-DD5BF0E4D75C}" type="datetime1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343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EFBFD-1558-48CE-8C73-77C7A6FDFB1B}" type="datetime1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256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7B020-46A8-4ECD-A4CC-3FA6EDEBABBC}" type="datetime1">
              <a:rPr lang="ru-RU" smtClean="0"/>
              <a:t>29.05.2024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204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84036-DC0C-495B-9164-BCCF3E664FA8}" type="datetime1">
              <a:rPr lang="ru-RU" smtClean="0"/>
              <a:t>29.05.2024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691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DAD0-F97B-4BCC-BCAA-F84D11FE1447}" type="datetime1">
              <a:rPr lang="ru-RU" smtClean="0"/>
              <a:t>29.05.2024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694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C5C0-A9DD-43F5-B395-F21D5B7DBC8A}" type="datetime1">
              <a:rPr lang="ru-RU" smtClean="0"/>
              <a:t>29.05.2024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0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D368A18-6D54-4D0A-85FF-0AA467BB7767}" type="datetime1">
              <a:rPr lang="ru-RU" smtClean="0"/>
              <a:t>29.05.2024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412782-3495-4C61-B2A1-30DEB30C5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540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5259-81CE-4027-BBA9-AC0302CACB27}" type="datetime1">
              <a:rPr lang="ru-RU" smtClean="0"/>
              <a:t>29.05.2024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255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CE6A199-B492-4819-ADAC-2D959BDA1BBF}" type="datetime1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D412782-3495-4C61-B2A1-30DEB30C56D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45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2099" y="2423481"/>
            <a:ext cx="9144000" cy="802389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Новое в законодательстве РФ </a:t>
            </a:r>
            <a:b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в сфере охраны труда.</a:t>
            </a:r>
            <a:b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Система управления охраной труда </a:t>
            </a:r>
            <a:b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в организации.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011" y="5608826"/>
            <a:ext cx="12106275" cy="540254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>
                <a:solidFill>
                  <a:srgbClr val="0B3568"/>
                </a:solidFill>
                <a:latin typeface="Franklin Gothic Heavy" panose="020B0903020102020204" pitchFamily="34" charset="0"/>
              </a:rPr>
              <a:t>СОЮЗ «ИРКУТСКОЕ ОБЛАСТНОЕ ОБЪЕДИНЕНИЕ организаций Профсоюзов»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979" y="379855"/>
            <a:ext cx="3455472" cy="345547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180115" y="4441371"/>
            <a:ext cx="7601340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Главный технический инспектор труда Иркутского Профобъединения Панасецкая Ирина 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val="2362539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522514"/>
            <a:ext cx="9461241" cy="1214846"/>
          </a:xfrm>
        </p:spPr>
        <p:txBody>
          <a:bodyPr>
            <a:normAutofit/>
          </a:bodyPr>
          <a:lstStyle/>
          <a:p>
            <a:pPr algn="ctr"/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Система управления ОТ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293" y="324167"/>
            <a:ext cx="1012024" cy="101202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434886"/>
              </p:ext>
            </p:extLst>
          </p:nvPr>
        </p:nvGraphicFramePr>
        <p:xfrm>
          <a:off x="223933" y="1772816"/>
          <a:ext cx="11569960" cy="3929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4980">
                  <a:extLst>
                    <a:ext uri="{9D8B030D-6E8A-4147-A177-3AD203B41FA5}">
                      <a16:colId xmlns:a16="http://schemas.microsoft.com/office/drawing/2014/main" val="1929166988"/>
                    </a:ext>
                  </a:extLst>
                </a:gridCol>
                <a:gridCol w="5784980">
                  <a:extLst>
                    <a:ext uri="{9D8B030D-6E8A-4147-A177-3AD203B41FA5}">
                      <a16:colId xmlns:a16="http://schemas.microsoft.com/office/drawing/2014/main" val="484366251"/>
                    </a:ext>
                  </a:extLst>
                </a:gridCol>
              </a:tblGrid>
              <a:tr h="106369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Приказ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Минтруда России  от 01.06.2009 №290н  Межотраслевые правила обеспечения работников СИЗ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Приказ Минтруда России  от 29.10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2021 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№766н  Правила обеспечения работников СИЗ и смывающими средствами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E37E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651474"/>
                  </a:ext>
                </a:extLst>
              </a:tr>
              <a:tr h="45493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ОБЕСПЕЧЕНИЕ</a:t>
                      </a:r>
                      <a:r>
                        <a:rPr lang="ru-RU" sz="2000" b="1" baseline="0" dirty="0">
                          <a:solidFill>
                            <a:schemeClr val="tx1"/>
                          </a:solidFill>
                        </a:rPr>
                        <a:t> СИЗ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169414"/>
                  </a:ext>
                </a:extLst>
              </a:tr>
              <a:tr h="454932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Типовые нормы содержат</a:t>
                      </a:r>
                      <a:r>
                        <a:rPr lang="ru-RU" sz="2000" b="1" baseline="0" dirty="0">
                          <a:solidFill>
                            <a:schemeClr val="tx1"/>
                          </a:solidFill>
                        </a:rPr>
                        <a:t> нормы обеспечения работников СИЗ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20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2000" b="1" baseline="0" dirty="0">
                          <a:solidFill>
                            <a:srgbClr val="C00000"/>
                          </a:solidFill>
                        </a:rPr>
                        <a:t>Обеспечение работников СИЗ ОТОРВАНО от их условий труда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ЕТН содержат нормы обеспечения работников СИЗ в зависимости от условий труда – </a:t>
                      </a:r>
                      <a:r>
                        <a:rPr lang="ru-RU" b="1" dirty="0">
                          <a:solidFill>
                            <a:srgbClr val="C00000"/>
                          </a:solidFill>
                        </a:rPr>
                        <a:t>СОУТ</a:t>
                      </a:r>
                      <a:r>
                        <a:rPr lang="ru-RU" b="1" baseline="0" dirty="0">
                          <a:solidFill>
                            <a:srgbClr val="C00000"/>
                          </a:solidFill>
                        </a:rPr>
                        <a:t> и ОПР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Результаты СОУТ и ОПР касаются всех необходимых для работника СИЗ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b="1" baseline="0" dirty="0">
                          <a:solidFill>
                            <a:srgbClr val="C00000"/>
                          </a:solidFill>
                        </a:rPr>
                        <a:t>Обеспечение работников СИЗ НАПРЯМУЮ зависит от их условий труда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2B4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192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884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522514"/>
            <a:ext cx="9461241" cy="1214846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Роль профсоюзов  в организации и контроле процессов СУОТ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293" y="324167"/>
            <a:ext cx="1012024" cy="101202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474756"/>
              </p:ext>
            </p:extLst>
          </p:nvPr>
        </p:nvGraphicFramePr>
        <p:xfrm>
          <a:off x="0" y="1716833"/>
          <a:ext cx="12055151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2651">
                  <a:extLst>
                    <a:ext uri="{9D8B030D-6E8A-4147-A177-3AD203B41FA5}">
                      <a16:colId xmlns:a16="http://schemas.microsoft.com/office/drawing/2014/main" val="539835077"/>
                    </a:ext>
                  </a:extLst>
                </a:gridCol>
                <a:gridCol w="2449302">
                  <a:extLst>
                    <a:ext uri="{9D8B030D-6E8A-4147-A177-3AD203B41FA5}">
                      <a16:colId xmlns:a16="http://schemas.microsoft.com/office/drawing/2014/main" val="1701112678"/>
                    </a:ext>
                  </a:extLst>
                </a:gridCol>
                <a:gridCol w="1309720">
                  <a:extLst>
                    <a:ext uri="{9D8B030D-6E8A-4147-A177-3AD203B41FA5}">
                      <a16:colId xmlns:a16="http://schemas.microsoft.com/office/drawing/2014/main" val="959824166"/>
                    </a:ext>
                  </a:extLst>
                </a:gridCol>
                <a:gridCol w="6363478">
                  <a:extLst>
                    <a:ext uri="{9D8B030D-6E8A-4147-A177-3AD203B41FA5}">
                      <a16:colId xmlns:a16="http://schemas.microsoft.com/office/drawing/2014/main" val="1782884932"/>
                    </a:ext>
                  </a:extLst>
                </a:gridCol>
              </a:tblGrid>
              <a:tr h="87085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СУОТ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Наименование НПА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Дата вступления в силу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РОЛЬ</a:t>
                      </a:r>
                      <a:r>
                        <a:rPr lang="ru-RU" baseline="0" dirty="0">
                          <a:solidFill>
                            <a:srgbClr val="002060"/>
                          </a:solidFill>
                        </a:rPr>
                        <a:t> профсоюзных организаций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972094"/>
                  </a:ext>
                </a:extLst>
              </a:tr>
              <a:tr h="1393371">
                <a:tc>
                  <a:txBody>
                    <a:bodyPr/>
                    <a:lstStyle/>
                    <a:p>
                      <a:r>
                        <a:rPr lang="ru-RU" dirty="0"/>
                        <a:t>Реализация прав и возможностей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Проект ФЗ о внесении изменений в ст. 213 и главу 36.1 ТК РФ (личный кабинет работодателя)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01.09.2024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Использование личного кабинета</a:t>
                      </a:r>
                      <a:r>
                        <a:rPr lang="ru-RU" baseline="0" dirty="0"/>
                        <a:t> работодателя по ОТ для реализации своих прав и обязанностей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644522"/>
                  </a:ext>
                </a:extLst>
              </a:tr>
              <a:tr h="2699656">
                <a:tc>
                  <a:txBody>
                    <a:bodyPr/>
                    <a:lstStyle/>
                    <a:p>
                      <a:r>
                        <a:rPr lang="ru-RU" dirty="0"/>
                        <a:t>Обеспечение</a:t>
                      </a:r>
                      <a:r>
                        <a:rPr lang="ru-RU" baseline="0" dirty="0"/>
                        <a:t> работников СИЗ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 утверждении Правил обеспечения работников СИЗ и смывающими средствами (Приказ Минтруда</a:t>
                      </a:r>
                      <a:r>
                        <a:rPr lang="ru-RU" baseline="0" dirty="0"/>
                        <a:t> России от 29.10.2021 № 766н)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01.09.2023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/>
                        <a:t>Участие</a:t>
                      </a:r>
                      <a:r>
                        <a:rPr lang="ru-RU" baseline="0" dirty="0"/>
                        <a:t> в разработке норм и правил обеспечения работников СИЗ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/>
                        <a:t>Согласование возможности обеспечения СИЗ работников по ТОН (период 31.12.2024)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/>
                        <a:t>Инициирование актуализации норм обеспечения СИЗ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/>
                        <a:t>Согласование замены одного вида СИЗ на другой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/>
                        <a:t>Согласование замены нескольких СИЗ на один, обеспечивающий защиту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/>
                        <a:t>Согласование Перечня СИЗ, подлежащих испытаниям и (или) проверке исправности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878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711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522514"/>
            <a:ext cx="9461241" cy="1214846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Роль профсоюзов  в организации и контроле процессов СУОТ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293" y="324167"/>
            <a:ext cx="1012024" cy="101202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12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684202"/>
              </p:ext>
            </p:extLst>
          </p:nvPr>
        </p:nvGraphicFramePr>
        <p:xfrm>
          <a:off x="298174" y="2015412"/>
          <a:ext cx="11893826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6788">
                  <a:extLst>
                    <a:ext uri="{9D8B030D-6E8A-4147-A177-3AD203B41FA5}">
                      <a16:colId xmlns:a16="http://schemas.microsoft.com/office/drawing/2014/main" val="539835077"/>
                    </a:ext>
                  </a:extLst>
                </a:gridCol>
                <a:gridCol w="2416525">
                  <a:extLst>
                    <a:ext uri="{9D8B030D-6E8A-4147-A177-3AD203B41FA5}">
                      <a16:colId xmlns:a16="http://schemas.microsoft.com/office/drawing/2014/main" val="1701112678"/>
                    </a:ext>
                  </a:extLst>
                </a:gridCol>
                <a:gridCol w="1292193">
                  <a:extLst>
                    <a:ext uri="{9D8B030D-6E8A-4147-A177-3AD203B41FA5}">
                      <a16:colId xmlns:a16="http://schemas.microsoft.com/office/drawing/2014/main" val="959824166"/>
                    </a:ext>
                  </a:extLst>
                </a:gridCol>
                <a:gridCol w="6278320">
                  <a:extLst>
                    <a:ext uri="{9D8B030D-6E8A-4147-A177-3AD203B41FA5}">
                      <a16:colId xmlns:a16="http://schemas.microsoft.com/office/drawing/2014/main" val="1782884932"/>
                    </a:ext>
                  </a:extLst>
                </a:gridCol>
              </a:tblGrid>
              <a:tr h="87085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СУОТ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Наименование НПА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Дата вступления в силу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РОЛЬ</a:t>
                      </a:r>
                      <a:r>
                        <a:rPr lang="ru-RU" baseline="0" dirty="0">
                          <a:solidFill>
                            <a:srgbClr val="002060"/>
                          </a:solidFill>
                        </a:rPr>
                        <a:t> профсоюзных организаций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972094"/>
                  </a:ext>
                </a:extLst>
              </a:tr>
              <a:tr h="1393371">
                <a:tc>
                  <a:txBody>
                    <a:bodyPr/>
                    <a:lstStyle/>
                    <a:p>
                      <a:r>
                        <a:rPr lang="ru-RU" dirty="0"/>
                        <a:t>Реагирование на НС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Об утверждении требований к размещению, хранению и использованию аптечки для оказания первой помощи (Проект приказа Минтруда России)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01.03.2025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/>
                        <a:t>Согласование ЛНА, устанавливающего порядок размещения, хранения и использования аптечки для</a:t>
                      </a:r>
                      <a:r>
                        <a:rPr lang="ru-RU" baseline="0" dirty="0"/>
                        <a:t> оказания первой помощи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/>
                        <a:t>Согласование кол-ва мест для размещения и хранения аптечек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/>
                        <a:t>Согласование кол-ва аптечек для оказания первой помощи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644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1564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216" y="121345"/>
            <a:ext cx="9461241" cy="1214846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Роль профсоюзов  в организации и контроле процессов СУОТ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293" y="324167"/>
            <a:ext cx="1012024" cy="101202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13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905714"/>
              </p:ext>
            </p:extLst>
          </p:nvPr>
        </p:nvGraphicFramePr>
        <p:xfrm>
          <a:off x="222481" y="1371600"/>
          <a:ext cx="11747038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5771">
                  <a:extLst>
                    <a:ext uri="{9D8B030D-6E8A-4147-A177-3AD203B41FA5}">
                      <a16:colId xmlns:a16="http://schemas.microsoft.com/office/drawing/2014/main" val="539835077"/>
                    </a:ext>
                  </a:extLst>
                </a:gridCol>
                <a:gridCol w="3109509">
                  <a:extLst>
                    <a:ext uri="{9D8B030D-6E8A-4147-A177-3AD203B41FA5}">
                      <a16:colId xmlns:a16="http://schemas.microsoft.com/office/drawing/2014/main" val="1701112678"/>
                    </a:ext>
                  </a:extLst>
                </a:gridCol>
                <a:gridCol w="1299509">
                  <a:extLst>
                    <a:ext uri="{9D8B030D-6E8A-4147-A177-3AD203B41FA5}">
                      <a16:colId xmlns:a16="http://schemas.microsoft.com/office/drawing/2014/main" val="959824166"/>
                    </a:ext>
                  </a:extLst>
                </a:gridCol>
                <a:gridCol w="4992249">
                  <a:extLst>
                    <a:ext uri="{9D8B030D-6E8A-4147-A177-3AD203B41FA5}">
                      <a16:colId xmlns:a16="http://schemas.microsoft.com/office/drawing/2014/main" val="1782884932"/>
                    </a:ext>
                  </a:extLst>
                </a:gridCol>
              </a:tblGrid>
              <a:tr h="87085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СУОТ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Наименование НПА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Дата вступления в силу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РОЛЬ</a:t>
                      </a:r>
                      <a:r>
                        <a:rPr lang="ru-RU" baseline="0" dirty="0">
                          <a:solidFill>
                            <a:srgbClr val="002060"/>
                          </a:solidFill>
                        </a:rPr>
                        <a:t> профсоюзных организаций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972094"/>
                  </a:ext>
                </a:extLst>
              </a:tr>
              <a:tr h="1393371">
                <a:tc>
                  <a:txBody>
                    <a:bodyPr/>
                    <a:lstStyle/>
                    <a:p>
                      <a:r>
                        <a:rPr lang="ru-RU" dirty="0"/>
                        <a:t>Реагирование на профессиональные</a:t>
                      </a:r>
                      <a:r>
                        <a:rPr lang="ru-RU" baseline="0" dirty="0"/>
                        <a:t> заболевания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Об утверждении порядка расследования и учета профессиональных заболеваний работников</a:t>
                      </a:r>
                    </a:p>
                    <a:p>
                      <a:r>
                        <a:rPr lang="ru-RU" dirty="0"/>
                        <a:t>Постановление Правительства РФ от 05.07.2022 № 1206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01.03.2023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baseline="0" dirty="0"/>
                        <a:t>Участие в комиссии по расследованию обстоятельств и причин возникновения у работника профзаболевания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/>
                        <a:t>Подготовка заключения о степени вины работника при установлении факта грубой неосторожности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644522"/>
                  </a:ext>
                </a:extLst>
              </a:tr>
              <a:tr h="1393371">
                <a:tc>
                  <a:txBody>
                    <a:bodyPr/>
                    <a:lstStyle/>
                    <a:p>
                      <a:r>
                        <a:rPr lang="ru-RU" dirty="0"/>
                        <a:t>Взаимодействие с гос. надзорными органами,</a:t>
                      </a:r>
                      <a:r>
                        <a:rPr lang="ru-RU" baseline="0" dirty="0"/>
                        <a:t> органами исполнительной власти и профсоюзного контроля</a:t>
                      </a:r>
                      <a:r>
                        <a:rPr lang="ru-RU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 утв. административного регламента предоставления Минтрудом</a:t>
                      </a:r>
                      <a:r>
                        <a:rPr lang="ru-RU" baseline="0" dirty="0"/>
                        <a:t> России госуслуги по рассмотрению разногласий по вопросам проведения экспертизы качества СОУТ</a:t>
                      </a:r>
                    </a:p>
                    <a:p>
                      <a:r>
                        <a:rPr lang="ru-RU" baseline="0" dirty="0"/>
                        <a:t>Приказ Минтруда России от 20.07.2023 № 595н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03.11.2023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/>
                        <a:t>Подача заявления о несогласии с результатами экспертиз качества СОУТ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605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185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722" y="0"/>
            <a:ext cx="9461241" cy="1214846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Функции членов профсоюзных организаций  по ОТ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293" y="324167"/>
            <a:ext cx="1012024" cy="101202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14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85193" y="1922106"/>
            <a:ext cx="1074886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/>
              <a:t>Приказ Минтруда России от 29.10.2021 № 776 «об утверждении Примерного положения о СУОТ»</a:t>
            </a:r>
          </a:p>
          <a:p>
            <a:r>
              <a:rPr lang="ru-RU" sz="2400" b="1" dirty="0"/>
              <a:t>Вступил в силу 01.03.2022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192" y="3526971"/>
            <a:ext cx="87334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Согласование Политики в области ОТ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Участие в управлении ОТ через комитет (комиссию) и уполномоченных по ОТ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Участие в консультациях и взаимодействии с работниками по вопросам ОТ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Контроль и оценка результативности функционирования СУОТ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Формирование предложений по улучшению функционирования СУОТ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2948" y="4381758"/>
            <a:ext cx="2719052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79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722" y="0"/>
            <a:ext cx="9461241" cy="1214846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Функции членов профсоюзных организаций  по ОТ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293" y="324167"/>
            <a:ext cx="1012024" cy="101202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15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85193" y="1922106"/>
            <a:ext cx="10748864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/>
              <a:t>Приказ Минтруда России от 31.01.2022 № 37 «Об утверждении Рекомендаций по структуре службы ОТ в организации и по численности работников службы ОТ»</a:t>
            </a:r>
          </a:p>
          <a:p>
            <a:r>
              <a:rPr lang="ru-RU" sz="2400" b="1" dirty="0"/>
              <a:t>Вступил в силу 01.03.2022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192" y="3508310"/>
            <a:ext cx="107302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Взаимодействие со службой ОТ  организации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Согласование нормативов штатной численности работников службы ОТ организации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Проведение проверок, обследований технического состояния зданий и сооружений; оборудования, машин, механизмов и инструментов; санитарно-гигиенического состояния бытовых помещений; применения СКЗ и СИЗ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Участие в управлении охраной труда через комитет (комиссию) и уполномоченных по охране труда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Участие в проведении предварительного анализа состояния СУОТ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49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722" y="0"/>
            <a:ext cx="9461241" cy="1214846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Функции членов профсоюзных организаций  по ОТ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293" y="324167"/>
            <a:ext cx="1012024" cy="101202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16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85193" y="1922106"/>
            <a:ext cx="1074886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/>
              <a:t>Приказ Минтруда России от 22.09.2021 № 650н «Об утверждении примерного положения о комитете (комиссии) по охране труда»</a:t>
            </a:r>
          </a:p>
          <a:p>
            <a:r>
              <a:rPr lang="ru-RU" sz="2400" b="1" dirty="0"/>
              <a:t>Вступил в силу 01.03.2022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1886" y="3228391"/>
            <a:ext cx="107302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Согласование положения о комитете (комиссии) по охране труда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Взаимодействие с комитетом (комиссией) по охране труда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Направление замечаний и предложений в комитет(комиссию) по охране труда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Рассмотрение предложений по разработке проектов ЛНА, поступивших от комитета (комиссии) по охране труда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Инициирование создания комитета (комиссии) по охране труда в организации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Выдвижение представителей работников в состав комитета (комиссии) по охране труда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Выполнение функций заместителя председателя комитета (комиссии) по охране труда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Рассмотрение отчётов о проделанной работе, представленных комитетом (комиссией) по охране труда</a:t>
            </a:r>
          </a:p>
        </p:txBody>
      </p:sp>
    </p:spTree>
    <p:extLst>
      <p:ext uri="{BB962C8B-B14F-4D97-AF65-F5344CB8AC3E}">
        <p14:creationId xmlns:p14="http://schemas.microsoft.com/office/powerpoint/2010/main" val="3064286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722" y="0"/>
            <a:ext cx="9461241" cy="1214846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Функции членов профсоюзных организаций  по ОТ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293" y="324167"/>
            <a:ext cx="1012024" cy="101202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17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78499" y="1642188"/>
            <a:ext cx="1074886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/>
              <a:t>Постановление Правительства РФ от 24.12.2021 № 2464 «О порядке обучения по охране труда и проверки знания требований охраны труда»</a:t>
            </a:r>
          </a:p>
          <a:p>
            <a:r>
              <a:rPr lang="ru-RU" sz="2400" b="1" dirty="0"/>
              <a:t>Вступил в силу 01.09.2022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2515" y="2892489"/>
            <a:ext cx="107302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Согласование программы вводного инструктажа по охране труда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Согласование перечня профессий и должностей работников, которым необходимо пройти стажировку на рабочем месте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Согласование программ стажировки на рабочем месте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Согласование ЛНА, устанавливающего порядок проведения стажировки на рабочем месте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Прохождение обучения требованиям охраны труда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Согласование программ обучения требованиям охраны труда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Контроль актуальности программ обучения требованиям охраны труда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Участие в составе комиссий по проверке знания требований охраны труда работников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Осуществление контроля за соблюдением требований правил обучения по охране труда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95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722" y="0"/>
            <a:ext cx="9461241" cy="1214846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Функции членов профсоюзных организаций  по ОТ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293" y="324167"/>
            <a:ext cx="1012024" cy="101202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18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46451" y="1623526"/>
            <a:ext cx="10748864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/>
              <a:t>Приказ Минтруда России от 20.04.2022 № 223н «Об утверждении Положение об особенностях расследования несчастных случаев на производстве в отдельных отраслях и организациях,…»</a:t>
            </a:r>
          </a:p>
          <a:p>
            <a:r>
              <a:rPr lang="ru-RU" sz="2400" b="1" dirty="0"/>
              <a:t>Вступил в силу 01.09.2022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7160" y="3377681"/>
            <a:ext cx="107302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Участие в работе комиссии по расследованию НС на производстве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Приём и реагирование на поступившие от работодателя копии актов формы Н-1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Информирование ГИТ о сокрытом несчастном случае в целях проведения его расследования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Участие в проведении расследования сокрытых несчастных случаев на производстве, а также дополнительного расследования НС государственными инспекторами труда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Осуществление контроля за соблюдением работодателями порядка расследования, оформления и учёта несчастных случаев на производстве</a:t>
            </a:r>
          </a:p>
        </p:txBody>
      </p:sp>
    </p:spTree>
    <p:extLst>
      <p:ext uri="{BB962C8B-B14F-4D97-AF65-F5344CB8AC3E}">
        <p14:creationId xmlns:p14="http://schemas.microsoft.com/office/powerpoint/2010/main" val="1551249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722" y="0"/>
            <a:ext cx="9461241" cy="1214846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Функции членов профсоюзных организаций  по ОТ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293" y="324167"/>
            <a:ext cx="1012024" cy="101202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19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09127" y="1548882"/>
            <a:ext cx="1078618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/>
              <a:t>Новая редакция Трудового Кодекса РФ. Вступил в силу 01.03.2022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9128" y="2127379"/>
            <a:ext cx="10730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В целях предупреждения производственного травматизма и профессиональных заболеваний работодатель самостоятельно осуществляет учёт и рассмотрение обстоятельств и причин, приведших к возникновению </a:t>
            </a:r>
            <a:r>
              <a:rPr lang="ru-RU" sz="2000" b="1" dirty="0">
                <a:solidFill>
                  <a:srgbClr val="C00000"/>
                </a:solidFill>
              </a:rPr>
              <a:t>микроповреждений (микротравм) работников.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576" y="3660711"/>
            <a:ext cx="1078618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/>
              <a:t>Приказ  Минтруда России от 15.09.2021 № 632н «Об утверждении рекомендаций по учёту микроповреждений (микротравм) работников» Вступил в силу 01.03.2022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9642" y="5022980"/>
            <a:ext cx="10730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Установлено</a:t>
            </a:r>
            <a:r>
              <a:rPr lang="ru-RU" sz="2000" b="1" dirty="0">
                <a:solidFill>
                  <a:srgbClr val="C00000"/>
                </a:solidFill>
              </a:rPr>
              <a:t> участие </a:t>
            </a:r>
            <a:r>
              <a:rPr lang="ru-RU" sz="2000" b="1" dirty="0">
                <a:solidFill>
                  <a:srgbClr val="002060"/>
                </a:solidFill>
              </a:rPr>
              <a:t>профсоюзной организации в рассмотрении причин и обстоятельств событий, приведших к возникновению микроповреждений (микротравм)</a:t>
            </a:r>
          </a:p>
        </p:txBody>
      </p:sp>
    </p:spTree>
    <p:extLst>
      <p:ext uri="{BB962C8B-B14F-4D97-AF65-F5344CB8AC3E}">
        <p14:creationId xmlns:p14="http://schemas.microsoft.com/office/powerpoint/2010/main" val="414941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3347"/>
            <a:ext cx="8229600" cy="122401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Новое в законодательстве РФ </a:t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в сфере охраны труда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293" y="324167"/>
            <a:ext cx="1012024" cy="1012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0233" y="1653321"/>
            <a:ext cx="10701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1.Таблица изменений в НТД в 2023 году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Изменения в ТК РФ от 01.03.2022. Обязанности работника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2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157239"/>
              </p:ext>
            </p:extLst>
          </p:nvPr>
        </p:nvGraphicFramePr>
        <p:xfrm>
          <a:off x="308113" y="2258009"/>
          <a:ext cx="11715936" cy="4421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7968">
                  <a:extLst>
                    <a:ext uri="{9D8B030D-6E8A-4147-A177-3AD203B41FA5}">
                      <a16:colId xmlns:a16="http://schemas.microsoft.com/office/drawing/2014/main" val="2908328305"/>
                    </a:ext>
                  </a:extLst>
                </a:gridCol>
                <a:gridCol w="5857968">
                  <a:extLst>
                    <a:ext uri="{9D8B030D-6E8A-4147-A177-3AD203B41FA5}">
                      <a16:colId xmlns:a16="http://schemas.microsoft.com/office/drawing/2014/main" val="591600360"/>
                    </a:ext>
                  </a:extLst>
                </a:gridCol>
              </a:tblGrid>
              <a:tr h="4737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Статья 21.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Основные права и обязанности работника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Статья 215 Обязанности работника в области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охраны труда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333774"/>
                  </a:ext>
                </a:extLst>
              </a:tr>
              <a:tr h="3781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dirty="0"/>
                        <a:t>-добросовестно исполнять свои трудовые обязанности;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dirty="0"/>
                        <a:t>-соблюдать правила внутреннего трудового распорядка;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dirty="0"/>
                        <a:t>-соблюдать трудовую дисциплину;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dirty="0"/>
                        <a:t>-выполнять установленные нормы труда;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dirty="0"/>
                        <a:t>-соблюдать требования по охране труда 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dirty="0"/>
                        <a:t>-бережно относиться к имуществу работодателя (в том числе к имуществу третьих лиц, находящемуся у работодателя, если работодатель несет ответственность за сохранность этого имущества) и других работников;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dirty="0"/>
                        <a:t>-незамедлительно сообщить работодателю либо непосредственному руководителю о возникновении ситуации, представляющей угрозу жизни и здоровью людей.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-соблюдать требования охраны труда;</a:t>
                      </a:r>
                    </a:p>
                    <a:p>
                      <a:r>
                        <a:rPr lang="ru-RU" dirty="0"/>
                        <a:t>-правильно использовать производственное оборудование, инструменты, сырье и материалы, применять технологию;</a:t>
                      </a:r>
                    </a:p>
                    <a:p>
                      <a:r>
                        <a:rPr lang="ru-RU" dirty="0"/>
                        <a:t>-следить за исправностью используемых оборудования и инструментов в пределах выполнения своей трудовой функции;</a:t>
                      </a:r>
                    </a:p>
                    <a:p>
                      <a:r>
                        <a:rPr lang="ru-RU" dirty="0"/>
                        <a:t>-использовать и правильно применять СИЗ;</a:t>
                      </a:r>
                    </a:p>
                    <a:p>
                      <a:r>
                        <a:rPr lang="ru-RU" dirty="0"/>
                        <a:t>-проходить в установленном порядке обучение по охране труда, инструктаж по охране труда, стажировку на рабочем месте (для определенных категорий работников) и проверку знания требований охраны труда;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879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3734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722" y="0"/>
            <a:ext cx="9461241" cy="1214846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Функции членов профсоюзных организаций  по ОТ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293" y="324167"/>
            <a:ext cx="1012024" cy="101202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20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02433" y="1231641"/>
            <a:ext cx="10692882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/>
              <a:t>Приказ Минтруда России от 12.05.2022 № 291н «Об утверждении перечня вредных производственных факторов на рабочих местах с вредными условиями труда, установленными по результатам СОУТ, при наличии которых работникам выдаются молоко или другие равноценные пищевые продукты».»</a:t>
            </a:r>
          </a:p>
          <a:p>
            <a:r>
              <a:rPr lang="ru-RU" sz="2400" b="1" dirty="0"/>
              <a:t>Вступил в силу 01.09.2022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9837" y="3732244"/>
            <a:ext cx="107302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Согласование порядка выдачи работникам не полученных своевременно вследствие действий работодателя молока или равноценных пищевых продуктов или возмещения работникам их стоимости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Согласование замены молока равноценными пищевыми продуктами и обратной замены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Согласование прекращения выдачи молока в случае обеспечения безопасных условий труда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Согласование размера компенсационной выплаты при замене молока денежной выплатой</a:t>
            </a:r>
          </a:p>
        </p:txBody>
      </p:sp>
    </p:spTree>
    <p:extLst>
      <p:ext uri="{BB962C8B-B14F-4D97-AF65-F5344CB8AC3E}">
        <p14:creationId xmlns:p14="http://schemas.microsoft.com/office/powerpoint/2010/main" val="745654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3347"/>
            <a:ext cx="8229600" cy="122401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Функции уполномоченного по ОТ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293" y="324167"/>
            <a:ext cx="1012024" cy="1012024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21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89045" y="2239347"/>
            <a:ext cx="9461241" cy="12148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Отдельно по программе</a:t>
            </a:r>
          </a:p>
        </p:txBody>
      </p:sp>
    </p:spTree>
    <p:extLst>
      <p:ext uri="{BB962C8B-B14F-4D97-AF65-F5344CB8AC3E}">
        <p14:creationId xmlns:p14="http://schemas.microsoft.com/office/powerpoint/2010/main" val="995638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522514"/>
            <a:ext cx="9461241" cy="121484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Новое в законодательстве РФ </a:t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в сфере охраны труда</a:t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Статья 215 ТК РФ  Обязанности работника в области ОТ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293" y="324167"/>
            <a:ext cx="1012024" cy="101202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3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87017" y="1716834"/>
            <a:ext cx="11704983" cy="48013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-незамедлительно поставить в известность своего непосредственного руководителя о выявленных неисправностях используемых оборудования и инструментов, нарушениях применяемой технологии, несоответствии используемых сырья и материалов, приостановить работу до их устранения;</a:t>
            </a:r>
          </a:p>
          <a:p>
            <a:endParaRPr lang="ru-RU" dirty="0"/>
          </a:p>
          <a:p>
            <a:r>
              <a:rPr lang="ru-RU" dirty="0"/>
              <a:t>немедленно извещать своего непосредственного или вышестоящего руководителя о любой известной ему ситуации, угрожающей жизни и здоровью людей, о нарушении работниками и другими лицами, участвующими в производственной деятельности работодателя, указанными в части второй статьи 227 настоящего Кодекса, требований охраны труда, о каждом известном ему несчастном случае, происшедшем на производстве, или об ухудшении состояния своего здоровья, в том числе о проявлении признаков профессионального заболевания, острого отравления;</a:t>
            </a:r>
          </a:p>
          <a:p>
            <a:endParaRPr lang="ru-RU" dirty="0"/>
          </a:p>
          <a:p>
            <a:r>
              <a:rPr lang="ru-RU" dirty="0"/>
              <a:t>в случаях, предусмотренных трудовым законодательством и иными нормативными правовыми актами, содержащими нормы трудового права, проходить обязательные предварительные (при поступлении на работу) и периодические (в течение трудовой деятельности) медицинские осмотры, другие обязательные медицинские осмотры и обязательные психиатрические освидетельствования, а также внеочередные медицинские осмотры по направлению работодателя, и (или) в соответствии с нормативными правовыми актами, и (или) медицинскими рекомендациями.</a:t>
            </a:r>
          </a:p>
        </p:txBody>
      </p:sp>
    </p:spTree>
    <p:extLst>
      <p:ext uri="{BB962C8B-B14F-4D97-AF65-F5344CB8AC3E}">
        <p14:creationId xmlns:p14="http://schemas.microsoft.com/office/powerpoint/2010/main" val="1192765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522514"/>
            <a:ext cx="9461241" cy="121484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Новое в законодательстве РФ </a:t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в сфере охраны труда с 01.09.2024</a:t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Несчастные случаи и профзаболевания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293" y="324167"/>
            <a:ext cx="1012024" cy="101202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17443" y="1772817"/>
            <a:ext cx="11606606" cy="47089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Серьезные изменения ждут главу 36.1 ТК «Расследование, оформление (рассмотрение), учет</a:t>
            </a:r>
          </a:p>
          <a:p>
            <a:r>
              <a:rPr lang="ru-RU" sz="2000" dirty="0"/>
              <a:t>микроповреждений (микротравм), несчастных случаев». В Проекте «О внесении изменений в ТК РФ» законодатели прописали, что будут установлены Минтрудом и Минздравом, с учетом мнения Российской трехсторонней комиссии по регулированию социально-трудовых отношений следующие документы:</a:t>
            </a:r>
          </a:p>
          <a:p>
            <a:r>
              <a:rPr lang="ru-RU" sz="2000" dirty="0"/>
              <a:t>- схема определения степени тяжести повреждения здоровья при несчастном случае;</a:t>
            </a:r>
          </a:p>
          <a:p>
            <a:r>
              <a:rPr lang="ru-RU" sz="2000" dirty="0"/>
              <a:t>- форма медицинского заключения о характере повреждений в результате НС и рекомендации по ее</a:t>
            </a:r>
          </a:p>
          <a:p>
            <a:r>
              <a:rPr lang="ru-RU" sz="2000" dirty="0"/>
              <a:t>заполнению;</a:t>
            </a:r>
          </a:p>
          <a:p>
            <a:r>
              <a:rPr lang="ru-RU" sz="2000" dirty="0"/>
              <a:t>- форма справки о заключительном диагнозе пострадавшего от НС на производстве и рекомендации по</a:t>
            </a:r>
          </a:p>
          <a:p>
            <a:r>
              <a:rPr lang="ru-RU" sz="2000" dirty="0"/>
              <a:t>ее заполнению.</a:t>
            </a:r>
          </a:p>
          <a:p>
            <a:r>
              <a:rPr lang="ru-RU" sz="2000" dirty="0"/>
              <a:t>Обязательным документом, который должен быть в материалах расследования НС, теперь будет</a:t>
            </a:r>
          </a:p>
          <a:p>
            <a:r>
              <a:rPr lang="ru-RU" sz="2000" dirty="0"/>
              <a:t>является и заключение о причине смерти пострадавшего и о его возможном нахождении в момент</a:t>
            </a:r>
          </a:p>
          <a:p>
            <a:r>
              <a:rPr lang="ru-RU" sz="2000" dirty="0"/>
              <a:t>несчастного случая в состоянии алкогольного, наркотического или иного токсического опьянения,</a:t>
            </a:r>
          </a:p>
          <a:p>
            <a:r>
              <a:rPr lang="ru-RU" sz="2000" dirty="0"/>
              <a:t>выданное по запросу работодателя (его уполномоченного представителя).</a:t>
            </a:r>
          </a:p>
          <a:p>
            <a:r>
              <a:rPr lang="ru-RU" sz="2000" dirty="0"/>
              <a:t>Включат определение грубой неосторожности.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090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522514"/>
            <a:ext cx="9461241" cy="121484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Новое в законодательстве РФ </a:t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в сфере охраны труда с 01.09.2024</a:t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Несчастные случаи и профзаболевания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293" y="324167"/>
            <a:ext cx="1012024" cy="101202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5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98174" y="1716833"/>
            <a:ext cx="11893826" cy="49794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Проект Федерального закона от 25.07.2023 №409465-8 О внесении изменений в ТК РФ о единой</a:t>
            </a:r>
          </a:p>
          <a:p>
            <a:r>
              <a:rPr lang="ru-RU" sz="2000" dirty="0"/>
              <a:t>государственной информационной системе учета несчастных случаев на производстве.</a:t>
            </a:r>
          </a:p>
          <a:p>
            <a:r>
              <a:rPr lang="ru-RU" sz="2000" dirty="0"/>
              <a:t>Запланированный 01.01.2024 запуск Единой государственной информационной системы учета несчастных случаев на производстве (ЕГИС) не осуществился. Пока идет рассмотрение. ЕГИС позволит собирать точные и объективные данные о пострадавших и погибших от несчастных случаях во всех отраслях экономики. Оператором системы будет </a:t>
            </a:r>
            <a:r>
              <a:rPr lang="ru-RU" sz="2000" b="1" dirty="0"/>
              <a:t>Роструд</a:t>
            </a:r>
            <a:r>
              <a:rPr lang="ru-RU" sz="2000" dirty="0"/>
              <a:t>.</a:t>
            </a:r>
          </a:p>
          <a:p>
            <a:r>
              <a:rPr lang="ru-RU" sz="2000" dirty="0"/>
              <a:t>В систему будут вносить:</a:t>
            </a:r>
          </a:p>
          <a:p>
            <a:r>
              <a:rPr lang="ru-RU" sz="2000" dirty="0"/>
              <a:t>- данные об организации, на производстве которой произошел несчастный случай;</a:t>
            </a:r>
          </a:p>
          <a:p>
            <a:r>
              <a:rPr lang="ru-RU" sz="2000" dirty="0"/>
              <a:t>- информацию о председателе и членах комиссии по расследованию группового несчастного случая на</a:t>
            </a:r>
          </a:p>
          <a:p>
            <a:r>
              <a:rPr lang="ru-RU" sz="2000" dirty="0"/>
              <a:t>производстве, тяжкого несчастного случая на производстве, несчастного случая со смертельным</a:t>
            </a:r>
          </a:p>
          <a:p>
            <a:r>
              <a:rPr lang="ru-RU" sz="2000" dirty="0"/>
              <a:t>исходом;</a:t>
            </a:r>
          </a:p>
          <a:p>
            <a:r>
              <a:rPr lang="ru-RU" sz="2000" dirty="0"/>
              <a:t>- копии материалов и расследования;</a:t>
            </a:r>
          </a:p>
          <a:p>
            <a:r>
              <a:rPr lang="ru-RU" sz="2000" dirty="0"/>
              <a:t>- СНИЛС пострадавшего в результате несчастного случая на производстве;</a:t>
            </a:r>
          </a:p>
          <a:p>
            <a:r>
              <a:rPr lang="ru-RU" sz="2000" dirty="0"/>
              <a:t>- сообщение работодателя (по окончании периода временной нетрудоспособности пострадавшего) о</a:t>
            </a:r>
          </a:p>
          <a:p>
            <a:r>
              <a:rPr lang="ru-RU" sz="2000" dirty="0"/>
              <a:t>последствиях несчастного случая и мерах, принятых в целях предупреждения несчастных случаев на</a:t>
            </a:r>
          </a:p>
          <a:p>
            <a:r>
              <a:rPr lang="ru-RU" sz="2000" dirty="0"/>
              <a:t>производстве.</a:t>
            </a:r>
          </a:p>
        </p:txBody>
      </p:sp>
    </p:spTree>
    <p:extLst>
      <p:ext uri="{BB962C8B-B14F-4D97-AF65-F5344CB8AC3E}">
        <p14:creationId xmlns:p14="http://schemas.microsoft.com/office/powerpoint/2010/main" val="386898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522514"/>
            <a:ext cx="9461241" cy="121484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Новое в законодательстве РФ </a:t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в сфере охраны труда</a:t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Несчастные случаи и профзаболевания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293" y="324167"/>
            <a:ext cx="1012024" cy="101202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17241" y="1716833"/>
            <a:ext cx="1153263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Но уже в </a:t>
            </a:r>
            <a:r>
              <a:rPr lang="ru-RU" b="1" dirty="0"/>
              <a:t>личном кабинете работодателя </a:t>
            </a:r>
            <a:r>
              <a:rPr lang="ru-RU" dirty="0"/>
              <a:t>по охране труда  на сайте Минтруда появилась функция уведомления о несчастном случае.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106" y="2401546"/>
            <a:ext cx="8322906" cy="462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01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3347"/>
            <a:ext cx="8229600" cy="1224013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Система управления охраной труда в организации</a:t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293" y="324167"/>
            <a:ext cx="1012024" cy="1012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2885" y="1808252"/>
            <a:ext cx="4204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</a:rPr>
              <a:t>Структура стандарта </a:t>
            </a:r>
            <a:r>
              <a:rPr lang="en-US" sz="1600" b="1" dirty="0">
                <a:solidFill>
                  <a:schemeClr val="accent2"/>
                </a:solidFill>
              </a:rPr>
              <a:t>ISO</a:t>
            </a:r>
            <a:r>
              <a:rPr lang="ru-RU" sz="1600" b="1" dirty="0">
                <a:solidFill>
                  <a:schemeClr val="accent2"/>
                </a:solidFill>
              </a:rPr>
              <a:t> 45001</a:t>
            </a:r>
          </a:p>
          <a:p>
            <a:pPr algn="just"/>
            <a:r>
              <a:rPr lang="ru-RU" sz="1600" b="1" dirty="0">
                <a:solidFill>
                  <a:schemeClr val="accent2"/>
                </a:solidFill>
              </a:rPr>
              <a:t>Система менеджмента охраны здоровья </a:t>
            </a:r>
            <a:endParaRPr lang="en-US" sz="1600" b="1" dirty="0">
              <a:solidFill>
                <a:schemeClr val="accent2"/>
              </a:solidFill>
            </a:endParaRPr>
          </a:p>
          <a:p>
            <a:pPr algn="just"/>
            <a:r>
              <a:rPr lang="ru-RU" sz="1600" b="1" dirty="0">
                <a:solidFill>
                  <a:schemeClr val="accent2"/>
                </a:solidFill>
              </a:rPr>
              <a:t>и обеспечения безопасности труда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7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76" y="2657748"/>
            <a:ext cx="3958413" cy="35499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84616" y="2325189"/>
            <a:ext cx="7785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accent2"/>
                </a:solidFill>
              </a:rPr>
              <a:t>Сравнение </a:t>
            </a:r>
            <a:r>
              <a:rPr lang="en-US" b="1" dirty="0">
                <a:solidFill>
                  <a:schemeClr val="accent2"/>
                </a:solidFill>
              </a:rPr>
              <a:t>OHSAS</a:t>
            </a:r>
            <a:r>
              <a:rPr lang="ru-RU" b="1" dirty="0">
                <a:solidFill>
                  <a:schemeClr val="accent2"/>
                </a:solidFill>
              </a:rPr>
              <a:t> «Система менеджмента безопасности труда» и</a:t>
            </a:r>
            <a:r>
              <a:rPr lang="en-US" b="1" dirty="0">
                <a:solidFill>
                  <a:schemeClr val="accent2"/>
                </a:solidFill>
              </a:rPr>
              <a:t> ISO 45001 </a:t>
            </a:r>
          </a:p>
          <a:p>
            <a:pPr marL="342900" indent="-342900" algn="just">
              <a:buAutoNum type="arabicPeriod"/>
            </a:pPr>
            <a:r>
              <a:rPr lang="ru-RU" b="1" dirty="0">
                <a:solidFill>
                  <a:schemeClr val="accent2"/>
                </a:solidFill>
              </a:rPr>
              <a:t>Методология </a:t>
            </a:r>
            <a:r>
              <a:rPr lang="en-US" b="1" dirty="0">
                <a:solidFill>
                  <a:schemeClr val="accent2"/>
                </a:solidFill>
              </a:rPr>
              <a:t>PDCA</a:t>
            </a:r>
            <a:r>
              <a:rPr lang="ru-RU" b="1" dirty="0">
                <a:solidFill>
                  <a:schemeClr val="accent2"/>
                </a:solidFill>
              </a:rPr>
              <a:t> «Планируй-Делай-Проверяй-Улучшай»</a:t>
            </a:r>
          </a:p>
          <a:p>
            <a:pPr marL="342900" indent="-342900" algn="just">
              <a:buAutoNum type="arabicPeriod"/>
            </a:pPr>
            <a:r>
              <a:rPr lang="ru-RU" b="1" dirty="0">
                <a:solidFill>
                  <a:schemeClr val="accent2"/>
                </a:solidFill>
              </a:rPr>
              <a:t>Новые разделы – Лидерство</a:t>
            </a:r>
          </a:p>
          <a:p>
            <a:pPr marL="342900" indent="-342900" algn="just">
              <a:buAutoNum type="arabicPeriod"/>
            </a:pPr>
            <a:r>
              <a:rPr lang="ru-RU" b="1" dirty="0">
                <a:solidFill>
                  <a:schemeClr val="accent2"/>
                </a:solidFill>
              </a:rPr>
              <a:t>ISO 45001 основан на процессах – OHSAS 18001 основан на процедурах</a:t>
            </a:r>
          </a:p>
          <a:p>
            <a:pPr marL="342900" indent="-342900" algn="just">
              <a:buAutoNum type="arabicPeriod"/>
            </a:pPr>
            <a:r>
              <a:rPr lang="ru-RU" b="1" dirty="0">
                <a:solidFill>
                  <a:schemeClr val="accent2"/>
                </a:solidFill>
              </a:rPr>
              <a:t>ISO 45001 динамичен во всех аспектах – OHSAS 18001 не динамичен</a:t>
            </a:r>
          </a:p>
          <a:p>
            <a:pPr marL="342900" indent="-342900" algn="just">
              <a:buAutoNum type="arabicPeriod"/>
            </a:pPr>
            <a:r>
              <a:rPr lang="ru-RU" b="1" dirty="0">
                <a:solidFill>
                  <a:schemeClr val="accent2"/>
                </a:solidFill>
              </a:rPr>
              <a:t>ISO 45001 рассматривает как риски, так и возможности – OHSAS 18001 рассматривает исключительно риски</a:t>
            </a:r>
          </a:p>
          <a:p>
            <a:pPr marL="342900" indent="-342900" algn="just">
              <a:buAutoNum type="arabicPeriod"/>
            </a:pPr>
            <a:r>
              <a:rPr lang="ru-RU" b="1" dirty="0">
                <a:solidFill>
                  <a:schemeClr val="accent2"/>
                </a:solidFill>
              </a:rPr>
              <a:t>ISO 45001 включает мнения заинтересованных сторон – OHSAS 18001 не включает.</a:t>
            </a:r>
          </a:p>
          <a:p>
            <a:pPr marL="342900" indent="-342900" algn="just">
              <a:buAutoNum type="arabicPeriod"/>
            </a:pPr>
            <a:r>
              <a:rPr lang="ru-RU" b="1" dirty="0">
                <a:solidFill>
                  <a:schemeClr val="accent2"/>
                </a:solidFill>
              </a:rPr>
              <a:t>Роль профсоюза?</a:t>
            </a:r>
          </a:p>
        </p:txBody>
      </p:sp>
    </p:spTree>
    <p:extLst>
      <p:ext uri="{BB962C8B-B14F-4D97-AF65-F5344CB8AC3E}">
        <p14:creationId xmlns:p14="http://schemas.microsoft.com/office/powerpoint/2010/main" val="2052046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522514"/>
            <a:ext cx="9461241" cy="1214846"/>
          </a:xfrm>
        </p:spPr>
        <p:txBody>
          <a:bodyPr>
            <a:normAutofit/>
          </a:bodyPr>
          <a:lstStyle/>
          <a:p>
            <a:pPr algn="ctr"/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Система управления ОТ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293" y="324167"/>
            <a:ext cx="1012024" cy="101202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114336"/>
              </p:ext>
            </p:extLst>
          </p:nvPr>
        </p:nvGraphicFramePr>
        <p:xfrm>
          <a:off x="223933" y="1772816"/>
          <a:ext cx="11569960" cy="4402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4980">
                  <a:extLst>
                    <a:ext uri="{9D8B030D-6E8A-4147-A177-3AD203B41FA5}">
                      <a16:colId xmlns:a16="http://schemas.microsoft.com/office/drawing/2014/main" val="1929166988"/>
                    </a:ext>
                  </a:extLst>
                </a:gridCol>
                <a:gridCol w="5784980">
                  <a:extLst>
                    <a:ext uri="{9D8B030D-6E8A-4147-A177-3AD203B41FA5}">
                      <a16:colId xmlns:a16="http://schemas.microsoft.com/office/drawing/2014/main" val="484366251"/>
                    </a:ext>
                  </a:extLst>
                </a:gridCol>
              </a:tblGrid>
              <a:tr h="930191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Приказ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Минтруда России  от 19.08.2016 №438н  «Об утверждении типового положения о СУОТ»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Приказ Минтруда России  от 29.10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2021 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№776н  «Об утверждении Примерного  положения о СУОТ»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E37E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651474"/>
                  </a:ext>
                </a:extLst>
              </a:tr>
              <a:tr h="45493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Политика по ОТ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169414"/>
                  </a:ext>
                </a:extLst>
              </a:tr>
              <a:tr h="45493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Приоритет сохранения жизни и здоровья работников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Соответствие условий труда на рабочих местах требованиям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ОТ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Выполнение мероприятий по предупреждению происшествий, в том числе 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посредством управления профессиональными рисками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Направлена на сохранение жизни и здоровья работников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Направлена на обеспечение безопасных условий труда, управление рисками производственного травматизма и профессиональной заболеваемости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Соответствует специфике экономической</a:t>
                      </a:r>
                      <a:r>
                        <a:rPr lang="ru-RU" baseline="0" dirty="0"/>
                        <a:t> деятельности и организации работ у работодателя, особенностям профессиональных рисков и возможности управления ОТ</a:t>
                      </a:r>
                      <a:endParaRPr lang="ru-RU" dirty="0"/>
                    </a:p>
                  </a:txBody>
                  <a:tcPr>
                    <a:solidFill>
                      <a:srgbClr val="F2B4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192967"/>
                  </a:ext>
                </a:extLst>
              </a:tr>
              <a:tr h="45493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</a:rPr>
                        <a:t>УСЛОВИЯ ТРУДА РАБОТНИКОВ ПЕРВОСТЕПЕННЫ!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308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602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522514"/>
            <a:ext cx="9461241" cy="1214846"/>
          </a:xfrm>
        </p:spPr>
        <p:txBody>
          <a:bodyPr>
            <a:normAutofit/>
          </a:bodyPr>
          <a:lstStyle/>
          <a:p>
            <a:pPr algn="ctr"/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Система управления ОТ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293" y="324167"/>
            <a:ext cx="1012024" cy="101202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41051"/>
              </p:ext>
            </p:extLst>
          </p:nvPr>
        </p:nvGraphicFramePr>
        <p:xfrm>
          <a:off x="223933" y="1772816"/>
          <a:ext cx="11569960" cy="4555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4980">
                  <a:extLst>
                    <a:ext uri="{9D8B030D-6E8A-4147-A177-3AD203B41FA5}">
                      <a16:colId xmlns:a16="http://schemas.microsoft.com/office/drawing/2014/main" val="1929166988"/>
                    </a:ext>
                  </a:extLst>
                </a:gridCol>
                <a:gridCol w="5784980">
                  <a:extLst>
                    <a:ext uri="{9D8B030D-6E8A-4147-A177-3AD203B41FA5}">
                      <a16:colId xmlns:a16="http://schemas.microsoft.com/office/drawing/2014/main" val="484366251"/>
                    </a:ext>
                  </a:extLst>
                </a:gridCol>
              </a:tblGrid>
              <a:tr h="930191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Приказ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Минтруда России  от 19.08.2016 №438н  «Об утверждении типового положения о СУОТ»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Приказ Минтруда России  от 29.10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2021 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№776н  «Об утверждении Примерного  положения о СУОТ»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E37E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651474"/>
                  </a:ext>
                </a:extLst>
              </a:tr>
              <a:tr h="45493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СОУТ</a:t>
                      </a:r>
                      <a:r>
                        <a:rPr lang="ru-RU" sz="2000" b="1" baseline="0" dirty="0">
                          <a:solidFill>
                            <a:schemeClr val="tx1"/>
                          </a:solidFill>
                        </a:rPr>
                        <a:t> и ОПР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169414"/>
                  </a:ext>
                </a:extLst>
              </a:tr>
              <a:tr h="45493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ru-RU" b="1" dirty="0">
                          <a:solidFill>
                            <a:srgbClr val="C00000"/>
                          </a:solidFill>
                        </a:rPr>
                        <a:t>СОУТ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 – 426 – ФЗ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Перечень РМ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Карты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СОУТ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Сводная ведомость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План мероприятий по ОТ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ru-RU" b="1" dirty="0">
                          <a:solidFill>
                            <a:srgbClr val="C00000"/>
                          </a:solidFill>
                        </a:rPr>
                        <a:t>Оценка</a:t>
                      </a:r>
                      <a:r>
                        <a:rPr lang="ru-RU" b="1" baseline="0" dirty="0">
                          <a:solidFill>
                            <a:srgbClr val="C00000"/>
                          </a:solidFill>
                        </a:rPr>
                        <a:t> профессиональных рисков 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– ЛНА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Перечень РМ, профессий, видов работ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Реестр оценённых рисков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План управления рисками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Сложность использования информации об оценке рисков!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b="1" dirty="0"/>
                        <a:t>Профессиональные риски в зависимости от источника возникновения подразделяются на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b="1" dirty="0">
                          <a:solidFill>
                            <a:srgbClr val="C00000"/>
                          </a:solidFill>
                        </a:rPr>
                        <a:t>Риски травмирования работника </a:t>
                      </a:r>
                      <a:r>
                        <a:rPr lang="ru-RU" b="1" dirty="0"/>
                        <a:t>и </a:t>
                      </a:r>
                      <a:r>
                        <a:rPr lang="ru-RU" b="1" dirty="0">
                          <a:solidFill>
                            <a:srgbClr val="C00000"/>
                          </a:solidFill>
                        </a:rPr>
                        <a:t>риски получения им профзаболеваний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b="1" dirty="0">
                          <a:solidFill>
                            <a:srgbClr val="C00000"/>
                          </a:solidFill>
                        </a:rPr>
                        <a:t>СОУТ + ОПР 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– ЛНА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Единый перечень РМ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Карты ОПР, включая факторы СОУТ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Реестр опасностей и рисков, включая факторы СОУТ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Единый план мероприятий по ОТ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СИСТЕМНЫЙ</a:t>
                      </a:r>
                      <a:r>
                        <a:rPr lang="ru-RU" sz="2000" b="1" baseline="0" dirty="0">
                          <a:solidFill>
                            <a:srgbClr val="FF0000"/>
                          </a:solidFill>
                        </a:rPr>
                        <a:t> ПОДХОД!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2B4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192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3724930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11246</TotalTime>
  <Words>2244</Words>
  <Application>Microsoft Office PowerPoint</Application>
  <PresentationFormat>Широкоэкранный</PresentationFormat>
  <Paragraphs>239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Franklin Gothic Heavy</vt:lpstr>
      <vt:lpstr>Franklin Gothic Medium Cond</vt:lpstr>
      <vt:lpstr>Ретро</vt:lpstr>
      <vt:lpstr>Новое в законодательстве РФ  в сфере охраны труда. Система управления охраной труда  в организации.</vt:lpstr>
      <vt:lpstr>Новое в законодательстве РФ  в сфере охраны труда</vt:lpstr>
      <vt:lpstr>Новое в законодательстве РФ  в сфере охраны труда Статья 215 ТК РФ  Обязанности работника в области ОТ</vt:lpstr>
      <vt:lpstr>Новое в законодательстве РФ  в сфере охраны труда с 01.09.2024 Несчастные случаи и профзаболевания</vt:lpstr>
      <vt:lpstr>Новое в законодательстве РФ  в сфере охраны труда с 01.09.2024 Несчастные случаи и профзаболевания</vt:lpstr>
      <vt:lpstr>Новое в законодательстве РФ  в сфере охраны труда Несчастные случаи и профзаболевания</vt:lpstr>
      <vt:lpstr>Система управления охраной труда в организации </vt:lpstr>
      <vt:lpstr> Система управления ОТ</vt:lpstr>
      <vt:lpstr> Система управления ОТ</vt:lpstr>
      <vt:lpstr> Система управления ОТ</vt:lpstr>
      <vt:lpstr> Роль профсоюзов  в организации и контроле процессов СУОТ</vt:lpstr>
      <vt:lpstr> Роль профсоюзов  в организации и контроле процессов СУОТ</vt:lpstr>
      <vt:lpstr> Роль профсоюзов  в организации и контроле процессов СУОТ</vt:lpstr>
      <vt:lpstr> Функции членов профсоюзных организаций  по ОТ</vt:lpstr>
      <vt:lpstr> Функции членов профсоюзных организаций  по ОТ</vt:lpstr>
      <vt:lpstr> Функции членов профсоюзных организаций  по ОТ</vt:lpstr>
      <vt:lpstr> Функции членов профсоюзных организаций  по ОТ</vt:lpstr>
      <vt:lpstr> Функции членов профсоюзных организаций  по ОТ</vt:lpstr>
      <vt:lpstr> Функции членов профсоюзных организаций  по ОТ</vt:lpstr>
      <vt:lpstr> Функции членов профсоюзных организаций  по ОТ</vt:lpstr>
      <vt:lpstr>Функции уполномоченного по ОТ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Вводный инструктаж</dc:title>
  <dc:creator>Иванов Владимир Валерьевич</dc:creator>
  <cp:lastModifiedBy>a</cp:lastModifiedBy>
  <cp:revision>260</cp:revision>
  <dcterms:created xsi:type="dcterms:W3CDTF">2018-10-12T01:13:41Z</dcterms:created>
  <dcterms:modified xsi:type="dcterms:W3CDTF">2024-05-29T01:14:09Z</dcterms:modified>
</cp:coreProperties>
</file>