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80" r:id="rId6"/>
    <p:sldMasterId id="2147483804" r:id="rId7"/>
    <p:sldMasterId id="2147483816" r:id="rId8"/>
    <p:sldMasterId id="2147483828" r:id="rId9"/>
    <p:sldMasterId id="2147483840" r:id="rId10"/>
    <p:sldMasterId id="2147483852" r:id="rId11"/>
    <p:sldMasterId id="2147483864" r:id="rId12"/>
  </p:sldMasterIdLst>
  <p:notesMasterIdLst>
    <p:notesMasterId r:id="rId33"/>
  </p:notesMasterIdLst>
  <p:sldIdLst>
    <p:sldId id="256" r:id="rId13"/>
    <p:sldId id="379" r:id="rId14"/>
    <p:sldId id="383" r:id="rId15"/>
    <p:sldId id="380" r:id="rId16"/>
    <p:sldId id="384" r:id="rId17"/>
    <p:sldId id="398" r:id="rId18"/>
    <p:sldId id="385" r:id="rId19"/>
    <p:sldId id="386" r:id="rId20"/>
    <p:sldId id="387" r:id="rId21"/>
    <p:sldId id="388" r:id="rId22"/>
    <p:sldId id="390" r:id="rId23"/>
    <p:sldId id="392" r:id="rId24"/>
    <p:sldId id="393" r:id="rId25"/>
    <p:sldId id="394" r:id="rId26"/>
    <p:sldId id="395" r:id="rId27"/>
    <p:sldId id="396" r:id="rId28"/>
    <p:sldId id="397" r:id="rId29"/>
    <p:sldId id="382" r:id="rId30"/>
    <p:sldId id="399" r:id="rId31"/>
    <p:sldId id="38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E09"/>
    <a:srgbClr val="F2B494"/>
    <a:srgbClr val="404040"/>
    <a:srgbClr val="BD582C"/>
    <a:srgbClr val="0B3568"/>
    <a:srgbClr val="5F9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86C2-285A-4D73-B10E-EAA356FD1E1E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1CDD-BB2F-4674-BA87-81177F540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2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1CDD-BB2F-4674-BA87-81177F540F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9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1CDD-BB2F-4674-BA87-81177F540FD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5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1DE8-919F-491A-AD9A-256CC320F255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58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1A8D-1469-47C8-8139-C018A83637B1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200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104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18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854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5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48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653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978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662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08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3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FD18-DFD3-40EB-8F7B-4178259B7062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790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315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532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9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772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020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42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50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06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29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9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812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994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99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630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803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859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87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622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097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125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598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129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949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2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2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07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61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33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46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5158-F7E8-4047-815F-DD5BF0E4D75C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43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28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62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0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32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23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87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31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90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2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EFBFD-1558-48CE-8C73-77C7A6FDFB1B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56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41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3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1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88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80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28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5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4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B020-46A8-4ECD-A4CC-3FA6EDEBABBC}" type="datetime1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204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94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72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56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2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4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9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36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33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34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8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4036-DC0C-495B-9164-BCCF3E664FA8}" type="datetime1">
              <a:rPr lang="ru-RU" smtClean="0"/>
              <a:t>15.05.2024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91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3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4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5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23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19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33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87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3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43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7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DAD0-F97B-4BCC-BCAA-F84D11FE1447}" type="datetime1">
              <a:rPr lang="ru-RU" smtClean="0"/>
              <a:t>15.05.2024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94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68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17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6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59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51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43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60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6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48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0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C5C0-A9DD-43F5-B395-F21D5B7DBC8A}" type="datetime1">
              <a:rPr lang="ru-RU" smtClean="0"/>
              <a:t>15.05.2024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79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05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2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79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92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613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93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00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3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368A18-6D54-4D0A-85FF-0AA467BB7767}" type="datetime1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40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50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2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09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54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232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84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2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67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5259-81CE-4027-BBA9-AC0302CACB27}" type="datetime1">
              <a:rPr lang="ru-RU" smtClean="0"/>
              <a:t>15.05.2024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55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77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3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798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804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06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414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4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70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16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9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CE6A199-B492-4819-ADAC-2D959BDA1BBF}" type="datetime1">
              <a:rPr lang="ru-RU" smtClean="0"/>
              <a:t>15.05.2024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412782-3495-4C61-B2A1-30DEB30C56D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3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5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3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8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0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40B35F9-0B1F-4AEC-BDE5-E2E9D0C1C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15.05.2024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70A8F4C7-23D2-4042-AAE7-61D9C724D6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4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59" y="2788920"/>
            <a:ext cx="6759301" cy="51315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Новый порядок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обучения по охране труда и проверки знания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требования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охраны труда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011" y="5608826"/>
            <a:ext cx="12106275" cy="540254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rgbClr val="0B3568"/>
                </a:solidFill>
                <a:latin typeface="Franklin Gothic Heavy" panose="020B0903020102020204" pitchFamily="34" charset="0"/>
              </a:rPr>
              <a:t>СОЮЗ «ИРКУТСКОЕ ОБЛАСТНОЕ ОБЪЕДИНЕНИЕ организаций Профсоюзов»</a:t>
            </a:r>
            <a:endParaRPr lang="ru-RU" sz="2000" b="1" i="1" dirty="0">
              <a:solidFill>
                <a:srgbClr val="0B3568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79" y="379855"/>
            <a:ext cx="3455472" cy="34554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80115" y="4441371"/>
            <a:ext cx="760134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Главный технический инспектор труда Иркутского Профобъединения </a:t>
            </a:r>
            <a:r>
              <a:rPr lang="ru-RU" b="1" dirty="0" smtClean="0">
                <a:solidFill>
                  <a:srgbClr val="002060"/>
                </a:solidFill>
              </a:rPr>
              <a:t>Панасецкая </a:t>
            </a:r>
            <a:r>
              <a:rPr lang="ru-RU" b="1" dirty="0">
                <a:solidFill>
                  <a:srgbClr val="002060"/>
                </a:solidFill>
              </a:rPr>
              <a:t>Ирина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3625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8096" y="294377"/>
            <a:ext cx="7488832" cy="923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Безопасные методы и приемы выполнения работ при воздействии вредных и (или) опасных производственных факторов, источников опасности, идентифицированных в рамках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СОУТ и ОПР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31504" y="294377"/>
            <a:ext cx="864096" cy="8173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95600" y="692696"/>
            <a:ext cx="332744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31504" y="1417871"/>
          <a:ext cx="8675424" cy="474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212">
                  <a:extLst>
                    <a:ext uri="{9D8B030D-6E8A-4147-A177-3AD203B41FA5}">
                      <a16:colId xmlns:a16="http://schemas.microsoft.com/office/drawing/2014/main" val="2111852135"/>
                    </a:ext>
                  </a:extLst>
                </a:gridCol>
                <a:gridCol w="8177212">
                  <a:extLst>
                    <a:ext uri="{9D8B030D-6E8A-4147-A177-3AD203B41FA5}">
                      <a16:colId xmlns:a16="http://schemas.microsoft.com/office/drawing/2014/main" val="401399066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18349"/>
                  </a:ext>
                </a:extLst>
              </a:tr>
              <a:tr h="7507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 опасностей. Идентификация вредных и (или) опасных производственных факторов на рабочем месте;</a:t>
                      </a:r>
                      <a:endParaRPr lang="ru-RU" sz="2000" b="1" i="0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652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уровня профессионального риска выявленных (идентифицированных) опасностей;</a:t>
                      </a:r>
                      <a:endParaRPr lang="ru-RU" sz="2000" b="1" i="0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9713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методы и приемы выполнения работ;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7134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защиты от воздействия вредных и (или) опасных производственных факторов;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11486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индивидуальной защиты от воздействия вредных и (или) опасных производственных факторов;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61887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мероприятий по снижению уровней профессиональных рисков;</a:t>
                      </a:r>
                      <a:endParaRPr lang="ru-RU" sz="2000" b="1" i="0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0162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357188" algn="just"/>
                      <a:r>
                        <a:rPr lang="ru-RU" sz="2000" b="1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оказания первой помощи </a:t>
                      </a:r>
                      <a:r>
                        <a:rPr lang="ru-RU" sz="20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необходимости).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8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7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1736" y="260648"/>
            <a:ext cx="9106264" cy="542486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914311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Плановое обучение требованиям охраны труда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524000" y="980728"/>
          <a:ext cx="9144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712">
                  <a:extLst>
                    <a:ext uri="{9D8B030D-6E8A-4147-A177-3AD203B41FA5}">
                      <a16:colId xmlns:a16="http://schemas.microsoft.com/office/drawing/2014/main" val="572213542"/>
                    </a:ext>
                  </a:extLst>
                </a:gridCol>
                <a:gridCol w="7164288">
                  <a:extLst>
                    <a:ext uri="{9D8B030D-6E8A-4147-A177-3AD203B41FA5}">
                      <a16:colId xmlns:a16="http://schemas.microsoft.com/office/drawing/2014/main" val="45020662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обучения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 обучения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7209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реже одного </a:t>
                      </a: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раза в 3 года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460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реже одного </a:t>
                      </a: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раза в 3 года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14976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устанавливаются соответствующими НПА, содержащими государственные нормативные требования охраны труда, или в случае отсутствия указанных требований - </a:t>
                      </a: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реже одного раза в год.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68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7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5600" y="1142748"/>
            <a:ext cx="7560840" cy="16039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marL="88892" indent="452394" defTabSz="914311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работники, непосредственно выполняющие работы повышенной опасности</a:t>
            </a:r>
          </a:p>
          <a:p>
            <a:pPr marL="88892" indent="452394" defTabSz="914311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лица, ответственные за организацию, выполнение и контроль работ повышенной опасности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1505" y="188641"/>
            <a:ext cx="8856984" cy="9894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Обучению требованиям охраны труда по программе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подлежат: 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31505" y="3140969"/>
            <a:ext cx="8856984" cy="18832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indent="342867" algn="just" defTabSz="914311">
              <a:spcBef>
                <a:spcPts val="11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56. Перечень профессий и должностей работников, ответственных за организацию работ повышенной опасности, подлежащих обучению требованиям охраны труда по программе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утверждается работодателем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9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7488" y="4221089"/>
            <a:ext cx="9180512" cy="2735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этом:</a:t>
            </a:r>
          </a:p>
          <a:p>
            <a:pPr indent="541285" defTabSz="914311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безопасных методах и приемах выполнения работ при наличии опасностей включена в программу вводного инструктажа по охране труда</a:t>
            </a:r>
          </a:p>
          <a:p>
            <a:pPr indent="541285" defTabSz="914311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работодателем должен быть утвержден Перечень профессий и должностей работников, освобожденных от прохождения инструктажа по охране труда на рабочем месте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67608" y="1484785"/>
            <a:ext cx="7939136" cy="8497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indent="444457" defTabSz="914311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 опасности на рабочем месте является исключительно офисная и (или) бытовая техника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8866" y="2384913"/>
            <a:ext cx="7939135" cy="472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marL="342867" indent="-342867" defTabSz="914311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источники опасности отсутствуют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608" y="3212978"/>
            <a:ext cx="7964928" cy="8497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indent="265087" defTabSz="914311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труда по результатам СОУТ являются оптимальными или допустимыми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31504" y="29445"/>
            <a:ext cx="8875240" cy="143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Допускается освобождение отдельных категорий работников от прохождения инструктажа по охране труда на рабочем месте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случае, если: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1094" y="2054171"/>
            <a:ext cx="466585" cy="5424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8864" y="2725722"/>
            <a:ext cx="1530912" cy="5424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</a:t>
            </a:r>
          </a:p>
        </p:txBody>
      </p:sp>
    </p:spTree>
    <p:extLst>
      <p:ext uri="{BB962C8B-B14F-4D97-AF65-F5344CB8AC3E}">
        <p14:creationId xmlns:p14="http://schemas.microsoft.com/office/powerpoint/2010/main" val="28741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6509" y="164419"/>
            <a:ext cx="5832648" cy="8497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algn="ctr"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Обучение по оказанию первой помощи пострадавшим может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7508" y="1304821"/>
            <a:ext cx="3816424" cy="849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обучения требованиям охраны труда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1449" y="1304821"/>
            <a:ext cx="3881029" cy="849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самостоятельного процесса обучения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508" y="3029659"/>
            <a:ext cx="3816424" cy="19810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темам оказания первой помощи пострадавшим, включенным в программы обучения требованиям охраны труда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4882" y="3025820"/>
            <a:ext cx="3881029" cy="19810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indent="719068"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отдельным программам обучения по оказанию первой помощи пострадавшим. </a:t>
            </a:r>
          </a:p>
          <a:p>
            <a:pPr indent="719068" defTabSz="914311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785" y="1520263"/>
            <a:ext cx="864096" cy="4000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000" b="1" dirty="0">
                <a:solidFill>
                  <a:prstClr val="black"/>
                </a:solidFill>
                <a:latin typeface="Calibri"/>
              </a:rPr>
              <a:t>ИЛИ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287688" y="2252594"/>
            <a:ext cx="576064" cy="61909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8040217" y="2252594"/>
            <a:ext cx="576064" cy="61909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5117584"/>
            <a:ext cx="9144000" cy="163120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программы обучения - не менее 8 часов</a:t>
            </a:r>
          </a:p>
          <a:p>
            <a:pPr defTabSz="914311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содержит:</a:t>
            </a:r>
          </a:p>
          <a:p>
            <a:pPr indent="357153" defTabSz="914311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теоретическую часть,</a:t>
            </a:r>
          </a:p>
          <a:p>
            <a:pPr indent="357153" defTabSz="914311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– не менее 50 % общего количества учебных часов  с применением технических средств обучения и наглядных пособий.</a:t>
            </a:r>
          </a:p>
        </p:txBody>
      </p:sp>
      <p:pic>
        <p:nvPicPr>
          <p:cNvPr id="2050" name="Picture 2" descr="https://studyevent.ru/storage/photos/8/8a/8aaee7d494d85129ca224b6ca7bfa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46" y="2078340"/>
            <a:ext cx="1535725" cy="115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9338" y="44625"/>
            <a:ext cx="9144000" cy="1603927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11"/>
            <a:r>
              <a:rPr lang="en-US" sz="32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V</a:t>
            </a:r>
            <a:r>
              <a:rPr lang="ru-RU" sz="32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. Организация и проведение обучения </a:t>
            </a:r>
          </a:p>
          <a:p>
            <a:pPr algn="ctr" defTabSz="914311"/>
            <a:r>
              <a:rPr lang="ru-RU" sz="32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по использованию (применению) </a:t>
            </a:r>
          </a:p>
          <a:p>
            <a:pPr algn="ctr" defTabSz="914311"/>
            <a:r>
              <a:rPr lang="ru-RU" sz="3200" b="1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средств индивидуальной защиты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9338" y="1529132"/>
            <a:ext cx="9119338" cy="367094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indent="342867" algn="just"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38. Обучению по использованию (применению) средств индивидуальной защиты подлежат работники, применяющие средства индивидуальной защиты, </a:t>
            </a: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которых требует практических навыков.</a:t>
            </a:r>
          </a:p>
          <a:p>
            <a:pPr indent="342867" algn="just" defTabSz="914311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Работодатель утверждает перечень средств индивидуальной защиты, применение которых требует от работников практических навыков в зависимости от степени риска причинения вреда работнику.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54" y="4938891"/>
            <a:ext cx="2839106" cy="18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00057" y="3501009"/>
            <a:ext cx="3888432" cy="9195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инструктаж по охране труда на рабочем месте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Блок-схема: решение 2"/>
          <p:cNvSpPr/>
          <p:nvPr/>
        </p:nvSpPr>
        <p:spPr>
          <a:xfrm>
            <a:off x="2711624" y="332657"/>
            <a:ext cx="5976664" cy="2592288"/>
          </a:xfrm>
          <a:prstGeom prst="flowChartDecis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just" defTabSz="914311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выдаваемых работнику СИЗ требует практических навыков?</a:t>
            </a:r>
          </a:p>
        </p:txBody>
      </p:sp>
      <p:cxnSp>
        <p:nvCxnSpPr>
          <p:cNvPr id="5" name="Прямая соединительная линия 4"/>
          <p:cNvCxnSpPr>
            <a:stCxn id="3" idx="1"/>
          </p:cNvCxnSpPr>
          <p:nvPr/>
        </p:nvCxnSpPr>
        <p:spPr>
          <a:xfrm flipH="1">
            <a:off x="1919536" y="1628800"/>
            <a:ext cx="79208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8688289" y="1628800"/>
            <a:ext cx="79208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низ 6"/>
          <p:cNvSpPr/>
          <p:nvPr/>
        </p:nvSpPr>
        <p:spPr>
          <a:xfrm>
            <a:off x="1703512" y="1628800"/>
            <a:ext cx="792088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573" y="1179001"/>
            <a:ext cx="504056" cy="4000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0044" y="1201284"/>
            <a:ext cx="686316" cy="4000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8883221" y="1628800"/>
            <a:ext cx="792088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4064" y="3501008"/>
            <a:ext cx="4051896" cy="849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по использованию (применению) СИЗ.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03512" y="5255040"/>
            <a:ext cx="2323704" cy="472654"/>
          </a:xfrm>
          <a:prstGeom prst="rect">
            <a:avLst/>
          </a:prstGeom>
          <a:solidFill>
            <a:srgbClr val="92D050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работодателя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34105" y="4885709"/>
            <a:ext cx="2160240" cy="849745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/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учебной организации</a:t>
            </a:r>
            <a:endParaRPr lang="ru-RU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9776" y="4957865"/>
            <a:ext cx="288032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/>
            <a:r>
              <a:rPr lang="ru-RU" dirty="0">
                <a:solidFill>
                  <a:prstClr val="black"/>
                </a:solidFill>
                <a:latin typeface="Calibri"/>
              </a:rPr>
              <a:t>или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3827748" y="4362869"/>
            <a:ext cx="792088" cy="62295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588" y="4653136"/>
            <a:ext cx="2304256" cy="16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6509" y="164419"/>
            <a:ext cx="5832648" cy="8497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algn="ctr" defTabSz="91431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Обучение по использованию (применению) СИЗ может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7508" y="1304821"/>
            <a:ext cx="3816424" cy="849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обучения требованиям охраны труда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1449" y="1304821"/>
            <a:ext cx="3881029" cy="849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самостоятельного процесса обучения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508" y="3029659"/>
            <a:ext cx="3816424" cy="19810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использования (применения) СИЗ, включенным в программы обучения требованиям охраны труда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4882" y="3025820"/>
            <a:ext cx="3881029" cy="19810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indent="719068" defTabSz="91431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отдельным программам обучения по использованию (применению) средств индивидуальной защиты.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0785" y="1520263"/>
            <a:ext cx="864096" cy="4000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ИЛИ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287688" y="2252594"/>
            <a:ext cx="576064" cy="61909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8040217" y="2252594"/>
            <a:ext cx="576064" cy="61909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4919008"/>
            <a:ext cx="9144000" cy="19389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defTabSz="914311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содержит:</a:t>
            </a:r>
          </a:p>
          <a:p>
            <a:pPr indent="357153" defTabSz="914311"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теоретическую часть,</a:t>
            </a:r>
          </a:p>
          <a:p>
            <a:pPr indent="357153" defTabSz="914311"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 по формированию умений и навыков использования (применения) СИЗ– не менее 50 % общего количества учебных часов  с применением технических средств обучения и наглядных пособий.</a:t>
            </a:r>
          </a:p>
        </p:txBody>
      </p:sp>
    </p:spTree>
    <p:extLst>
      <p:ext uri="{BB962C8B-B14F-4D97-AF65-F5344CB8AC3E}">
        <p14:creationId xmlns:p14="http://schemas.microsoft.com/office/powerpoint/2010/main" val="11812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0"/>
            <a:ext cx="9461241" cy="12148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использованию СИЗ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18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983" t="32132" r="10686" b="7982"/>
          <a:stretch/>
        </p:blipFill>
        <p:spPr>
          <a:xfrm>
            <a:off x="1124711" y="1276521"/>
            <a:ext cx="9499123" cy="55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0"/>
            <a:ext cx="9461241" cy="12148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использованию СИЗ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1882" t="27188" r="4455" b="13924"/>
          <a:stretch/>
        </p:blipFill>
        <p:spPr>
          <a:xfrm>
            <a:off x="1819656" y="1571347"/>
            <a:ext cx="9053306" cy="471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0"/>
            <a:ext cx="9461241" cy="12148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по охране труда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76577"/>
              </p:ext>
            </p:extLst>
          </p:nvPr>
        </p:nvGraphicFramePr>
        <p:xfrm>
          <a:off x="838199" y="1493520"/>
          <a:ext cx="1034796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320">
                  <a:extLst>
                    <a:ext uri="{9D8B030D-6E8A-4147-A177-3AD203B41FA5}">
                      <a16:colId xmlns:a16="http://schemas.microsoft.com/office/drawing/2014/main" val="3405168059"/>
                    </a:ext>
                  </a:extLst>
                </a:gridCol>
                <a:gridCol w="3449320">
                  <a:extLst>
                    <a:ext uri="{9D8B030D-6E8A-4147-A177-3AD203B41FA5}">
                      <a16:colId xmlns:a16="http://schemas.microsoft.com/office/drawing/2014/main" val="3505339651"/>
                    </a:ext>
                  </a:extLst>
                </a:gridCol>
                <a:gridCol w="3449320">
                  <a:extLst>
                    <a:ext uri="{9D8B030D-6E8A-4147-A177-3AD203B41FA5}">
                      <a16:colId xmlns:a16="http://schemas.microsoft.com/office/drawing/2014/main" val="4253103019"/>
                    </a:ext>
                  </a:extLst>
                </a:gridCol>
              </a:tblGrid>
              <a:tr h="53945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П.46 Обучение требованиям охраны труда в зависимости от категории работников проводится: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726291"/>
                  </a:ext>
                </a:extLst>
              </a:tr>
              <a:tr h="4093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а) по программе обучения по общим вопросам охраны труда и функционирования системы управления охраной труда продолжительностью не менее 16 часов;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б) по программе обучения безопасным методам и приемам выполнения работ при воздействии вредных и (или) опасных производственных факторов, источников опасности, идентифицированных в рамках специальной оценки условий труда и оценки профессиональных рисков, продолжительностью не менее 16 часов;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в) по программе обучения безопасным методам и приемам выполнения работ повышенной опасности, к которым предъявляются дополнительные требования в соответствии с нормативными правовыми актами, содержащими государственные нормативные требования охраны труда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949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2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0"/>
            <a:ext cx="9461241" cy="12148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по ОТ 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20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659879" y="1935480"/>
            <a:ext cx="4835435" cy="2000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000" b="1" dirty="0" smtClean="0"/>
              <a:t>Если отдельным категориям работников необходимы несколько программ обучения или их сочетание.</a:t>
            </a:r>
          </a:p>
          <a:p>
            <a:r>
              <a:rPr lang="ru-RU" sz="2000" b="1" dirty="0" smtClean="0"/>
              <a:t>При обучении по всем 3-м программам, общую продолжительность обучения сокращают </a:t>
            </a:r>
            <a:r>
              <a:rPr lang="ru-RU" sz="2000" b="1" dirty="0" smtClean="0">
                <a:solidFill>
                  <a:srgbClr val="FF0000"/>
                </a:solidFill>
              </a:rPr>
              <a:t>до 40 часов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160" y="1981201"/>
            <a:ext cx="58493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А Общие вопросы организации охраны труда -  16 часов, 1 раз в 3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Б Безопасные приёмы и методы выполнения работ при воздействии вредных или опасных факторов или источников опасностей, которые выявили при СОУТ или ОПР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16 часов, раз в 3 года, 25% практики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В Безопасные приёмы и методы выполнения особо опасных работ – 16 часов, раз в 1 год, если иное не предусмотрено НПА, 25% практики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927808"/>
            <a:ext cx="4243386" cy="23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442" y="0"/>
            <a:ext cx="9461241" cy="12148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по охране труда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Кто проходит обучение?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84909"/>
              </p:ext>
            </p:extLst>
          </p:nvPr>
        </p:nvGraphicFramePr>
        <p:xfrm>
          <a:off x="243840" y="1198021"/>
          <a:ext cx="11277600" cy="5659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240">
                  <a:extLst>
                    <a:ext uri="{9D8B030D-6E8A-4147-A177-3AD203B41FA5}">
                      <a16:colId xmlns:a16="http://schemas.microsoft.com/office/drawing/2014/main" val="2648688448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3121081582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1142401745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277305506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3512549177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3740868791"/>
                    </a:ext>
                  </a:extLst>
                </a:gridCol>
              </a:tblGrid>
              <a:tr h="3709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КАТЕГОРИИ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46а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46б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46в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СИЗ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270214"/>
                  </a:ext>
                </a:extLst>
              </a:tr>
              <a:tr h="42155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Работодатель (руководитель организации)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633672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Заместитель руководителя (обязанности по ОТ)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424036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Руководители структурных подразделений (замы)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593456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Лица, проводящие инструктаж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188629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Специалисты по охране труда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841749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Члены комитетов (комиссий) по охране труда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777138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Члены комиссий по проверке знаний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524598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Преподаватели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278616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Уполномоченные по охране труда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УЦ/орган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УЦ/орган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480084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Работники, отнесенные к категории специалисты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23954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Работники рабочих профессий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961865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Работники,</a:t>
                      </a:r>
                      <a:r>
                        <a:rPr lang="ru-RU" sz="1600" baseline="0" dirty="0" smtClean="0"/>
                        <a:t> непосредственно выполняющие работы повышенной опасности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544411"/>
                  </a:ext>
                </a:extLst>
              </a:tr>
              <a:tr h="3709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Лица, ответственные за организацию, выполнение и контроль работ повышенной опасности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орган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66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1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0"/>
            <a:ext cx="9461241" cy="12148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Функции членов профсоюзных организаций  по ОТ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8499" y="1642188"/>
            <a:ext cx="1074886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Постановление Правительства РФ от 24.12.2021 № 2464 «О порядке обучения по охране труда и проверки знания требований охраны труда»</a:t>
            </a:r>
          </a:p>
          <a:p>
            <a:r>
              <a:rPr lang="ru-RU" sz="2400" b="1" dirty="0" smtClean="0"/>
              <a:t>Вступил в силу 01.09.2022 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2515" y="2892489"/>
            <a:ext cx="10730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Согласование программы вводного инструктажа по охране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Согласование перечня профессий и должностей работников, которым необходимо пройти стажировку на рабочем месте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Согласование программ стажировки на рабочем месте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Согласование ЛНА, устанавливающего порядок проведения стажировки на рабочем месте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Прохождение обучения требованиям охраны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Согласование программ обучения требованиям охраны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Контроль актуальности программ обучения требованиям охраны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Участие в составе комиссий по проверке знания требований охраны труда работников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Осуществление контроля за соблюдением требований правил обучения по охране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065" t="16227" r="12364" b="10415"/>
          <a:stretch/>
        </p:blipFill>
        <p:spPr>
          <a:xfrm>
            <a:off x="1142999" y="797294"/>
            <a:ext cx="9381055" cy="51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4" y="402336"/>
            <a:ext cx="10296144" cy="140817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Обучение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по охране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труда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в организациях электроэнергетики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Взаимосвязь Правил 2464 с Приказом Минэнерго России от 22.09.2020 № 796  «Об утверждении Правил работы с персоналом в организациях электроэнергетики РФ»</a:t>
            </a:r>
            <a:endParaRPr lang="ru-R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293" y="324167"/>
            <a:ext cx="1012024" cy="101202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2782-3495-4C61-B2A1-30DEB30C56DE}" type="slidenum">
              <a:rPr lang="ru-RU" smtClean="0"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5875" y="1703769"/>
            <a:ext cx="107302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соответствии со ст. 351.6 ТК РФ, обучение по ОТ работников, осуществляющих трудовую деятельность </a:t>
            </a:r>
            <a:r>
              <a:rPr lang="ru-RU" sz="2000" b="1" dirty="0">
                <a:solidFill>
                  <a:srgbClr val="002060"/>
                </a:solidFill>
              </a:rPr>
              <a:t>в сфере </a:t>
            </a:r>
            <a:r>
              <a:rPr lang="ru-RU" sz="2000" b="1" dirty="0" smtClean="0">
                <a:solidFill>
                  <a:srgbClr val="002060"/>
                </a:solidFill>
              </a:rPr>
              <a:t>электроэнергетики, </a:t>
            </a:r>
            <a:r>
              <a:rPr lang="ru-RU" sz="2000" b="1" u="sng" dirty="0" smtClean="0">
                <a:solidFill>
                  <a:srgbClr val="002060"/>
                </a:solidFill>
              </a:rPr>
              <a:t>может проводиться </a:t>
            </a:r>
            <a:r>
              <a:rPr lang="ru-RU" sz="2000" b="1" dirty="0" smtClean="0">
                <a:solidFill>
                  <a:srgbClr val="002060"/>
                </a:solidFill>
              </a:rPr>
              <a:t>в рамках подготовки таких работников к аттестации или подготовки и подтверждения готовности к работе. Аналогичное требование содержится в п.6 Правил 2464.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П.7 Правил работы с персоналом гласит, что работа с персоналом должна проводиться в соответствии с </a:t>
            </a:r>
            <a:r>
              <a:rPr lang="ru-RU" sz="2000" b="1" u="sng" dirty="0" smtClean="0">
                <a:solidFill>
                  <a:srgbClr val="002060"/>
                </a:solidFill>
              </a:rPr>
              <a:t>порядком проведения работы с персоналом в организации, разработанным в каждой организации</a:t>
            </a:r>
            <a:r>
              <a:rPr lang="ru-RU" sz="2000" b="1" dirty="0" smtClean="0">
                <a:solidFill>
                  <a:srgbClr val="002060"/>
                </a:solidFill>
              </a:rPr>
              <a:t>. Порядок проведения работы с персоналом должен предусматривать проведение обязательных форм работы с персоналом, включая обучение в области ОТ, пожарной и промышленной безопасности.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ТК РФ </a:t>
            </a:r>
            <a:r>
              <a:rPr lang="ru-RU" sz="2000" b="1" u="sng" dirty="0" smtClean="0">
                <a:solidFill>
                  <a:srgbClr val="002060"/>
                </a:solidFill>
              </a:rPr>
              <a:t>даёт право (а не обязывает</a:t>
            </a:r>
            <a:r>
              <a:rPr lang="ru-RU" sz="2000" b="1" dirty="0" smtClean="0">
                <a:solidFill>
                  <a:srgbClr val="002060"/>
                </a:solidFill>
              </a:rPr>
              <a:t>) организациям электроэнергетики не проводить обучение по охране труда. А Правила работы с персоналом уточняют, что для реализации этого права в организации должен быть разработан </a:t>
            </a:r>
            <a:r>
              <a:rPr lang="ru-RU" sz="2000" b="1" u="sng" dirty="0" smtClean="0">
                <a:solidFill>
                  <a:srgbClr val="002060"/>
                </a:solidFill>
              </a:rPr>
              <a:t>локальный нормативный акт</a:t>
            </a:r>
            <a:r>
              <a:rPr lang="ru-RU" sz="2000" b="1" dirty="0" smtClean="0">
                <a:solidFill>
                  <a:srgbClr val="002060"/>
                </a:solidFill>
              </a:rPr>
              <a:t>, в котором необходимо отразить </a:t>
            </a:r>
            <a:r>
              <a:rPr lang="ru-RU" sz="2000" b="1" u="sng" dirty="0" smtClean="0">
                <a:solidFill>
                  <a:srgbClr val="002060"/>
                </a:solidFill>
              </a:rPr>
              <a:t>проведение различных видов обучения</a:t>
            </a:r>
            <a:r>
              <a:rPr lang="ru-RU" sz="2000" b="1" dirty="0" smtClean="0">
                <a:solidFill>
                  <a:srgbClr val="002060"/>
                </a:solidFill>
              </a:rPr>
              <a:t>, в том числе, обучение по охране труда. Только в этом случае обучение по охране труда работников, подлежащих аттестации или подготовке и подтверждению готовности к работе, не требуется.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2680" y="878324"/>
            <a:ext cx="7635809" cy="8497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вопросы охраны труда и функционирования системы управления охраной труда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(СУОТ)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634984" y="878323"/>
            <a:ext cx="864096" cy="817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82" y="1289463"/>
            <a:ext cx="353599" cy="42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94288" y="91834"/>
            <a:ext cx="9173712" cy="849745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914311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Примерные перечни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 для формирования программ обучения требованиям охраны труда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25173" y="1931941"/>
          <a:ext cx="9111945" cy="4926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88">
                  <a:extLst>
                    <a:ext uri="{9D8B030D-6E8A-4147-A177-3AD203B41FA5}">
                      <a16:colId xmlns:a16="http://schemas.microsoft.com/office/drawing/2014/main" val="2111852135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013990660"/>
                    </a:ext>
                  </a:extLst>
                </a:gridCol>
                <a:gridCol w="5148065">
                  <a:extLst>
                    <a:ext uri="{9D8B030D-6E8A-4147-A177-3AD203B41FA5}">
                      <a16:colId xmlns:a16="http://schemas.microsoft.com/office/drawing/2014/main" val="20622665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1834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охраны труда в Российской Федерации: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понятия охраны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65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нормативно-правовые основы охраны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9139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прав работников на охрану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20572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контроль и надзор за соблюдением трудового законодательства;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7209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партнерство в сфере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23074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Стратегия безопасности труда и охраны здоровья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(раздел рекомендуется для изучения работодателями - руководителями организации):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стратегия работодателя в области охраны труда.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97139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и задачи работодателя по достижению целей в области охраны труда. 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83530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обязанности работодателя по обеспечению безопасных условий и охраны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841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лидерство в области охраны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868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мотивация работников на безопасный труд;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2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2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2" y="920962"/>
          <a:ext cx="9111945" cy="5937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88">
                  <a:extLst>
                    <a:ext uri="{9D8B030D-6E8A-4147-A177-3AD203B41FA5}">
                      <a16:colId xmlns:a16="http://schemas.microsoft.com/office/drawing/2014/main" val="2111852135"/>
                    </a:ext>
                  </a:extLst>
                </a:gridCol>
                <a:gridCol w="2417464">
                  <a:extLst>
                    <a:ext uri="{9D8B030D-6E8A-4147-A177-3AD203B41FA5}">
                      <a16:colId xmlns:a16="http://schemas.microsoft.com/office/drawing/2014/main" val="4013990660"/>
                    </a:ext>
                  </a:extLst>
                </a:gridCol>
                <a:gridCol w="6258993">
                  <a:extLst>
                    <a:ext uri="{9D8B030D-6E8A-4147-A177-3AD203B41FA5}">
                      <a16:colId xmlns:a16="http://schemas.microsoft.com/office/drawing/2014/main" val="20622665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18349"/>
                  </a:ext>
                </a:extLst>
              </a:tr>
              <a:tr h="644691">
                <a:tc rowSpan="1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1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управления охраной труда (СУОТ)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организации;</a:t>
                      </a: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функционирования системы управления охраной труда в организации.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65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документами.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9139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работников об условиях и охране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205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специальная оценка условий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7209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и управление профессиональными рисками;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230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работников по охране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327794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работников средствами индивидуальной защиты, смывающими и обезвреживающими средствами;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2125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гарантий и компенсаций работникам;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801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наблюдения за состоянием здоровья работников;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5047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санитарно-бытового обслуживания;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1011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оптимальных режимов труда и отдыха работников;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090409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безопасного выполнения подрядных работ. Обеспечение снабжения безопасной продукцией;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15795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524000" y="93363"/>
            <a:ext cx="864096" cy="817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1696" y="89964"/>
            <a:ext cx="7635809" cy="8497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вопросы охраны труда и функционирования системы управления охраной труда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(СУОТ)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97" y="484125"/>
            <a:ext cx="353599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2" y="1268761"/>
          <a:ext cx="9111945" cy="352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88">
                  <a:extLst>
                    <a:ext uri="{9D8B030D-6E8A-4147-A177-3AD203B41FA5}">
                      <a16:colId xmlns:a16="http://schemas.microsoft.com/office/drawing/2014/main" val="2111852135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013990660"/>
                    </a:ext>
                  </a:extLst>
                </a:gridCol>
                <a:gridCol w="5148065">
                  <a:extLst>
                    <a:ext uri="{9D8B030D-6E8A-4147-A177-3AD203B41FA5}">
                      <a16:colId xmlns:a16="http://schemas.microsoft.com/office/drawing/2014/main" val="20622665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1834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Расследование и предупреждение несчастных случаев и профессиональных заболеваний: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 расследования несчастных случаев;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6520"/>
                  </a:ext>
                </a:extLst>
              </a:tr>
              <a:tr h="9213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обязательное социальное страхование работников от несчастных случаев на производстве и профессиональных заболеваний;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913919"/>
                  </a:ext>
                </a:extLst>
              </a:tr>
              <a:tr h="64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внутреннего аудита безопасности труда;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2057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/>
                      <a:r>
                        <a:rPr lang="ru-RU" sz="2400" b="1" kern="12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оказания первой помощи </a:t>
                      </a:r>
                    </a:p>
                    <a:p>
                      <a:pPr marL="0" lvl="0" indent="0" algn="just"/>
                      <a:r>
                        <a:rPr lang="ru-RU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необходимости).</a:t>
                      </a:r>
                      <a:endParaRPr lang="ru-RU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97139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524000" y="47642"/>
            <a:ext cx="864096" cy="817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11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1696" y="89964"/>
            <a:ext cx="7635809" cy="8497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pPr defTabSz="91431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вопросы охраны труда и функционирования системы управления охраной труда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(СУОТ)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97" y="484125"/>
            <a:ext cx="353599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10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12907</TotalTime>
  <Words>1529</Words>
  <Application>Microsoft Office PowerPoint</Application>
  <PresentationFormat>Широкоэкранный</PresentationFormat>
  <Paragraphs>217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20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Franklin Gothic Heavy</vt:lpstr>
      <vt:lpstr>Franklin Gothic Medium Cond</vt:lpstr>
      <vt:lpstr>Times New Roman</vt:lpstr>
      <vt:lpstr>Wingdings</vt:lpstr>
      <vt:lpstr>Ретро</vt:lpstr>
      <vt:lpstr>3_Тема Office</vt:lpstr>
      <vt:lpstr>4_Тема Office</vt:lpstr>
      <vt:lpstr>5_Тема Office</vt:lpstr>
      <vt:lpstr>6_Тема Office</vt:lpstr>
      <vt:lpstr>8_Тема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Новый порядок обучения по охране труда и проверки знания требования охраны труда</vt:lpstr>
      <vt:lpstr> Обучение по охране труда</vt:lpstr>
      <vt:lpstr> Обучение по охране труда Кто проходит обучение?</vt:lpstr>
      <vt:lpstr> Функции членов профсоюзных организаций  по ОТ</vt:lpstr>
      <vt:lpstr>Презентация PowerPoint</vt:lpstr>
      <vt:lpstr>Обучение по охране труда в организациях электроэнергетики Взаимосвязь Правил 2464 с Приказом Минэнерго России от 22.09.2020 № 796  «Об утверждении Правил работы с персоналом в организациях электроэнергетики РФ»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Обучение использованию СИЗ</vt:lpstr>
      <vt:lpstr> Обучение использованию СИЗ</vt:lpstr>
      <vt:lpstr>Обучение по ОТ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Вводный инструктаж</dc:title>
  <dc:creator>Иванов Владимир Валерьевич</dc:creator>
  <cp:lastModifiedBy>Admin</cp:lastModifiedBy>
  <cp:revision>278</cp:revision>
  <dcterms:created xsi:type="dcterms:W3CDTF">2018-10-12T01:13:41Z</dcterms:created>
  <dcterms:modified xsi:type="dcterms:W3CDTF">2024-05-15T06:20:32Z</dcterms:modified>
</cp:coreProperties>
</file>