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sldIdLst>
    <p:sldId id="256" r:id="rId2"/>
    <p:sldId id="379" r:id="rId3"/>
    <p:sldId id="393" r:id="rId4"/>
    <p:sldId id="391" r:id="rId5"/>
    <p:sldId id="39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7E09"/>
    <a:srgbClr val="F2B494"/>
    <a:srgbClr val="404040"/>
    <a:srgbClr val="BD582C"/>
    <a:srgbClr val="0B3568"/>
    <a:srgbClr val="5F99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8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2886C2-285A-4D73-B10E-EAA356FD1E1E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F01CDD-BB2F-4674-BA87-81177F540F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922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51DE8-919F-491A-AD9A-256CC320F255}" type="datetime1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2782-3495-4C61-B2A1-30DEB30C56DE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4585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A1A8D-1469-47C8-8139-C018A83637B1}" type="datetime1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2782-3495-4C61-B2A1-30DEB30C5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820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FD18-DFD3-40EB-8F7B-4178259B7062}" type="datetime1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2782-3495-4C61-B2A1-30DEB30C5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979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E5158-F7E8-4047-815F-DD5BF0E4D75C}" type="datetime1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2782-3495-4C61-B2A1-30DEB30C5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343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EFBFD-1558-48CE-8C73-77C7A6FDFB1B}" type="datetime1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2782-3495-4C61-B2A1-30DEB30C56DE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5256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7B020-46A8-4ECD-A4CC-3FA6EDEBABBC}" type="datetime1">
              <a:rPr lang="ru-RU" smtClean="0"/>
              <a:t>30.05.2024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2782-3495-4C61-B2A1-30DEB30C5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204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84036-DC0C-495B-9164-BCCF3E664FA8}" type="datetime1">
              <a:rPr lang="ru-RU" smtClean="0"/>
              <a:t>30.05.2024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2782-3495-4C61-B2A1-30DEB30C5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691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BDAD0-F97B-4BCC-BCAA-F84D11FE1447}" type="datetime1">
              <a:rPr lang="ru-RU" smtClean="0"/>
              <a:t>30.05.2024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2782-3495-4C61-B2A1-30DEB30C5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694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C5C0-A9DD-43F5-B395-F21D5B7DBC8A}" type="datetime1">
              <a:rPr lang="ru-RU" smtClean="0"/>
              <a:t>30.05.2024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2782-3495-4C61-B2A1-30DEB30C5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0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D368A18-6D54-4D0A-85FF-0AA467BB7767}" type="datetime1">
              <a:rPr lang="ru-RU" smtClean="0"/>
              <a:t>30.05.2024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412782-3495-4C61-B2A1-30DEB30C5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540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5259-81CE-4027-BBA9-AC0302CACB27}" type="datetime1">
              <a:rPr lang="ru-RU" smtClean="0"/>
              <a:t>30.05.2024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2782-3495-4C61-B2A1-30DEB30C5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25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CE6A199-B492-4819-ADAC-2D959BDA1BBF}" type="datetime1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D412782-3495-4C61-B2A1-30DEB30C56DE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9456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459" y="2575560"/>
            <a:ext cx="7567021" cy="72651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Franklin Gothic Medium Cond" panose="020B0606030402020204" pitchFamily="34" charset="0"/>
                <a:cs typeface="Times New Roman" panose="02020603050405020304" pitchFamily="18" charset="0"/>
              </a:rPr>
              <a:t>Порядок проведения обязательных предварительных и периодических медицинских осмотров работников.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latin typeface="Franklin Gothic Medium Cond" panose="020B06060304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011" y="5608826"/>
            <a:ext cx="12106275" cy="540254"/>
          </a:xfrm>
        </p:spPr>
        <p:txBody>
          <a:bodyPr>
            <a:noAutofit/>
          </a:bodyPr>
          <a:lstStyle/>
          <a:p>
            <a:pPr algn="l"/>
            <a:r>
              <a:rPr lang="ru-RU" sz="2000" b="1" i="1" dirty="0" smtClean="0">
                <a:solidFill>
                  <a:srgbClr val="0B3568"/>
                </a:solidFill>
                <a:latin typeface="Franklin Gothic Heavy" panose="020B0903020102020204" pitchFamily="34" charset="0"/>
              </a:rPr>
              <a:t>СОЮЗ «ИРКУТСКОЕ ОБЛАСТНОЕ ОБЪЕДИНЕНИЕ организаций Профсоюзов»</a:t>
            </a:r>
            <a:endParaRPr lang="ru-RU" sz="2000" b="1" i="1" dirty="0">
              <a:solidFill>
                <a:srgbClr val="0B3568"/>
              </a:solidFill>
              <a:latin typeface="Franklin Gothic Heavy" panose="020B09030201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1979" y="379855"/>
            <a:ext cx="3455472" cy="3455472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2782-3495-4C61-B2A1-30DEB30C56DE}" type="slidenum">
              <a:rPr lang="ru-RU" smtClean="0"/>
              <a:t>1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180115" y="4441371"/>
            <a:ext cx="7601340" cy="646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Главный технический инспектор труда Иркутского Профобъединения </a:t>
            </a:r>
            <a:r>
              <a:rPr lang="ru-RU" b="1" dirty="0" smtClean="0">
                <a:solidFill>
                  <a:srgbClr val="002060"/>
                </a:solidFill>
              </a:rPr>
              <a:t>Панасецкая </a:t>
            </a:r>
            <a:r>
              <a:rPr lang="ru-RU" b="1" dirty="0">
                <a:solidFill>
                  <a:srgbClr val="002060"/>
                </a:solidFill>
              </a:rPr>
              <a:t>Ирина Николаевна</a:t>
            </a:r>
          </a:p>
        </p:txBody>
      </p:sp>
    </p:spTree>
    <p:extLst>
      <p:ext uri="{BB962C8B-B14F-4D97-AF65-F5344CB8AC3E}">
        <p14:creationId xmlns:p14="http://schemas.microsoft.com/office/powerpoint/2010/main" val="236253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6482" y="228600"/>
            <a:ext cx="9461241" cy="12148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Предварительные (при поступлении на работу) и периодические (в течение трудовой деятельности) медицинские осмотры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9293" y="324167"/>
            <a:ext cx="1012024" cy="1012024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2782-3495-4C61-B2A1-30DEB30C56DE}" type="slidenum">
              <a:rPr lang="ru-RU" smtClean="0"/>
              <a:t>2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26720" y="1889760"/>
            <a:ext cx="1027176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</a:rPr>
              <a:t>В соответствии с требованиями части четвертой статьи 220 ТК РФ </a:t>
            </a:r>
            <a:r>
              <a:rPr lang="ru-RU" sz="2000" b="1" dirty="0">
                <a:solidFill>
                  <a:srgbClr val="FF0000"/>
                </a:solidFill>
              </a:rPr>
              <a:t>перечень вредных и (или) опасных производственных факторов</a:t>
            </a:r>
            <a:r>
              <a:rPr lang="ru-RU" sz="2000" b="1" dirty="0">
                <a:solidFill>
                  <a:srgbClr val="002060"/>
                </a:solidFill>
              </a:rPr>
              <a:t> и </a:t>
            </a:r>
            <a:r>
              <a:rPr lang="ru-RU" sz="2000" b="1" dirty="0" smtClean="0">
                <a:solidFill>
                  <a:srgbClr val="FF0000"/>
                </a:solidFill>
              </a:rPr>
              <a:t>работ</a:t>
            </a:r>
            <a:r>
              <a:rPr lang="ru-RU" sz="2000" b="1" dirty="0">
                <a:solidFill>
                  <a:srgbClr val="002060"/>
                </a:solidFill>
              </a:rPr>
              <a:t>, при выполнении которых проводятся обязательные предварительные медицинские </a:t>
            </a:r>
            <a:r>
              <a:rPr lang="ru-RU" sz="2000" b="1" dirty="0" smtClean="0">
                <a:solidFill>
                  <a:srgbClr val="002060"/>
                </a:solidFill>
              </a:rPr>
              <a:t>осмотры </a:t>
            </a:r>
            <a:r>
              <a:rPr lang="ru-RU" sz="2000" b="1" dirty="0">
                <a:solidFill>
                  <a:srgbClr val="002060"/>
                </a:solidFill>
              </a:rPr>
              <a:t>при поступлении на работу и периодические медицинские осмотры утвержден приказом Минтруда РФ и Минздрава РФ от 31.12.2020 N 988н/1420н и включен в Приложение к Порядку проведения обязательных предварительных и периодических медицинских осмотров работников, утвержденному приказом Минздрава РФ от 28.01.2021 N 29н "Об утверждении Порядка проведения обязательных предварительных и периодических медицинских осмотров работников, предусмотренных частью 4 статьи 213 Трудового кодекса Российской Федерации, Перечня медицинских противопоказаний к осуществлению работ с вредными и (или) опасными производственными факторами, а также работ, при выполнении которых проводятся обязательные предварительные и периодические медицинские осмотры".</a:t>
            </a:r>
          </a:p>
        </p:txBody>
      </p:sp>
    </p:spTree>
    <p:extLst>
      <p:ext uri="{BB962C8B-B14F-4D97-AF65-F5344CB8AC3E}">
        <p14:creationId xmlns:p14="http://schemas.microsoft.com/office/powerpoint/2010/main" val="306428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1722" y="0"/>
            <a:ext cx="9461241" cy="121484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Основания для проведения медосмотров</a:t>
            </a:r>
            <a:endParaRPr lang="ru-RU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9293" y="324167"/>
            <a:ext cx="1012024" cy="1012024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2782-3495-4C61-B2A1-30DEB30C56DE}" type="slidenum">
              <a:rPr lang="ru-RU" smtClean="0"/>
              <a:t>3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52400" y="1127760"/>
            <a:ext cx="12039600" cy="5340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900" b="1" dirty="0">
                <a:solidFill>
                  <a:srgbClr val="FF0000"/>
                </a:solidFill>
              </a:rPr>
              <a:t>Воздействие на работника вредных и (или) опасных производственных </a:t>
            </a:r>
            <a:r>
              <a:rPr lang="ru-RU" sz="1900" b="1" dirty="0" smtClean="0">
                <a:solidFill>
                  <a:srgbClr val="FF0000"/>
                </a:solidFill>
              </a:rPr>
              <a:t>факторов</a:t>
            </a:r>
          </a:p>
          <a:p>
            <a:pPr algn="just"/>
            <a:r>
              <a:rPr lang="ru-RU" sz="1900" b="1" dirty="0">
                <a:solidFill>
                  <a:srgbClr val="FF0000"/>
                </a:solidFill>
              </a:rPr>
              <a:t> </a:t>
            </a:r>
            <a:r>
              <a:rPr lang="ru-RU" sz="1900" b="1" dirty="0">
                <a:solidFill>
                  <a:srgbClr val="002060"/>
                </a:solidFill>
              </a:rPr>
              <a:t>является основанием для обязательных предварительных и периодических медицинских осмотров только в том случае, если уровни этих факторов </a:t>
            </a:r>
            <a:r>
              <a:rPr lang="ru-RU" sz="1900" b="1" u="sng" dirty="0">
                <a:solidFill>
                  <a:srgbClr val="002060"/>
                </a:solidFill>
              </a:rPr>
              <a:t>не соответствуют уровням</a:t>
            </a:r>
            <a:r>
              <a:rPr lang="ru-RU" sz="1900" b="1" dirty="0">
                <a:solidFill>
                  <a:srgbClr val="002060"/>
                </a:solidFill>
              </a:rPr>
              <a:t>, установленным нормативами (гигиеническими нормативами) условий труда. </a:t>
            </a:r>
            <a:endParaRPr lang="ru-RU" sz="19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1900" b="1" dirty="0">
                <a:solidFill>
                  <a:srgbClr val="002060"/>
                </a:solidFill>
              </a:rPr>
              <a:t>Понятия "вредные условия труда" и "опасные условия труда" на законодательном уровне закреплены в ст. 14 Федерального закона от 28.12.2013 N 426-ФЗ "О специальной оценке условий труда" и подразумевают воздействие уровней вредных и (или) опасных производственных факторов, которые не соответствуют гигиеническим нормативам.</a:t>
            </a:r>
          </a:p>
          <a:p>
            <a:pPr algn="just"/>
            <a:r>
              <a:rPr lang="ru-RU" sz="1900" b="1" dirty="0">
                <a:solidFill>
                  <a:srgbClr val="002060"/>
                </a:solidFill>
              </a:rPr>
              <a:t>П</a:t>
            </a:r>
            <a:r>
              <a:rPr lang="ru-RU" sz="1900" b="1" dirty="0" smtClean="0">
                <a:solidFill>
                  <a:srgbClr val="002060"/>
                </a:solidFill>
              </a:rPr>
              <a:t>ри </a:t>
            </a:r>
            <a:r>
              <a:rPr lang="ru-RU" sz="1900" b="1" dirty="0">
                <a:solidFill>
                  <a:srgbClr val="002060"/>
                </a:solidFill>
              </a:rPr>
              <a:t>оптимальных и допустимых условиях труда, когда уровни вредных и (или) опасных производственных факторов, воздействующих на работника, не выходят за рамки предельно-допустимых значений (гигиенических нормативов), обязательные медицинские осмотры (на основании воздействия этих факторов) </a:t>
            </a:r>
            <a:r>
              <a:rPr lang="ru-RU" sz="1900" b="1" u="sng" dirty="0">
                <a:solidFill>
                  <a:srgbClr val="002060"/>
                </a:solidFill>
              </a:rPr>
              <a:t>не требуются</a:t>
            </a:r>
            <a:r>
              <a:rPr lang="ru-RU" sz="1900" b="1" dirty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ru-RU" sz="1900" b="1" u="sng" dirty="0">
                <a:solidFill>
                  <a:srgbClr val="002060"/>
                </a:solidFill>
              </a:rPr>
              <a:t>Трудовой кодекс РФ предусматривает обязательные предварительные медицинские осмотры</a:t>
            </a:r>
            <a:r>
              <a:rPr lang="ru-RU" sz="1900" b="1" dirty="0">
                <a:solidFill>
                  <a:srgbClr val="002060"/>
                </a:solidFill>
              </a:rPr>
              <a:t> для:</a:t>
            </a:r>
          </a:p>
          <a:p>
            <a:pPr algn="just"/>
            <a:r>
              <a:rPr lang="ru-RU" sz="1900" b="1" dirty="0">
                <a:solidFill>
                  <a:srgbClr val="002060"/>
                </a:solidFill>
              </a:rPr>
              <a:t>- лиц, не достигших возраста восемнадцати лет (ст. 69 ТК РФ);</a:t>
            </a:r>
          </a:p>
          <a:p>
            <a:pPr algn="just"/>
            <a:r>
              <a:rPr lang="ru-RU" sz="1900" b="1" dirty="0">
                <a:solidFill>
                  <a:srgbClr val="002060"/>
                </a:solidFill>
              </a:rPr>
              <a:t>- иных лиц в случаях, предусмотренных ТК РФ и иными федеральными законами (ст. 69 ТК РФ);</a:t>
            </a:r>
          </a:p>
          <a:p>
            <a:pPr algn="just"/>
            <a:r>
              <a:rPr lang="ru-RU" sz="1900" b="1" dirty="0">
                <a:solidFill>
                  <a:srgbClr val="002060"/>
                </a:solidFill>
              </a:rPr>
              <a:t>- лиц, привлекаемых на работу в районы Крайнего Севера и приравненные к ним местности из других местностей (ст. 324 ТК РФ);</a:t>
            </a:r>
          </a:p>
          <a:p>
            <a:pPr algn="just"/>
            <a:r>
              <a:rPr lang="ru-RU" sz="1900" b="1" dirty="0">
                <a:solidFill>
                  <a:srgbClr val="002060"/>
                </a:solidFill>
              </a:rPr>
              <a:t>- лиц, принимаемых на работу, выполняемую вахтовым методом (ст. 298 ТК РФ</a:t>
            </a:r>
            <a:r>
              <a:rPr lang="ru-RU" sz="1900" b="1" dirty="0" smtClean="0">
                <a:solidFill>
                  <a:srgbClr val="002060"/>
                </a:solidFill>
              </a:rPr>
              <a:t>).</a:t>
            </a:r>
            <a:endParaRPr lang="ru-RU" sz="19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27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1722" y="0"/>
            <a:ext cx="9461241" cy="121484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Организация предварительного медосмотра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9293" y="324167"/>
            <a:ext cx="1012024" cy="1012024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2782-3495-4C61-B2A1-30DEB30C56DE}" type="slidenum">
              <a:rPr lang="ru-RU" smtClean="0"/>
              <a:t>4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26720" y="1402080"/>
            <a:ext cx="11765280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900" b="1" dirty="0">
                <a:solidFill>
                  <a:srgbClr val="002060"/>
                </a:solidFill>
              </a:rPr>
              <a:t>1. Определить необходимость прохождения медосмотров работниками согласно </a:t>
            </a:r>
            <a:r>
              <a:rPr lang="ru-RU" sz="1900" b="1" dirty="0" smtClean="0">
                <a:solidFill>
                  <a:srgbClr val="002060"/>
                </a:solidFill>
              </a:rPr>
              <a:t>Приложени</a:t>
            </a:r>
            <a:r>
              <a:rPr lang="ru-RU" sz="1900" b="1" dirty="0" smtClean="0">
                <a:solidFill>
                  <a:srgbClr val="002060"/>
                </a:solidFill>
              </a:rPr>
              <a:t>я</a:t>
            </a:r>
            <a:r>
              <a:rPr lang="ru-RU" sz="1900" b="1" dirty="0" smtClean="0">
                <a:solidFill>
                  <a:srgbClr val="002060"/>
                </a:solidFill>
              </a:rPr>
              <a:t> </a:t>
            </a:r>
            <a:r>
              <a:rPr lang="ru-RU" sz="1900" b="1" dirty="0">
                <a:solidFill>
                  <a:srgbClr val="002060"/>
                </a:solidFill>
              </a:rPr>
              <a:t>Приказа Минздрава России от 28.01.2021 N 29н</a:t>
            </a:r>
          </a:p>
          <a:p>
            <a:pPr algn="just"/>
            <a:r>
              <a:rPr lang="ru-RU" sz="1900" b="1" dirty="0">
                <a:solidFill>
                  <a:srgbClr val="002060"/>
                </a:solidFill>
              </a:rPr>
              <a:t>2. Составить список должностей, поступающих на работу, подлежащих </a:t>
            </a:r>
            <a:r>
              <a:rPr lang="ru-RU" sz="1900" b="1" dirty="0" smtClean="0">
                <a:solidFill>
                  <a:srgbClr val="002060"/>
                </a:solidFill>
              </a:rPr>
              <a:t>предварительным осмотрам </a:t>
            </a:r>
            <a:r>
              <a:rPr lang="ru-RU" sz="1900" b="1" dirty="0">
                <a:solidFill>
                  <a:srgbClr val="002060"/>
                </a:solidFill>
              </a:rPr>
              <a:t>(п.10 Порядка проведения предварительных осмотров, утверждённого </a:t>
            </a:r>
            <a:r>
              <a:rPr lang="ru-RU" sz="1900" b="1" dirty="0" smtClean="0">
                <a:solidFill>
                  <a:srgbClr val="002060"/>
                </a:solidFill>
              </a:rPr>
              <a:t>Приказом Минздрава </a:t>
            </a:r>
            <a:r>
              <a:rPr lang="ru-RU" sz="1900" b="1" dirty="0">
                <a:solidFill>
                  <a:srgbClr val="002060"/>
                </a:solidFill>
              </a:rPr>
              <a:t>России от 28.01.2021 N 29н)</a:t>
            </a:r>
          </a:p>
          <a:p>
            <a:pPr algn="just"/>
            <a:r>
              <a:rPr lang="ru-RU" sz="1900" b="1" dirty="0">
                <a:solidFill>
                  <a:srgbClr val="002060"/>
                </a:solidFill>
              </a:rPr>
              <a:t>3. Заключить договор с медицинской организацией на проведение медосмотров</a:t>
            </a:r>
          </a:p>
          <a:p>
            <a:pPr algn="just"/>
            <a:r>
              <a:rPr lang="ru-RU" sz="1900" b="1" dirty="0">
                <a:solidFill>
                  <a:srgbClr val="002060"/>
                </a:solidFill>
              </a:rPr>
              <a:t>4. Завести журнал учета направлений на медицинские осмотры</a:t>
            </a:r>
          </a:p>
          <a:p>
            <a:pPr algn="just"/>
            <a:r>
              <a:rPr lang="ru-RU" sz="1900" b="1" dirty="0">
                <a:solidFill>
                  <a:srgbClr val="002060"/>
                </a:solidFill>
              </a:rPr>
              <a:t>5. Выдать направления на предварительный медосмотр работникам перед приемом на </a:t>
            </a:r>
            <a:r>
              <a:rPr lang="ru-RU" sz="1900" b="1" dirty="0" smtClean="0">
                <a:solidFill>
                  <a:srgbClr val="002060"/>
                </a:solidFill>
              </a:rPr>
              <a:t>работу (согласно </a:t>
            </a:r>
            <a:r>
              <a:rPr lang="ru-RU" sz="1900" b="1" dirty="0">
                <a:solidFill>
                  <a:srgbClr val="002060"/>
                </a:solidFill>
              </a:rPr>
              <a:t>списка) под росписью в журнале (п.9 Порядка проведения </a:t>
            </a:r>
            <a:r>
              <a:rPr lang="ru-RU" sz="1900" b="1" dirty="0" smtClean="0">
                <a:solidFill>
                  <a:srgbClr val="002060"/>
                </a:solidFill>
              </a:rPr>
              <a:t>предварительных осмотров</a:t>
            </a:r>
            <a:r>
              <a:rPr lang="ru-RU" sz="1900" b="1" dirty="0">
                <a:solidFill>
                  <a:srgbClr val="002060"/>
                </a:solidFill>
              </a:rPr>
              <a:t>, утверждённого Приказом Минздрава России от 28.01.2021 N 29н)</a:t>
            </a:r>
          </a:p>
          <a:p>
            <a:pPr algn="just"/>
            <a:r>
              <a:rPr lang="ru-RU" sz="1900" b="1" dirty="0">
                <a:solidFill>
                  <a:srgbClr val="002060"/>
                </a:solidFill>
              </a:rPr>
              <a:t>6. Получить из медицинской организации медицинское заключение и проверить на </a:t>
            </a:r>
            <a:r>
              <a:rPr lang="ru-RU" sz="1900" b="1" dirty="0" smtClean="0">
                <a:solidFill>
                  <a:srgbClr val="002060"/>
                </a:solidFill>
              </a:rPr>
              <a:t>наличие противопоказаний</a:t>
            </a:r>
            <a:r>
              <a:rPr lang="ru-RU" sz="1900" b="1" dirty="0">
                <a:solidFill>
                  <a:srgbClr val="002060"/>
                </a:solidFill>
              </a:rPr>
              <a:t>, хранить заключения (в соответствии с номенклатурой дел в компании</a:t>
            </a:r>
            <a:r>
              <a:rPr lang="ru-RU" sz="1900" b="1" dirty="0" smtClean="0">
                <a:solidFill>
                  <a:srgbClr val="002060"/>
                </a:solidFill>
              </a:rPr>
              <a:t>) (</a:t>
            </a:r>
            <a:r>
              <a:rPr lang="ru-RU" sz="1900" b="1" dirty="0">
                <a:solidFill>
                  <a:srgbClr val="002060"/>
                </a:solidFill>
              </a:rPr>
              <a:t>п.15 Порядка </a:t>
            </a:r>
            <a:r>
              <a:rPr lang="ru-RU" sz="1900" b="1" dirty="0" smtClean="0">
                <a:solidFill>
                  <a:srgbClr val="002060"/>
                </a:solidFill>
              </a:rPr>
              <a:t>проведения предварительных </a:t>
            </a:r>
            <a:r>
              <a:rPr lang="ru-RU" sz="1900" b="1" dirty="0">
                <a:solidFill>
                  <a:srgbClr val="002060"/>
                </a:solidFill>
              </a:rPr>
              <a:t>осмотров, утверждённого </a:t>
            </a:r>
            <a:r>
              <a:rPr lang="ru-RU" sz="1900" b="1" dirty="0" smtClean="0">
                <a:solidFill>
                  <a:srgbClr val="002060"/>
                </a:solidFill>
              </a:rPr>
              <a:t>Приказом Минздрава </a:t>
            </a:r>
            <a:r>
              <a:rPr lang="ru-RU" sz="1900" b="1" dirty="0">
                <a:solidFill>
                  <a:srgbClr val="002060"/>
                </a:solidFill>
              </a:rPr>
              <a:t>России от 28.01.2021 N 29н)</a:t>
            </a:r>
          </a:p>
          <a:p>
            <a:pPr algn="just"/>
            <a:r>
              <a:rPr lang="ru-RU" sz="1900" b="1" dirty="0">
                <a:solidFill>
                  <a:srgbClr val="002060"/>
                </a:solidFill>
              </a:rPr>
              <a:t>7. При отсутствии противопоказаний в медицинском заключении допустить работника </a:t>
            </a:r>
            <a:r>
              <a:rPr lang="ru-RU" sz="1900" b="1" dirty="0" smtClean="0">
                <a:solidFill>
                  <a:srgbClr val="002060"/>
                </a:solidFill>
              </a:rPr>
              <a:t>до работы</a:t>
            </a:r>
            <a:endParaRPr lang="ru-RU" sz="1900" b="1" dirty="0">
              <a:solidFill>
                <a:srgbClr val="002060"/>
              </a:solidFill>
            </a:endParaRPr>
          </a:p>
          <a:p>
            <a:pPr algn="just"/>
            <a:r>
              <a:rPr lang="ru-RU" sz="1900" b="1" dirty="0">
                <a:solidFill>
                  <a:srgbClr val="002060"/>
                </a:solidFill>
              </a:rPr>
              <a:t>8. При наличии противопоказаний в медицинском заключении не заключать с </a:t>
            </a:r>
            <a:r>
              <a:rPr lang="ru-RU" sz="1900" b="1" dirty="0" smtClean="0">
                <a:solidFill>
                  <a:srgbClr val="002060"/>
                </a:solidFill>
              </a:rPr>
              <a:t>работником трудовой </a:t>
            </a:r>
            <a:r>
              <a:rPr lang="ru-RU" sz="1900" b="1" dirty="0">
                <a:solidFill>
                  <a:srgbClr val="002060"/>
                </a:solidFill>
              </a:rPr>
              <a:t>договор.</a:t>
            </a:r>
          </a:p>
          <a:p>
            <a:pPr algn="just"/>
            <a:r>
              <a:rPr lang="ru-RU" sz="1900" b="1" dirty="0">
                <a:solidFill>
                  <a:srgbClr val="002060"/>
                </a:solidFill>
              </a:rPr>
              <a:t>9. Сообщить в СФР сведения о медосмотре, проведенном при приеме на работу, в </a:t>
            </a:r>
            <a:r>
              <a:rPr lang="ru-RU" sz="1900" b="1" dirty="0" smtClean="0">
                <a:solidFill>
                  <a:srgbClr val="002060"/>
                </a:solidFill>
              </a:rPr>
              <a:t>составе формы ЕФС-1</a:t>
            </a:r>
            <a:endParaRPr lang="ru-RU" sz="19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71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1722" y="0"/>
            <a:ext cx="9461241" cy="121484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Организация 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периодического 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медосмотра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9293" y="324167"/>
            <a:ext cx="1012024" cy="1012024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12782-3495-4C61-B2A1-30DEB30C56DE}" type="slidenum">
              <a:rPr lang="ru-RU" smtClean="0"/>
              <a:t>5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26720" y="1402080"/>
            <a:ext cx="1176528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900" b="1" dirty="0" smtClean="0">
                <a:solidFill>
                  <a:srgbClr val="002060"/>
                </a:solidFill>
              </a:rPr>
              <a:t>1.Утвердить </a:t>
            </a:r>
            <a:r>
              <a:rPr lang="ru-RU" sz="1900" b="1" dirty="0">
                <a:solidFill>
                  <a:srgbClr val="002060"/>
                </a:solidFill>
              </a:rPr>
              <a:t>списки работников, подлежащих периодическому медосмотру (п.21-24 </a:t>
            </a:r>
            <a:r>
              <a:rPr lang="ru-RU" sz="1900" b="1" dirty="0" smtClean="0">
                <a:solidFill>
                  <a:srgbClr val="002060"/>
                </a:solidFill>
              </a:rPr>
              <a:t>Порядка проведения </a:t>
            </a:r>
            <a:r>
              <a:rPr lang="ru-RU" sz="1900" b="1" dirty="0">
                <a:solidFill>
                  <a:srgbClr val="002060"/>
                </a:solidFill>
              </a:rPr>
              <a:t>предварительных осмотров, утверждённого Приказом Минздрава России </a:t>
            </a:r>
            <a:r>
              <a:rPr lang="ru-RU" sz="1900" b="1" dirty="0" smtClean="0">
                <a:solidFill>
                  <a:srgbClr val="002060"/>
                </a:solidFill>
              </a:rPr>
              <a:t>от 28.01.2021 </a:t>
            </a:r>
            <a:r>
              <a:rPr lang="ru-RU" sz="1900" b="1" dirty="0">
                <a:solidFill>
                  <a:srgbClr val="002060"/>
                </a:solidFill>
              </a:rPr>
              <a:t>N 29н)</a:t>
            </a:r>
          </a:p>
          <a:p>
            <a:pPr algn="just"/>
            <a:r>
              <a:rPr lang="ru-RU" sz="1900" b="1" dirty="0">
                <a:solidFill>
                  <a:srgbClr val="002060"/>
                </a:solidFill>
              </a:rPr>
              <a:t>2. Согласовать план прохождения медосмотра с медицинской организацией (п.26 </a:t>
            </a:r>
            <a:r>
              <a:rPr lang="ru-RU" sz="1900" b="1" dirty="0" smtClean="0">
                <a:solidFill>
                  <a:srgbClr val="002060"/>
                </a:solidFill>
              </a:rPr>
              <a:t>Порядка)</a:t>
            </a:r>
            <a:endParaRPr lang="ru-RU" sz="1900" b="1" dirty="0">
              <a:solidFill>
                <a:srgbClr val="002060"/>
              </a:solidFill>
            </a:endParaRPr>
          </a:p>
          <a:p>
            <a:pPr algn="just"/>
            <a:r>
              <a:rPr lang="ru-RU" sz="1900" b="1" dirty="0">
                <a:solidFill>
                  <a:srgbClr val="002060"/>
                </a:solidFill>
              </a:rPr>
              <a:t>3. Издать приказ о прохождении медосмотра в соответствии с планом </a:t>
            </a:r>
            <a:r>
              <a:rPr lang="ru-RU" sz="1900" b="1" dirty="0" smtClean="0">
                <a:solidFill>
                  <a:srgbClr val="002060"/>
                </a:solidFill>
              </a:rPr>
              <a:t>проведения медосмотров </a:t>
            </a:r>
            <a:r>
              <a:rPr lang="ru-RU" sz="1900" b="1" dirty="0">
                <a:solidFill>
                  <a:srgbClr val="002060"/>
                </a:solidFill>
              </a:rPr>
              <a:t>и ознакомить работников за 10 дней до начала медосмотра (п.27 </a:t>
            </a:r>
            <a:r>
              <a:rPr lang="ru-RU" sz="1900" b="1" dirty="0" smtClean="0">
                <a:solidFill>
                  <a:srgbClr val="002060"/>
                </a:solidFill>
              </a:rPr>
              <a:t>Порядка)</a:t>
            </a:r>
            <a:endParaRPr lang="ru-RU" sz="1900" b="1" dirty="0">
              <a:solidFill>
                <a:srgbClr val="002060"/>
              </a:solidFill>
            </a:endParaRPr>
          </a:p>
          <a:p>
            <a:pPr algn="just"/>
            <a:r>
              <a:rPr lang="ru-RU" sz="1900" b="1" dirty="0">
                <a:solidFill>
                  <a:srgbClr val="002060"/>
                </a:solidFill>
              </a:rPr>
              <a:t>4. Выдать направления на периодический медосмотр работникам (согласно списка) </a:t>
            </a:r>
            <a:r>
              <a:rPr lang="ru-RU" sz="1900" b="1" dirty="0" smtClean="0">
                <a:solidFill>
                  <a:srgbClr val="002060"/>
                </a:solidFill>
              </a:rPr>
              <a:t>под росписью </a:t>
            </a:r>
            <a:r>
              <a:rPr lang="ru-RU" sz="1900" b="1" dirty="0">
                <a:solidFill>
                  <a:srgbClr val="002060"/>
                </a:solidFill>
              </a:rPr>
              <a:t>в журнале (п.25 </a:t>
            </a:r>
            <a:r>
              <a:rPr lang="ru-RU" sz="1900" b="1" dirty="0" smtClean="0">
                <a:solidFill>
                  <a:srgbClr val="002060"/>
                </a:solidFill>
              </a:rPr>
              <a:t>Порядка)</a:t>
            </a:r>
            <a:endParaRPr lang="ru-RU" sz="1900" b="1" dirty="0">
              <a:solidFill>
                <a:srgbClr val="002060"/>
              </a:solidFill>
            </a:endParaRPr>
          </a:p>
          <a:p>
            <a:pPr algn="just"/>
            <a:r>
              <a:rPr lang="ru-RU" sz="1900" b="1" dirty="0">
                <a:solidFill>
                  <a:srgbClr val="002060"/>
                </a:solidFill>
              </a:rPr>
              <a:t>5. Получить из медицинской организации медицинское заключение и проверить на </a:t>
            </a:r>
            <a:r>
              <a:rPr lang="ru-RU" sz="1900" b="1" dirty="0" smtClean="0">
                <a:solidFill>
                  <a:srgbClr val="002060"/>
                </a:solidFill>
              </a:rPr>
              <a:t>наличие противопоказаний</a:t>
            </a:r>
            <a:r>
              <a:rPr lang="ru-RU" sz="1900" b="1" dirty="0">
                <a:solidFill>
                  <a:srgbClr val="002060"/>
                </a:solidFill>
              </a:rPr>
              <a:t>, хранить заключения (п.33 </a:t>
            </a:r>
            <a:r>
              <a:rPr lang="ru-RU" sz="1900" b="1" dirty="0" smtClean="0">
                <a:solidFill>
                  <a:srgbClr val="002060"/>
                </a:solidFill>
              </a:rPr>
              <a:t>Порядка)</a:t>
            </a:r>
            <a:endParaRPr lang="ru-RU" sz="1900" b="1" dirty="0">
              <a:solidFill>
                <a:srgbClr val="002060"/>
              </a:solidFill>
            </a:endParaRPr>
          </a:p>
          <a:p>
            <a:pPr algn="just"/>
            <a:r>
              <a:rPr lang="ru-RU" sz="1900" b="1" dirty="0">
                <a:solidFill>
                  <a:srgbClr val="002060"/>
                </a:solidFill>
              </a:rPr>
              <a:t>6. При отсутствии противопоказаний в заключительном акте допустить работников </a:t>
            </a:r>
            <a:r>
              <a:rPr lang="ru-RU" sz="1900" b="1" dirty="0" smtClean="0">
                <a:solidFill>
                  <a:srgbClr val="002060"/>
                </a:solidFill>
              </a:rPr>
              <a:t>до работы</a:t>
            </a:r>
            <a:endParaRPr lang="ru-RU" sz="1900" b="1" dirty="0">
              <a:solidFill>
                <a:srgbClr val="002060"/>
              </a:solidFill>
            </a:endParaRPr>
          </a:p>
          <a:p>
            <a:pPr algn="just"/>
            <a:r>
              <a:rPr lang="ru-RU" sz="1900" b="1" dirty="0">
                <a:solidFill>
                  <a:srgbClr val="002060"/>
                </a:solidFill>
              </a:rPr>
              <a:t>7. В случае выявления медицинских противопоказаний к работе работник направляется </a:t>
            </a:r>
            <a:r>
              <a:rPr lang="ru-RU" sz="1900" b="1" dirty="0" smtClean="0">
                <a:solidFill>
                  <a:srgbClr val="002060"/>
                </a:solidFill>
              </a:rPr>
              <a:t>в медицинскую </a:t>
            </a:r>
            <a:r>
              <a:rPr lang="ru-RU" sz="1900" b="1" dirty="0">
                <a:solidFill>
                  <a:srgbClr val="002060"/>
                </a:solidFill>
              </a:rPr>
              <a:t>организацию для проведения экспертизы профессиональной </a:t>
            </a:r>
            <a:r>
              <a:rPr lang="ru-RU" sz="1900" b="1" dirty="0" smtClean="0">
                <a:solidFill>
                  <a:srgbClr val="002060"/>
                </a:solidFill>
              </a:rPr>
              <a:t>пригодности. Издать </a:t>
            </a:r>
            <a:r>
              <a:rPr lang="ru-RU" sz="1900" b="1" dirty="0">
                <a:solidFill>
                  <a:srgbClr val="002060"/>
                </a:solidFill>
              </a:rPr>
              <a:t>приказ об отстранении от работы работников (ч.1 ст. 76 ТКРФ)</a:t>
            </a:r>
          </a:p>
          <a:p>
            <a:pPr algn="just"/>
            <a:r>
              <a:rPr lang="ru-RU" sz="1900" b="1" dirty="0">
                <a:solidFill>
                  <a:srgbClr val="002060"/>
                </a:solidFill>
              </a:rPr>
              <a:t>8. Получить заключительный акт по итогам периодического медосмотра (не позднее </a:t>
            </a:r>
            <a:r>
              <a:rPr lang="ru-RU" sz="1900" b="1" dirty="0" smtClean="0">
                <a:solidFill>
                  <a:srgbClr val="002060"/>
                </a:solidFill>
              </a:rPr>
              <a:t>чем через </a:t>
            </a:r>
            <a:r>
              <a:rPr lang="ru-RU" sz="1900" b="1" dirty="0">
                <a:solidFill>
                  <a:srgbClr val="002060"/>
                </a:solidFill>
              </a:rPr>
              <a:t>30 дней после завершения) (п. 45 Порядка, утв. Приказом Минздрава России </a:t>
            </a:r>
            <a:r>
              <a:rPr lang="ru-RU" sz="1900" b="1" dirty="0" smtClean="0">
                <a:solidFill>
                  <a:srgbClr val="002060"/>
                </a:solidFill>
              </a:rPr>
              <a:t>от 28.01.2021 </a:t>
            </a:r>
            <a:r>
              <a:rPr lang="ru-RU" sz="1900" b="1" dirty="0">
                <a:solidFill>
                  <a:srgbClr val="002060"/>
                </a:solidFill>
              </a:rPr>
              <a:t>N 29н).</a:t>
            </a:r>
          </a:p>
          <a:p>
            <a:pPr algn="just"/>
            <a:r>
              <a:rPr lang="ru-RU" sz="1900" b="1" dirty="0">
                <a:solidFill>
                  <a:srgbClr val="002060"/>
                </a:solidFill>
              </a:rPr>
              <a:t>9. Сообщить в СФР сведения о медосмотре, проведенном при приеме на работу, в </a:t>
            </a:r>
            <a:r>
              <a:rPr lang="ru-RU" sz="1900" b="1" dirty="0" smtClean="0">
                <a:solidFill>
                  <a:srgbClr val="002060"/>
                </a:solidFill>
              </a:rPr>
              <a:t>составе формы </a:t>
            </a:r>
            <a:r>
              <a:rPr lang="ru-RU" sz="1900" b="1" dirty="0">
                <a:solidFill>
                  <a:srgbClr val="002060"/>
                </a:solidFill>
              </a:rPr>
              <a:t>ЕФС-1</a:t>
            </a:r>
          </a:p>
        </p:txBody>
      </p:sp>
    </p:spTree>
    <p:extLst>
      <p:ext uri="{BB962C8B-B14F-4D97-AF65-F5344CB8AC3E}">
        <p14:creationId xmlns:p14="http://schemas.microsoft.com/office/powerpoint/2010/main" val="299006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14060</TotalTime>
  <Words>774</Words>
  <Application>Microsoft Office PowerPoint</Application>
  <PresentationFormat>Широкоэкранный</PresentationFormat>
  <Paragraphs>40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Calibri</vt:lpstr>
      <vt:lpstr>Calibri Light</vt:lpstr>
      <vt:lpstr>Franklin Gothic Heavy</vt:lpstr>
      <vt:lpstr>Franklin Gothic Medium Cond</vt:lpstr>
      <vt:lpstr>Times New Roman</vt:lpstr>
      <vt:lpstr>Ретро</vt:lpstr>
      <vt:lpstr>Порядок проведения обязательных предварительных и периодических медицинских осмотров работников.</vt:lpstr>
      <vt:lpstr> Предварительные (при поступлении на работу) и периодические (в течение трудовой деятельности) медицинские осмотры</vt:lpstr>
      <vt:lpstr> Основания для проведения медосмотров</vt:lpstr>
      <vt:lpstr> Организация предварительного медосмотра</vt:lpstr>
      <vt:lpstr> Организация периодического медосмотра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Вводный инструктаж</dc:title>
  <dc:creator>Иванов Владимир Валерьевич</dc:creator>
  <cp:lastModifiedBy>Admin</cp:lastModifiedBy>
  <cp:revision>293</cp:revision>
  <dcterms:created xsi:type="dcterms:W3CDTF">2018-10-12T01:13:41Z</dcterms:created>
  <dcterms:modified xsi:type="dcterms:W3CDTF">2024-05-30T00:10:49Z</dcterms:modified>
</cp:coreProperties>
</file>