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6" r:id="rId2"/>
    <p:sldId id="335" r:id="rId3"/>
    <p:sldId id="365" r:id="rId4"/>
    <p:sldId id="366" r:id="rId5"/>
    <p:sldId id="338" r:id="rId6"/>
    <p:sldId id="337" r:id="rId7"/>
    <p:sldId id="342" r:id="rId8"/>
    <p:sldId id="339" r:id="rId9"/>
    <p:sldId id="344" r:id="rId10"/>
    <p:sldId id="345" r:id="rId11"/>
    <p:sldId id="354" r:id="rId12"/>
    <p:sldId id="360" r:id="rId13"/>
    <p:sldId id="362" r:id="rId14"/>
    <p:sldId id="356" r:id="rId15"/>
    <p:sldId id="364" r:id="rId16"/>
    <p:sldId id="358" r:id="rId17"/>
    <p:sldId id="359" r:id="rId18"/>
    <p:sldId id="357" r:id="rId19"/>
    <p:sldId id="363" r:id="rId20"/>
    <p:sldId id="346" r:id="rId21"/>
    <p:sldId id="355" r:id="rId22"/>
    <p:sldId id="351" r:id="rId23"/>
    <p:sldId id="349" r:id="rId24"/>
    <p:sldId id="350" r:id="rId25"/>
    <p:sldId id="352" r:id="rId26"/>
    <p:sldId id="361" r:id="rId27"/>
    <p:sldId id="32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BD582C"/>
    <a:srgbClr val="F2B494"/>
    <a:srgbClr val="E37E09"/>
    <a:srgbClr val="0B3568"/>
    <a:srgbClr val="5F9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09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8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886C2-285A-4D73-B10E-EAA356FD1E1E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01CDD-BB2F-4674-BA87-81177F540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922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01CDD-BB2F-4674-BA87-81177F540FD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988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1DE8-919F-491A-AD9A-256CC320F255}" type="datetime1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58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1A8D-1469-47C8-8139-C018A83637B1}" type="datetime1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82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5FD18-DFD3-40EB-8F7B-4178259B7062}" type="datetime1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97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E5158-F7E8-4047-815F-DD5BF0E4D75C}" type="datetime1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4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FBFD-1558-48CE-8C73-77C7A6FDFB1B}" type="datetime1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25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7B020-46A8-4ECD-A4CC-3FA6EDEBABBC}" type="datetime1">
              <a:rPr lang="ru-RU" smtClean="0"/>
              <a:t>28.05.2024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20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84036-DC0C-495B-9164-BCCF3E664FA8}" type="datetime1">
              <a:rPr lang="ru-RU" smtClean="0"/>
              <a:t>28.05.2024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69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DAD0-F97B-4BCC-BCAA-F84D11FE1447}" type="datetime1">
              <a:rPr lang="ru-RU" smtClean="0"/>
              <a:t>28.05.2024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69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C5C0-A9DD-43F5-B395-F21D5B7DBC8A}" type="datetime1">
              <a:rPr lang="ru-RU" smtClean="0"/>
              <a:t>28.05.2024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0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D368A18-6D54-4D0A-85FF-0AA467BB7767}" type="datetime1">
              <a:rPr lang="ru-RU" smtClean="0"/>
              <a:t>28.05.2024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412782-3495-4C61-B2A1-30DEB30C5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540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5259-81CE-4027-BBA9-AC0302CACB27}" type="datetime1">
              <a:rPr lang="ru-RU" smtClean="0"/>
              <a:t>28.05.2024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5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CE6A199-B492-4819-ADAC-2D959BDA1BBF}" type="datetime1">
              <a:rPr lang="ru-RU" smtClean="0"/>
              <a:t>28.05.2024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D412782-3495-4C61-B2A1-30DEB30C56D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45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2099" y="2423481"/>
            <a:ext cx="9144000" cy="802389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Профсоюзный контроль 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за соблюдением трудового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законодательства при 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 расследовании несчастных 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Franklin Gothic Medium Cond" panose="020B0606030402020204" pitchFamily="34" charset="0"/>
                <a:cs typeface="Times New Roman" panose="02020603050405020304" pitchFamily="18" charset="0"/>
              </a:rPr>
              <a:t>случаев на производстве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Franklin Gothic Medium Cond" panose="020B06060304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011" y="5608826"/>
            <a:ext cx="12106275" cy="540254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 smtClean="0">
                <a:solidFill>
                  <a:srgbClr val="0B3568"/>
                </a:solidFill>
                <a:latin typeface="Franklin Gothic Heavy" panose="020B0903020102020204" pitchFamily="34" charset="0"/>
              </a:rPr>
              <a:t>СОЮЗ «ИРКУТСКОЕ ОБЛАСТНОЕ ОБЪЕДИНЕНИЕ организаций Профсоюзов»</a:t>
            </a:r>
            <a:endParaRPr lang="ru-RU" sz="2000" b="1" i="1" dirty="0">
              <a:solidFill>
                <a:srgbClr val="0B3568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979" y="379855"/>
            <a:ext cx="3455472" cy="345547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1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486" y="4441462"/>
            <a:ext cx="7657240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3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3347"/>
            <a:ext cx="8229600" cy="122401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Выдача доверенности представителю на участие в  расследовании несчастного случая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8867" y="1738209"/>
            <a:ext cx="1095675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После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установления соответствия кандидата требованиям к представителям Иркутского Профобъединения в расследовании несчастных случаев ему выдается доверенность Иркутского Профобъединения на право участия в расследовании несчастного случая в качестве представителя Иркутского Профобъединения.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ВАЖНО!!!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</a:rPr>
              <a:t>Доверенность выдаётся на проведение расследования конкретного несчастного случая.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</a:rPr>
              <a:t>Нельзя включать в состав комиссии по расследованию несчастного случая представителя Иркутского Профобъединения, имеющего доверенность на осуществление других функций по  представлению интересов Иркутского Профобъединения (член координационного совета Иркутского Профобъединения)</a:t>
            </a:r>
            <a:endParaRPr lang="ru-RU" sz="2000" b="1" dirty="0">
              <a:solidFill>
                <a:srgbClr val="C00000"/>
              </a:solidFill>
            </a:endParaRPr>
          </a:p>
          <a:p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accent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9717" y="5250867"/>
            <a:ext cx="1076885" cy="106252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343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3347"/>
            <a:ext cx="8229600" cy="122401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Позиция Профсоюза при расследовании несчастных случаев на производстве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8554" y="1776046"/>
            <a:ext cx="11068435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1. Квалификация несчастного случая. Связь несчастного случая с производством.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8253" y="2277979"/>
            <a:ext cx="10956757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Тяжёлый несчастный случай с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О. инженером-технологом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11 мая 2023г. 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6815" y="2689411"/>
            <a:ext cx="10990385" cy="3953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Несчастный случай произошёл в результате нанесения работнику телесных повреждений другим работником данного предприятия.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Большинство членов комиссии проголосовали за то, что данный несчастный случай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не связан с производством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Технический инспектор Иркутского Профобъединения готовил особое мнение по данному НС.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основании требований: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статьи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227 Трудового Кодекса РФ: «Расследованию в установленном порядке как несчастные случаи подлежат события, в результате которых пострадавшими были получены: телесные повреждения (травмы), в том числе нанесенные другим лицом; если указанные события произошли: в течение рабочего времени на территории работодателя».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Несчастный случай с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О.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произошёл в течение рабочего времени на территории работодателя, тяжёлые травмы ему были нанесены другим лицом – работником предприятия, т.е. данный случай должен быть квалифицирован как несчастный случай,</a:t>
            </a:r>
            <a:r>
              <a:rPr lang="ru-RU" dirty="0"/>
              <a:t> </a:t>
            </a:r>
            <a:r>
              <a:rPr lang="ru-RU" b="1" dirty="0">
                <a:solidFill>
                  <a:srgbClr val="C00000"/>
                </a:solidFill>
              </a:rPr>
              <a:t>связанный с производством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651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3347"/>
            <a:ext cx="8229600" cy="122401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Позиция Профсоюза при расследовании несчастных случаев на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производстве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8554" y="1776046"/>
            <a:ext cx="11068435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1. Квалификация несчастного случая. Связь несчастного случая с производством.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8253" y="2277979"/>
            <a:ext cx="10956757" cy="7078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Тяжёлый несчастный случай с Ж. специалистом  17.07.2023 при падении с кровати во время междусменного отдыха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671" y="2958352"/>
            <a:ext cx="116003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17.07.2023 специалист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Ж. при выполнении работ вахтовым методом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 8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утра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сдал смену 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пошел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отдыхать с свою комнату в общежитии. Во время сна, примерно в 15:00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Ж.,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не почувствовал край кровати и упал со второго яруса. При падении Ж., ударился о табурет, который сам поставил возле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кровати.</a:t>
            </a:r>
          </a:p>
          <a:p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Предварительные выводы комиссии по квалификации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</a:rPr>
              <a:t>несчастного случая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: учитывая, что при получении травмы пострадавший находился на междусменном отдыхе и не принимал непосредственное участие в производственной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деятельности организации,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комиссия квалифицирует несчастных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случай как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не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</a:rPr>
              <a:t>связанный с производством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, не подлежащим учету и регистрации 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организации.</a:t>
            </a:r>
          </a:p>
          <a:p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В результате расследования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: несчастный случай с Ж. признан </a:t>
            </a:r>
            <a:r>
              <a:rPr lang="ru-RU" b="1" dirty="0" smtClean="0">
                <a:solidFill>
                  <a:srgbClr val="C00000"/>
                </a:solidFill>
              </a:rPr>
              <a:t>связанным с производством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 основании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требований статьи 227 Трудового Кодекса РФ: «Расследованию в установленном порядке как несчастные случаи подлежат события, в результате которых пострадавшими были получены: телесные повреждения (травмы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), полученные…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- при работе вахтовым методом во время междусменного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отдыха…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065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3347"/>
            <a:ext cx="8229600" cy="122401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Позиция Профсоюза при расследовании несчастных случаев на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производстве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8554" y="1704329"/>
            <a:ext cx="11068435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1. Квалификация несчастного случая. Связь несчастного случая с производством.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395" y="2134544"/>
            <a:ext cx="10956757" cy="7078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Лёгкий несчастный случай с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З. уборщиком служебных помещений  04.06.2023 падение со стремянки при мытье окон.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589" y="2779060"/>
            <a:ext cx="11833411" cy="3711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От работодателя было получено извещение о несчастном случае, в котором сообщалось, что 04.06.2023г. З. вышла на работу в свой выходной день никого об этом не предупредив, без разрешения руководства.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З. приступила к мойке окон подставив к окну стремянку. Помыв одну половину окна, она, поставив одну ногу на подоконник, другую на стремянку, начала передвигать стремянку, не удержалась и упала на пол.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дальнейшем работодатель отозвал извещение, т.к. согласно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мед.заключения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травма была легкой, провёл расследование  и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не связал несчастный случай с З. с производством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Гос. инспектором с привлечением технического инспектора труда Иркутского Профобъединения проведено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дополнительное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расследование – подготовлено заключение. По заключению гос.инспектора работодателем подготовлен акт по форме Н-1 от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27.07.2023г. – несчастный случай </a:t>
            </a:r>
            <a:r>
              <a:rPr lang="ru-RU" b="1" dirty="0" smtClean="0"/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связан с производством</a:t>
            </a:r>
            <a:r>
              <a:rPr lang="ru-RU" b="1" dirty="0" smtClean="0"/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на основании требований статьи 227 Трудового Кодекса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РФ (…при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выполнении работы за пределами установленной для работника продолжительности рабочего времени, в выходные и нерабочие праздничные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дни).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При этом работник не был обучен по ОТ, не были  проведены периодические инструктажи по охране труда, не проведена проверка знаний по охране труда.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141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3347"/>
            <a:ext cx="8229600" cy="122401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Позиция Профсоюза при расследовании несчастных случаев на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производстве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8554" y="1776046"/>
            <a:ext cx="11068435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2. Установление факта грубой неосторожности пострадавшего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197" y="2248543"/>
            <a:ext cx="1108509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Согласно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действующего законодательства РФ снижению размера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выплат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по НС возможно, если действия пострадавшего будут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квалифицированы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как грубая неосторожность пострадавшего. Определения грубая</a:t>
            </a: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неосторожность пострадавшего законодательство РФ не дает.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Кто может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установить грубую неосторожность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 ст. 229.2 Трудового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кодекса указано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«…Если при расследовании несчастного случая с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застрахованным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установлено, что грубая неосторожность застрахованного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содействовала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возникновению или увеличению вреда, причиненного его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здоровью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, то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</a:rPr>
              <a:t>с учетом заключения выборного органа первичной профсоюзной</a:t>
            </a:r>
          </a:p>
          <a:p>
            <a:pPr algn="just"/>
            <a:r>
              <a:rPr lang="ru-RU" b="1" u="sng" dirty="0">
                <a:solidFill>
                  <a:schemeClr val="accent2">
                    <a:lumMod val="50000"/>
                  </a:schemeClr>
                </a:solidFill>
              </a:rPr>
              <a:t>организации или иного уполномоченного работниками органа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комиссия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(в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предусмотренных настоящим Кодексом случаях государственный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инспектор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труда, самостоятельно проводящий расследование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несчастного случая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) устанавливает степень вины застрахованного в процентах.»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dirty="0" smtClean="0"/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Таким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образом, решение об установлении грубой неосторожности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потерпевшего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принимает комиссия, но только после согласования в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профсоюзной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организацией или иного уполномоченного работниками органа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661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3347"/>
            <a:ext cx="8229600" cy="122401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Позиция Профсоюза при расследовании несчастных случаев на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производстве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8554" y="1776046"/>
            <a:ext cx="11068435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2. Установление факта грубой неосторожности пострадавшего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8268" y="2463696"/>
            <a:ext cx="1108509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Считается, что грубой неосторожностью пострадавшего может быть признано: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объективно подтвержденное в установленном порядке нахождение пострадавшего в состоянии алкогольного, наркотического или иного токсического опьянения;</a:t>
            </a:r>
          </a:p>
          <a:p>
            <a:pPr marL="285750" indent="-285750">
              <a:buFontTx/>
              <a:buChar char="-"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окументально подтвержденное неоднократное нарушение пострадавшим требований охраны труда, о которых ему было доподлинно известно;</a:t>
            </a:r>
          </a:p>
          <a:p>
            <a:pPr marL="285750" indent="-285750">
              <a:buFontTx/>
              <a:buChar char="-"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 пренебрежение пострадавшим иными требованиями безопасности, о которых пострадавшему было доподлинно известно.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102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3347"/>
            <a:ext cx="8229600" cy="122401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Позиция Профсоюза при расследовании несчастных случаев на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производстве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8554" y="1776046"/>
            <a:ext cx="11068435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2. Установление факта грубой неосторожности пострадавшего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83" y="2556282"/>
            <a:ext cx="10390210" cy="358074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170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3347"/>
            <a:ext cx="8229600" cy="122401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2683C6">
                    <a:lumMod val="75000"/>
                  </a:srgbClr>
                </a:solidFill>
              </a:rPr>
              <a:t>Позиция Профсоюза при расследовании несчастных случаев на </a:t>
            </a:r>
            <a:r>
              <a:rPr lang="ru-RU" sz="3600" b="1" dirty="0" smtClean="0">
                <a:solidFill>
                  <a:srgbClr val="2683C6">
                    <a:lumMod val="75000"/>
                  </a:srgbClr>
                </a:solidFill>
              </a:rPr>
              <a:t>производстве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6836" y="1740187"/>
            <a:ext cx="11068435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2. Установление факта грубой неосторожности пострадавшего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530" y="2294965"/>
            <a:ext cx="1186927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Меры по снижению вероятности человеческой ошибки:</a:t>
            </a:r>
          </a:p>
          <a:p>
            <a:r>
              <a:rPr lang="ru-RU" sz="2000" dirty="0"/>
              <a:t>•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Качественное обучение и развитие компетентности работников 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• Адекватное мотивирование персонала для снижения вероятности нарушений 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• Избежание монотонной работы, например, чередование операций 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• Регулярные перерывы и адекватный график работы для предотвращения усталости 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• Обеспечение четкого знания работниками своих функций и обязанностей 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• Постановка ясных и конкретных целей и задач при планировании работ 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• Достаточная коммуникация и оперативный доступ к нужной информации 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• Четкие и ясные инструкции и процедуры, не оставляющие возможности для двоякого толкования 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• Адекватные условия труда, не создающие отвлекающих и утомительных для работника факторов 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• Последовательное и эффективное управление действиями персонала и адекватный надзор </a:t>
            </a: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• Политика запрета в отношении алкоголя 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наркотиков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628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094" y="2626841"/>
            <a:ext cx="1676789" cy="13266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3347"/>
            <a:ext cx="8229600" cy="122401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Позиция Профсоюза при расследовании несчастных случаев на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производстве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8554" y="1776046"/>
            <a:ext cx="11068435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2. Установление факта грубой неосторожности пострадавшего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588" y="2205317"/>
            <a:ext cx="115823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Для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того чтобы решить, допустил ли работник грубую неосторожность, просто неосторожность, неосмотрительность или поспешность, нужно очень тщательно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проверить:</a:t>
            </a: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было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ли проведено качественное обучение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пострадавшего;</a:t>
            </a: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был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ли пострадавший обеспечен всеми необходимыми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СИЗ;</a:t>
            </a: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сделал ли работодатель все необходимое, для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создания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безопасных условий работы.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Обязательно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нужно убедиться, что в инструкции по охране труда, по которой инструктировался пострадавший, есть требования по безопасному выполнению работы, при которой он получил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травму, что пострадавший ознакомлен с профессиональными рисками, присутствующими на данном рабочем месте. 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Проверить:</a:t>
            </a: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каком состоянии находятся все предусмотренные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технические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средства предупреждения аварий и несчастных случаев (ограждения, аварийные выключатели, блокировки и тому подобное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);</a:t>
            </a: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был ли проведен пострадавшему медицинский осмотр в положенные сроки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887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3347"/>
            <a:ext cx="8229600" cy="122401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Позиция Профсоюза при расследовании несчастных случаев на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производстве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8554" y="1776046"/>
            <a:ext cx="11068435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2. Установление факта грубой неосторожности пострадавшего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7176" y="2484604"/>
            <a:ext cx="110561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Если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комиссия убеждена, что работодатель сделал все возможное, чтобы предотвратить этот несчастный случай, то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грубая неосторожность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пострадавшего (с предложением процента его вины) может быть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установлена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Предложение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об установлении грубой неосторожности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передается в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профсоюзный комитет или другой уполномоченный работниками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орган.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заседании профсоюзного комитета рассматриваются все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документы по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несчастному случаю, и выносится решение об установлении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грубой неосторожности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в процентах. Это решение обязательно надо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приложить к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материалам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расследования.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666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2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71" y="0"/>
            <a:ext cx="9807387" cy="652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34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518" y="358588"/>
            <a:ext cx="10130117" cy="102018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Позиция Профсоюза при расследовании несчастных случаев на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производстве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6150" y="1831903"/>
            <a:ext cx="10962928" cy="7078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Смертельный НС 12 мая 2023 с электромонтером- линейщиком по монтажу воздушных линий высокого напряжения и контактной сети К. – падение с высоты 7м  с опоры контактной сети.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863" y="2491155"/>
            <a:ext cx="118051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Обстоятельства происшествия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12.05.2023 г.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проверке качества выполненных работ мастер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обнаружил, что при монтаже металлической опоры контактной сети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№101Г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были использованы непроектные болты М-36 вместо требующихся М-42. 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15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30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мастер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выдал распоряжение №1 на производство работ по замене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непроектных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болтов на опоре №101Г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производителю работ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электромонтеру-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линейщику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с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3-мя членами бригады. Работы по заменен болтов были завершены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16- 30. После окончания работ производитель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отпустил 2-х членов бригады, а электромонтера-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линейщика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попросил остаться и помочь ему установить кронштейн изолятора для контактного провода на опору № 101Г. Со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слов электромонтера-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линейщика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решение по установке кронштейна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принял самостоятельно.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Электромонтер-линейщик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взяв кронштейн изолятора и укрепив его на монтажной привязи, поднялся на опору контактной сети №101Г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дал команду электромонтеру-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линейщику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Л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подняться по опоре №101Г и помочь отвести контактный провод.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Л.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поднялся по опоре №101Г примерно на 0,7 метра выше места нахождения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.,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который находился на опоре №101Г на высоте около 7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м.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Л.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зафиксировался стропом привязи и начал отводить контактный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провод. В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это время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чтобы взять в руки кронштейн изолятора, отпустил хват рук с опоры и сорвался вниз.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2695" y="1399529"/>
            <a:ext cx="11068435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 Заполнение Акта по форме 5 с использованием классификаторов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090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3347"/>
            <a:ext cx="8229600" cy="122401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Позиция Профсоюза при расследовании несчастных случаев на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производстве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7817" y="2225408"/>
            <a:ext cx="10956757" cy="7078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Смертельный НС 12 мая 2023 с электромонтером- линейщиком по монтажу воздушных линий высокого напряжения и контактной сети К. – падение с высоты 7м  с опоры контактной сети.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174" y="2937493"/>
            <a:ext cx="1115878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Причины: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Нарушение работником допуска к работам повышенной опасности.</a:t>
            </a:r>
          </a:p>
          <a:p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Ответственные лица:  К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. -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электромонтер-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линейщик,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нарушил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ст. 215 Трудового кодекса РФ, п. 4.2 Правил по охране труда  при эксплуатации электроустановок, п. 7 Правил по охране труда при работе на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высоте, п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. 8.3.2 Инструкции по безопасности для электромонтеров контактной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сети.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Работник самостоятельно принял решение о производстве работ на высоте без оформления наряда-допуска!</a:t>
            </a:r>
          </a:p>
          <a:p>
            <a:endParaRPr lang="ru-RU" sz="2000" b="1" dirty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Протокол заседания комиссии по расследованию НС – ответственности должностных лиц организации – не установлено!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4112" y="1715961"/>
            <a:ext cx="10903441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rgbClr val="2683C6">
                    <a:lumMod val="75000"/>
                  </a:srgbClr>
                </a:solidFill>
              </a:rPr>
              <a:t>3. Заполнение Акта по форме </a:t>
            </a:r>
            <a:r>
              <a:rPr lang="ru-RU" sz="2000" b="1" dirty="0" smtClean="0">
                <a:solidFill>
                  <a:srgbClr val="2683C6">
                    <a:lumMod val="75000"/>
                  </a:srgbClr>
                </a:solidFill>
              </a:rPr>
              <a:t>5 </a:t>
            </a:r>
            <a:r>
              <a:rPr lang="ru-RU" sz="2000" b="1" dirty="0">
                <a:solidFill>
                  <a:srgbClr val="2683C6">
                    <a:lumMod val="75000"/>
                  </a:srgbClr>
                </a:solidFill>
              </a:rPr>
              <a:t>с использованием </a:t>
            </a:r>
            <a:r>
              <a:rPr lang="ru-RU" sz="2000" b="1" dirty="0" smtClean="0">
                <a:solidFill>
                  <a:srgbClr val="2683C6">
                    <a:lumMod val="75000"/>
                  </a:srgbClr>
                </a:solidFill>
              </a:rPr>
              <a:t>классификаторов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496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3347"/>
            <a:ext cx="8229600" cy="122401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Позиция Профсоюза при расследовании несчастных случаев на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производстве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9886" y="2334362"/>
            <a:ext cx="10956757" cy="7078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Смертельный НС 12 мая 2023 с электромонтером- линейщиком по монтажу воздушных линий высокого напряжения и контактной сети К. – падение с высоты 7м  с опоры контактной сети.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8567" y="3465095"/>
            <a:ext cx="41388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П.7.1.Место происшествия: указан адрес и прописано: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вновь установленная металлическая опора контактной сети МШК 10-100 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110Г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Высота опоры?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Что за кронштейн изолятора при установке которого упал пострадавший?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050" y="1734580"/>
            <a:ext cx="10956757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2683C6">
                    <a:lumMod val="75000"/>
                  </a:srgbClr>
                </a:solidFill>
              </a:rPr>
              <a:t>3</a:t>
            </a:r>
            <a:r>
              <a:rPr lang="ru-RU" sz="2000" b="1" dirty="0">
                <a:solidFill>
                  <a:srgbClr val="2683C6">
                    <a:lumMod val="75000"/>
                  </a:srgbClr>
                </a:solidFill>
              </a:rPr>
              <a:t>. Заполнение Акта по форме </a:t>
            </a:r>
            <a:r>
              <a:rPr lang="ru-RU" sz="2000" b="1" dirty="0" smtClean="0">
                <a:solidFill>
                  <a:srgbClr val="2683C6">
                    <a:lumMod val="75000"/>
                  </a:srgbClr>
                </a:solidFill>
              </a:rPr>
              <a:t>5 </a:t>
            </a:r>
            <a:r>
              <a:rPr lang="ru-RU" sz="2000" b="1" dirty="0">
                <a:solidFill>
                  <a:srgbClr val="2683C6">
                    <a:lumMod val="75000"/>
                  </a:srgbClr>
                </a:solidFill>
              </a:rPr>
              <a:t>с использованием </a:t>
            </a:r>
            <a:r>
              <a:rPr lang="ru-RU" sz="2000" b="1" dirty="0" smtClean="0">
                <a:solidFill>
                  <a:srgbClr val="2683C6">
                    <a:lumMod val="75000"/>
                  </a:srgbClr>
                </a:solidFill>
              </a:rPr>
              <a:t>классификаторов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2274" y="3272589"/>
            <a:ext cx="34650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Фото их интернета: опора контактной сети МШЕ 10-100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Не раскрыта характеристика места происшествия!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662" y="3974596"/>
            <a:ext cx="1728537" cy="172853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674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3347"/>
            <a:ext cx="8229600" cy="122401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Позиция Профсоюза при расследовании несчастных случаев на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производстве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1958" y="2334362"/>
            <a:ext cx="10956757" cy="7078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Смертельный НС 12 мая 2023 с электромонтером- линейщиком по монтажу воздушных линий высокого напряжения и контактной сети К. – падение с высоты 7м  с опоры контактной сети.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8567" y="3465095"/>
            <a:ext cx="4138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П.7.2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Опасные и (или) вредные производственные факторы: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отсутствуют.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76527" y="1734236"/>
            <a:ext cx="10956757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rgbClr val="2683C6">
                    <a:lumMod val="75000"/>
                  </a:srgbClr>
                </a:solidFill>
              </a:rPr>
              <a:t>3. Заполнение Акта по форме </a:t>
            </a:r>
            <a:r>
              <a:rPr lang="ru-RU" sz="2000" b="1" dirty="0" smtClean="0">
                <a:solidFill>
                  <a:srgbClr val="2683C6">
                    <a:lumMod val="75000"/>
                  </a:srgbClr>
                </a:solidFill>
              </a:rPr>
              <a:t>5 </a:t>
            </a:r>
            <a:r>
              <a:rPr lang="ru-RU" sz="2000" b="1" dirty="0">
                <a:solidFill>
                  <a:srgbClr val="2683C6">
                    <a:lumMod val="75000"/>
                  </a:srgbClr>
                </a:solidFill>
              </a:rPr>
              <a:t>с использованием </a:t>
            </a:r>
            <a:r>
              <a:rPr lang="ru-RU" sz="2000" b="1" dirty="0" smtClean="0">
                <a:solidFill>
                  <a:srgbClr val="2683C6">
                    <a:lumMod val="75000"/>
                  </a:srgbClr>
                </a:solidFill>
              </a:rPr>
              <a:t>классификаторов</a:t>
            </a:r>
            <a:endParaRPr lang="ru-RU" sz="2000" b="1" dirty="0">
              <a:solidFill>
                <a:srgbClr val="2683C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2274" y="3272589"/>
            <a:ext cx="33608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При работе на  высоте  существует хотя бы один опасный фактор – </a:t>
            </a:r>
            <a:r>
              <a:rPr lang="ru-RU" dirty="0" smtClean="0">
                <a:solidFill>
                  <a:srgbClr val="C00000"/>
                </a:solidFill>
              </a:rPr>
              <a:t>опасность падения с высоты!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25415" y="4726745"/>
            <a:ext cx="92846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Пострадавший К.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прошел обучение безопасным методам и приемам выполнения работ на высоте в объеме 1 группы – работники, допускаемые к работам в составе бригады или под непосредственным контролем работника, назначенного приказом работодателя 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аттестован. 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65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3347"/>
            <a:ext cx="8229600" cy="122401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2683C6">
                    <a:lumMod val="75000"/>
                  </a:srgbClr>
                </a:solidFill>
              </a:rPr>
              <a:t>Позиция Профсоюза при расследовании несчастных случаев на </a:t>
            </a:r>
            <a:r>
              <a:rPr lang="ru-RU" sz="3600" b="1" dirty="0" smtClean="0">
                <a:solidFill>
                  <a:srgbClr val="2683C6">
                    <a:lumMod val="75000"/>
                  </a:srgbClr>
                </a:solidFill>
              </a:rPr>
              <a:t>производстве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0232" y="2222303"/>
            <a:ext cx="10956757" cy="7078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Смертельный НС 12 мая 2023 с электромонтером- линейщиком по монтажу воздушных линий высокого напряжения и контактной сети К. – падение с высоты 7м  с опоры контактной сети.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963" y="3195873"/>
            <a:ext cx="48065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П.7.7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Сведения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об обеспечении пострадавшего средствами индивидуальной защиты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Перечислены СИЗ в том числе:</a:t>
            </a:r>
          </a:p>
          <a:p>
            <a:r>
              <a:rPr lang="ru-RU" dirty="0">
                <a:solidFill>
                  <a:srgbClr val="C00000"/>
                </a:solidFill>
              </a:rPr>
              <a:t>Привязь монтажная страховочная – исправна, </a:t>
            </a:r>
            <a:r>
              <a:rPr lang="ru-RU" dirty="0" smtClean="0">
                <a:solidFill>
                  <a:srgbClr val="C00000"/>
                </a:solidFill>
              </a:rPr>
              <a:t>дежурная.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дальнейшем в акте: монтажная привязь.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Правильное название СИЗ?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 акте не указано какими СИЗ от падения с высоты был обеспечен пострадавший!!!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40324" y="1713203"/>
            <a:ext cx="10956757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2683C6">
                    <a:lumMod val="75000"/>
                  </a:srgbClr>
                </a:solidFill>
              </a:rPr>
              <a:t>3</a:t>
            </a:r>
            <a:r>
              <a:rPr lang="ru-RU" sz="2000" b="1" dirty="0">
                <a:solidFill>
                  <a:srgbClr val="2683C6">
                    <a:lumMod val="75000"/>
                  </a:srgbClr>
                </a:solidFill>
              </a:rPr>
              <a:t>. Заполнение Акта по форме Н-1 с использованием </a:t>
            </a:r>
            <a:r>
              <a:rPr lang="ru-RU" sz="2000" b="1" dirty="0" smtClean="0">
                <a:solidFill>
                  <a:srgbClr val="2683C6">
                    <a:lumMod val="75000"/>
                  </a:srgbClr>
                </a:solidFill>
              </a:rPr>
              <a:t>классификаторов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61714" y="2908273"/>
            <a:ext cx="58082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 самом деле : пострадавший был обеспечен поясом предохранительным со стропом (монтажный пояс).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ПОТ при работе на высоте: система позиционирования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617" y="3733800"/>
            <a:ext cx="4202420" cy="26204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1951" y="4236098"/>
            <a:ext cx="2758362" cy="1838908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10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3347"/>
            <a:ext cx="8229600" cy="122401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2683C6">
                    <a:lumMod val="75000"/>
                  </a:srgbClr>
                </a:solidFill>
              </a:rPr>
              <a:t>Позиция Профсоюза при расследовании несчастных случаев на </a:t>
            </a:r>
            <a:r>
              <a:rPr lang="ru-RU" sz="3600" b="1" dirty="0" smtClean="0">
                <a:solidFill>
                  <a:srgbClr val="2683C6">
                    <a:lumMod val="75000"/>
                  </a:srgbClr>
                </a:solidFill>
              </a:rPr>
              <a:t>производстве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5048" y="2172652"/>
            <a:ext cx="10956757" cy="7078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Смертельный НС 12 мая 2023 с электромонтером- линейщиком по монтажу воздушных линий высокого напряжения и контактной сети К. – падение с высоты 7м  с опоры контактной сети.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941" y="2940424"/>
            <a:ext cx="119230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П.12 Мероприятия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по устранению причин, способствующих наступлению несчастного случая, сроки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12.2 На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очередных технических занятиях и Днях охраны труда повторно изучить технологические карты и приемы работ на высоте с использованием страховочных монтажных привязей с отработкой навыков и методов контроля фиксации стропов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привязи. Срок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: май-июнь 2023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12.3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. Провести внеочередную проверку состояния страховочных монтажных привязей, стропов с изъятием дефектных привязей и стропов. </a:t>
            </a:r>
            <a:r>
              <a:rPr lang="ru-RU" sz="2000" u="sng" dirty="0">
                <a:solidFill>
                  <a:schemeClr val="accent2">
                    <a:lumMod val="50000"/>
                  </a:schemeClr>
                </a:solidFill>
              </a:rPr>
              <a:t>Изъять из эксплуатации монтажные пояса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. При необходимости оформить заявки на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до комплектацию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участков необходимыми средствами защиты от падения при производстве работ на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высоте. Срок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: 28.07.2023</a:t>
            </a: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Разработанные мероприятия не соответствуют сделанным выводам по причинам НС и ответственным лицам!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4112" y="1717684"/>
            <a:ext cx="10956757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2683C6">
                    <a:lumMod val="75000"/>
                  </a:srgbClr>
                </a:solidFill>
              </a:rPr>
              <a:t>3</a:t>
            </a:r>
            <a:r>
              <a:rPr lang="ru-RU" sz="2000" b="1" dirty="0">
                <a:solidFill>
                  <a:srgbClr val="2683C6">
                    <a:lumMod val="75000"/>
                  </a:srgbClr>
                </a:solidFill>
              </a:rPr>
              <a:t>. Заполнение Акта по форме Н-1 с использованием </a:t>
            </a:r>
            <a:r>
              <a:rPr lang="ru-RU" sz="2000" b="1" dirty="0" smtClean="0">
                <a:solidFill>
                  <a:srgbClr val="2683C6">
                    <a:lumMod val="75000"/>
                  </a:srgbClr>
                </a:solidFill>
              </a:rPr>
              <a:t>классификаторов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469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3347"/>
            <a:ext cx="8229600" cy="122401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Позиция Профсоюза при расследовании несчастных случаев на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производстве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8554" y="1776046"/>
            <a:ext cx="11068435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rgbClr val="2683C6">
                    <a:lumMod val="75000"/>
                  </a:srgbClr>
                </a:solidFill>
              </a:rPr>
              <a:t>3. Заполнение Акта по форме </a:t>
            </a:r>
            <a:r>
              <a:rPr lang="ru-RU" sz="2000" b="1" dirty="0" smtClean="0">
                <a:solidFill>
                  <a:srgbClr val="2683C6">
                    <a:lumMod val="75000"/>
                  </a:srgbClr>
                </a:solidFill>
              </a:rPr>
              <a:t>5 </a:t>
            </a:r>
            <a:r>
              <a:rPr lang="ru-RU" sz="2000" b="1" dirty="0">
                <a:solidFill>
                  <a:srgbClr val="2683C6">
                    <a:lumMod val="75000"/>
                  </a:srgbClr>
                </a:solidFill>
              </a:rPr>
              <a:t>с использованием </a:t>
            </a:r>
            <a:r>
              <a:rPr lang="ru-RU" sz="2000" b="1" dirty="0" smtClean="0">
                <a:solidFill>
                  <a:srgbClr val="2683C6">
                    <a:lumMod val="75000"/>
                  </a:srgbClr>
                </a:solidFill>
              </a:rPr>
              <a:t>классификаторов</a:t>
            </a:r>
            <a:endParaRPr lang="ru-RU" sz="2000" b="1" dirty="0">
              <a:solidFill>
                <a:srgbClr val="2683C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7521" y="2151528"/>
            <a:ext cx="111158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При оформлении акта по форме 5 рекомендуем обратить внимание: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AutoNum type="arabicPeriod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на правильное заполн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ение п.4.7. стаж работы, при выполнении которой произошёл несчастный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случай ( часто указывается весь стаж работы, а не по конкретной профессии пострадавшего, при выполнении работ по которой произошёл несчастный случай).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2. на расшифровку взятых из классификатора причины несчастного случая ( часто причины не конкретизируются).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3. на оформление актов при расследовании несчастных случаев с иностранными работниками (акт по форме Н-1Е в соответствии с Соглашением о порядке расследования НС на производстве, происшедших с гражданами одного государства – члена Евразийского экономического сообщества при осуществлении трудовой деятельности на территории другого государства – члена Евразийского экономического сообщества).</a:t>
            </a:r>
          </a:p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4. на обязательность использования  материалов ГИБДД при расследовании ДТП ( ст.229 ТК РФ).</a:t>
            </a:r>
            <a:r>
              <a:rPr lang="ru-RU" sz="20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446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50952"/>
          <a:stretch/>
        </p:blipFill>
        <p:spPr>
          <a:xfrm>
            <a:off x="9890449" y="3649048"/>
            <a:ext cx="1922106" cy="26125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752" y="385011"/>
            <a:ext cx="7680006" cy="12927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ВЫВОДЫ: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1731155"/>
            <a:ext cx="12192000" cy="0"/>
          </a:xfrm>
          <a:prstGeom prst="line">
            <a:avLst/>
          </a:prstGeom>
          <a:ln w="698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74" y="385011"/>
            <a:ext cx="1009610" cy="1009610"/>
          </a:xfrm>
          <a:prstGeom prst="rect">
            <a:avLst/>
          </a:prstGeom>
        </p:spPr>
      </p:pic>
      <p:sp>
        <p:nvSpPr>
          <p:cNvPr id="6" name="Заголовок 2"/>
          <p:cNvSpPr>
            <a:spLocks noGrp="1"/>
          </p:cNvSpPr>
          <p:nvPr/>
        </p:nvSpPr>
        <p:spPr>
          <a:xfrm>
            <a:off x="617621" y="2537607"/>
            <a:ext cx="10956757" cy="3072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0547" y="1754155"/>
            <a:ext cx="114766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При проведении расследовании несчастного случая на производстве требуется:</a:t>
            </a:r>
          </a:p>
          <a:p>
            <a:pPr algn="just"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определиться с полномочиями п</a:t>
            </a:r>
            <a:r>
              <a:rPr lang="ru-RU" sz="2400" b="1" spc="-50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редставителя </a:t>
            </a:r>
            <a:r>
              <a:rPr lang="ru-RU" sz="2400" b="1" spc="-50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Иркутского </a:t>
            </a:r>
            <a:r>
              <a:rPr lang="ru-RU" sz="2400" b="1" spc="-50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Профобъединения (доверенность выдаётся на участие в расследовании конкретного несчастного случая);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. у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читывая интересы всех членов комиссии, объективно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и всесторонне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исследовать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обстоятельства 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выявить истинные причины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несчастного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случая.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rgbClr val="C00000"/>
                </a:solidFill>
              </a:rPr>
              <a:t>Качественно </a:t>
            </a:r>
            <a:r>
              <a:rPr lang="ru-RU" sz="3200" b="1" dirty="0">
                <a:solidFill>
                  <a:srgbClr val="C00000"/>
                </a:solidFill>
              </a:rPr>
              <a:t>проведенное, </a:t>
            </a:r>
            <a:r>
              <a:rPr lang="ru-RU" sz="3200" b="1" dirty="0" smtClean="0">
                <a:solidFill>
                  <a:srgbClr val="C00000"/>
                </a:solidFill>
              </a:rPr>
              <a:t>объективное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расследование несчастного </a:t>
            </a:r>
            <a:r>
              <a:rPr lang="ru-RU" sz="3200" b="1" dirty="0">
                <a:solidFill>
                  <a:srgbClr val="C00000"/>
                </a:solidFill>
              </a:rPr>
              <a:t>случая на производстве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r>
              <a:rPr lang="ru-RU" sz="3200" b="1" dirty="0">
                <a:solidFill>
                  <a:srgbClr val="C00000"/>
                </a:solidFill>
              </a:rPr>
              <a:t>с</a:t>
            </a:r>
            <a:r>
              <a:rPr lang="ru-RU" sz="3200" b="1" dirty="0" smtClean="0">
                <a:solidFill>
                  <a:srgbClr val="C00000"/>
                </a:solidFill>
              </a:rPr>
              <a:t>лужит гарантией защиты прав и интересов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р</a:t>
            </a:r>
            <a:r>
              <a:rPr lang="ru-RU" sz="3200" b="1" dirty="0" smtClean="0">
                <a:solidFill>
                  <a:srgbClr val="C00000"/>
                </a:solidFill>
              </a:rPr>
              <a:t>аботников по </a:t>
            </a:r>
            <a:r>
              <a:rPr lang="ru-RU" sz="3200" b="1" dirty="0">
                <a:solidFill>
                  <a:srgbClr val="C00000"/>
                </a:solidFill>
              </a:rPr>
              <a:t>вопросам возмещения вреда,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r>
              <a:rPr lang="ru-RU" sz="3200" b="1" dirty="0" smtClean="0">
                <a:solidFill>
                  <a:srgbClr val="C00000"/>
                </a:solidFill>
              </a:rPr>
              <a:t>причиненного </a:t>
            </a:r>
            <a:r>
              <a:rPr lang="ru-RU" sz="3200" b="1" dirty="0">
                <a:solidFill>
                  <a:srgbClr val="C00000"/>
                </a:solidFill>
              </a:rPr>
              <a:t>их здоровью на </a:t>
            </a:r>
            <a:r>
              <a:rPr lang="ru-RU" sz="3200" b="1" dirty="0" smtClean="0">
                <a:solidFill>
                  <a:srgbClr val="C00000"/>
                </a:solidFill>
              </a:rPr>
              <a:t>производстве!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1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3347"/>
            <a:ext cx="8229600" cy="122401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Порядок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формирования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комиссии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по расследованию несчастных случаев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9065" y="1698170"/>
            <a:ext cx="5087964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</a:rPr>
              <a:t>Легкий несчастный случай на производстве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состав комиссии включаются специалист по охране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труда,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представители работодателя, представители выборного органа 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первичной профсоюзной организации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или иного уполномоченного представительного органа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работников, 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уполномоченный по охране труда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8368" y="1698172"/>
            <a:ext cx="6235960" cy="47089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</a:rPr>
              <a:t>Смертельный, тяжёлый,  групповой (в результате которого хотя бы один пострадавший получил тяжёлые или смертельные травмы)несчастный случай на производстве:</a:t>
            </a:r>
          </a:p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в состав комиссии также включаются государственный инспектор труда, представители органа исполнительной власти субъекта Российской Федерации в области охраны труда или органа местного самоуправления (по согласованию), представитель 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территориального объединения организаций профсоюзов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, а при расследовании указанных несчастных случаев с застрахованными - представители исполнительного органа страховщика по месту регистрации работодателя в качестве страхователя.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829" y="4466791"/>
            <a:ext cx="2714609" cy="1941766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638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3347"/>
            <a:ext cx="8229600" cy="122401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Порядок формирования комиссии по расследованию несчастных случаев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0232" y="1989221"/>
            <a:ext cx="1095675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Союз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«Иркутское областное объединение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организаций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профсоюзов»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(Иркутское Профобъединение) – 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является территориальным объединением 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организаций профсоюзов.</a:t>
            </a:r>
          </a:p>
          <a:p>
            <a:pPr algn="just"/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Профсоюз не имеет права</a:t>
            </a:r>
          </a:p>
          <a:p>
            <a:pPr algn="just"/>
            <a:r>
              <a:rPr lang="ru-RU" sz="2400" b="1" dirty="0">
                <a:solidFill>
                  <a:srgbClr val="C00000"/>
                </a:solidFill>
              </a:rPr>
              <a:t>о</a:t>
            </a:r>
            <a:r>
              <a:rPr lang="ru-RU" sz="2400" b="1" dirty="0" smtClean="0">
                <a:solidFill>
                  <a:srgbClr val="C00000"/>
                </a:solidFill>
              </a:rPr>
              <a:t>тказаться от участия в расследовании несчастного</a:t>
            </a:r>
          </a:p>
          <a:p>
            <a:pPr algn="just"/>
            <a:r>
              <a:rPr lang="ru-RU" sz="2400" b="1" dirty="0">
                <a:solidFill>
                  <a:srgbClr val="C00000"/>
                </a:solidFill>
              </a:rPr>
              <a:t>с</a:t>
            </a:r>
            <a:r>
              <a:rPr lang="ru-RU" sz="2400" b="1" dirty="0" smtClean="0">
                <a:solidFill>
                  <a:srgbClr val="C00000"/>
                </a:solidFill>
              </a:rPr>
              <a:t>лучая на производстве!</a:t>
            </a:r>
          </a:p>
          <a:p>
            <a:pPr algn="just"/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 b="1" dirty="0">
              <a:solidFill>
                <a:schemeClr val="accent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438" y="4180114"/>
            <a:ext cx="3557562" cy="223001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624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3347"/>
            <a:ext cx="8229600" cy="122401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Порядок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формирования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комиссии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по расследованию несчастных случаев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096" y="1957137"/>
            <a:ext cx="1135780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обязательном порядке при расследовании несчастного случая (в том числе группового), в результате которого один или несколько пострадавших получили тяжелые повреждения здоровья, либо несчастного случая (в том числе группового) со смертельным исходом, в состав комиссии включается 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представитель Иркутского Профобъединения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, также при самостоятельном расследовании несчастного случая государственным инспектором труда   к расследованию   привлекается 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законный представитель Иркутского Профобъединения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buAutoNum type="arabicPeriod"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Отсутствие в организации выборного профсоюзного органа, а также то, что пострадавший не является членом профсоюза, не могут быть основаниями для отказа от участия и включения в состав комиссии по расследованию несчастного случая 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</a:rPr>
              <a:t>представителя Иркутского </a:t>
            </a: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</a:rPr>
              <a:t>Профобъединения 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(совместное письмо Федеральной службы по труду и занятости № 0893-3-1 и Федерации независимых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профсоюзо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№ 109-109/159 от 14.12.2022 «По отдельным вопросам расследования несчастных случаев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»).</a:t>
            </a: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457200" indent="-457200">
              <a:buFontTx/>
              <a:buAutoNum type="arabicPeriod"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63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3347"/>
            <a:ext cx="8229600" cy="122401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Права  и обязанности Технической инспекции труда Иркутского Профобъединения при расследовании несчастных случаев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629" y="1735494"/>
            <a:ext cx="8959355" cy="4697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1.Принимать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участие в расследовании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несчастных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случаев на производстве 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профессиональных заболеваний.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2. Защищать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права 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законные интересы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членов Профсоюза на здоровые 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безопасные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условия труда, по вопросам возмещения вреда, причинённого</a:t>
            </a:r>
          </a:p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жизни или здоровью работника, от несчастных случаев на производстве</a:t>
            </a:r>
          </a:p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и профессиональных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заболеваний.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3. Не допускать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необоснованного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обвинения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самого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пострадавшего.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Основание: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Статья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370 Трудового Кодекса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РФ.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…территориальное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объединение (ассоциация) организаций профессиональных союзов, действующие на территории субъекта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РФ,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могут создавать правовые и технические инспекции труда профессиональных союзов, которые </a:t>
            </a:r>
            <a:r>
              <a:rPr lang="ru-RU" u="sng" dirty="0">
                <a:solidFill>
                  <a:schemeClr val="accent2">
                    <a:lumMod val="50000"/>
                  </a:schemeClr>
                </a:solidFill>
              </a:rPr>
              <a:t>действуют на основании принимаемых ими положений в соответствии с типовым положением соответствующего общероссийского объединения профессиональных союзов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Статья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19. «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Право профсоюзов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осуществление профсоюзного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контроля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 соблюдением законодательства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труде» Федерального закона от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12 января 1996 г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№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10-ФЗ, «О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профессиональных союзах, их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правах 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гарантиях деятельности».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0264" t="19941" r="37281" b="9415"/>
          <a:stretch/>
        </p:blipFill>
        <p:spPr>
          <a:xfrm>
            <a:off x="9272337" y="3839067"/>
            <a:ext cx="2582779" cy="24173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9790" t="11197" r="19385" b="3846"/>
          <a:stretch/>
        </p:blipFill>
        <p:spPr>
          <a:xfrm>
            <a:off x="9227126" y="1916642"/>
            <a:ext cx="2777837" cy="187430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039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3347"/>
            <a:ext cx="8229600" cy="122401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Защитная функция представителя Иркутского Профобъединения при расследовании несчастных случаев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7516" y="1860884"/>
            <a:ext cx="110369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Защитная функция представителя Профсоюза во время его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обязательного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закону (ст.229 ТК РФ) участия в составе комиссии при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расследовании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НС на производстве заключается в том, чтоб комиссия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объективно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всесторонне исследовала обстоятельства и выявила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истинные причины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несчастного случая, а в случае наличия вины пострадавшего –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умении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компетентно, настойчиво и обоснованно добиваться решения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отсутствии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существенном уменьшении степени вины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пострадавшего в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происшедшем НС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0215"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Степень вины пострадавшего влияет на сумму ежемесячных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страховых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выплат. Также, наличие вины пострадавшего может повлиять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решение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суда, если он обратится за взысканием компенсации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материального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морального ущерба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2000" b="1" dirty="0" smtClean="0">
              <a:solidFill>
                <a:srgbClr val="C00000"/>
              </a:solidFill>
            </a:endParaRPr>
          </a:p>
          <a:p>
            <a:pPr lvl="0"/>
            <a:r>
              <a:rPr lang="ru-RU" sz="2000" b="1" dirty="0" smtClean="0">
                <a:solidFill>
                  <a:srgbClr val="C00000"/>
                </a:solidFill>
              </a:rPr>
              <a:t>Материалы </a:t>
            </a:r>
            <a:r>
              <a:rPr lang="ru-RU" sz="2000" b="1" dirty="0">
                <a:solidFill>
                  <a:srgbClr val="C00000"/>
                </a:solidFill>
              </a:rPr>
              <a:t>расследования важны для защиты интересов работника, 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lvl="0"/>
            <a:r>
              <a:rPr lang="ru-RU" sz="2000" b="1" dirty="0" smtClean="0">
                <a:solidFill>
                  <a:srgbClr val="C00000"/>
                </a:solidFill>
              </a:rPr>
              <a:t>пострадавшего </a:t>
            </a:r>
            <a:r>
              <a:rPr lang="ru-RU" sz="2000" b="1" dirty="0">
                <a:solidFill>
                  <a:srgbClr val="C00000"/>
                </a:solidFill>
              </a:rPr>
              <a:t>на производстве</a:t>
            </a:r>
            <a:r>
              <a:rPr lang="ru-RU" sz="2000" b="1" dirty="0" smtClean="0">
                <a:solidFill>
                  <a:srgbClr val="C00000"/>
                </a:solidFill>
              </a:rPr>
              <a:t>!!!</a:t>
            </a:r>
          </a:p>
          <a:p>
            <a:pPr lvl="0"/>
            <a:r>
              <a:rPr lang="ru-RU" sz="2000" b="1" dirty="0">
                <a:solidFill>
                  <a:srgbClr val="C00000"/>
                </a:solidFill>
              </a:rPr>
              <a:t>Иркутское Профобъединение оставляет за собой право определять представителя для включения в состав комиссии по расследованию несчастного случая</a:t>
            </a:r>
            <a:r>
              <a:rPr lang="ru-RU" sz="2000" b="1" dirty="0" smtClean="0">
                <a:solidFill>
                  <a:srgbClr val="C00000"/>
                </a:solidFill>
              </a:rPr>
              <a:t>!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56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3347"/>
            <a:ext cx="8229600" cy="122401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Представитель Иркутского Профобъединения при расследовании несчастных случаев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1683" y="1828800"/>
            <a:ext cx="11389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Кто может являться представителем Иркутского Профобъединения при расследовании несчастных случаев?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Утверждён «ПОРЯДОК взаимодействия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Иркутского Профобъединения с членскими организациями профсоюзов в расследовании несчастных случаев на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производстве»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199" y="3144252"/>
            <a:ext cx="6256421" cy="36933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Представителем Иркутского Профобъединения является: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675" y="3753852"/>
            <a:ext cx="2919663" cy="1477328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Законный представитель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 лице технического инспектора (главного технического инспектора) труда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93432" y="3689684"/>
            <a:ext cx="8037094" cy="369332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Представитель по доверенности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4274" y="4267200"/>
            <a:ext cx="4299284" cy="646331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Технический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(главный технический) инспектор труда отраслевого профсо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юза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44146" y="4322204"/>
            <a:ext cx="2582779" cy="923330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редседатель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(заместитель председателя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) ППО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7737" y="5680231"/>
            <a:ext cx="3184358" cy="369332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Уполномоченный по ОТ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73642" y="5358062"/>
            <a:ext cx="3785937" cy="646331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Внештатный инспектор труда Иркутского Профобъединения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2695075" y="3525715"/>
            <a:ext cx="813056" cy="21209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5149516" y="4070838"/>
            <a:ext cx="2776" cy="21240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863390" y="3521242"/>
            <a:ext cx="441157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0836433" y="4071184"/>
            <a:ext cx="9411" cy="27395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721768" y="4074695"/>
            <a:ext cx="16043" cy="133149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8821271" y="4123765"/>
            <a:ext cx="0" cy="159571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653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3347"/>
            <a:ext cx="8229600" cy="122401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Требования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к кандидату в представители Иркутского Профобъединения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3" y="324167"/>
            <a:ext cx="1012024" cy="1012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0232" y="1989221"/>
            <a:ext cx="109567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.	наличие удостоверения установленного образца уполномоченного (доверенного) лица по охране труда или внештатного инспектора труда Иркутского Профобъединения; </a:t>
            </a:r>
          </a:p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b.	наличие протоколов о проверке знания требований охраны труда по двум программам обучения:</a:t>
            </a:r>
          </a:p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-по общим вопросам охраны труда и функционирования системы управления охраной труда (продолжительностью не менее 16 часов), </a:t>
            </a:r>
          </a:p>
          <a:p>
            <a:pPr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- безопасным методам и приемам выполнения работ при воздействии вредных и (или) опасных производственных факторов, источников опасности, идентифицированных в рамках специальной оценки условий труда и оценки профессиональных рисков (продолжительностью не менее 16 часов).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Допускается предоставлять ссылку на соответствующий протокол Реестра обученных лиц по охране труда Минтруда </a:t>
            </a:r>
            <a:r>
              <a:rPr lang="ru-RU" sz="2000" b="1" dirty="0" smtClean="0">
                <a:solidFill>
                  <a:srgbClr val="C00000"/>
                </a:solidFill>
              </a:rPr>
              <a:t>РФ!</a:t>
            </a:r>
            <a:endParaRPr lang="ru-RU" sz="2000" b="1" dirty="0">
              <a:solidFill>
                <a:srgbClr val="C00000"/>
              </a:solidFill>
            </a:endParaRPr>
          </a:p>
          <a:p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2782-3495-4C61-B2A1-30DEB30C56D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99038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9677</TotalTime>
  <Words>3105</Words>
  <Application>Microsoft Office PowerPoint</Application>
  <PresentationFormat>Широкоэкранный</PresentationFormat>
  <Paragraphs>236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Calibri</vt:lpstr>
      <vt:lpstr>Calibri Light</vt:lpstr>
      <vt:lpstr>Franklin Gothic Heavy</vt:lpstr>
      <vt:lpstr>Franklin Gothic Medium Cond</vt:lpstr>
      <vt:lpstr>Times New Roman</vt:lpstr>
      <vt:lpstr>Ретро</vt:lpstr>
      <vt:lpstr>Профсоюзный контроль  за соблюдением трудового законодательства при   расследовании несчастных  случаев на производстве</vt:lpstr>
      <vt:lpstr>Презентация PowerPoint</vt:lpstr>
      <vt:lpstr>Порядок формирования комиссии по расследованию несчастных случаев</vt:lpstr>
      <vt:lpstr>Порядок формирования комиссии по расследованию несчастных случаев </vt:lpstr>
      <vt:lpstr>Порядок формирования комиссии по расследованию несчастных случаев</vt:lpstr>
      <vt:lpstr>Права  и обязанности Технической инспекции труда Иркутского Профобъединения при расследовании несчастных случаев</vt:lpstr>
      <vt:lpstr>Защитная функция представителя Иркутского Профобъединения при расследовании несчастных случаев</vt:lpstr>
      <vt:lpstr>Представитель Иркутского Профобъединения при расследовании несчастных случаев</vt:lpstr>
      <vt:lpstr>Требования к кандидату в представители Иркутского Профобъединения </vt:lpstr>
      <vt:lpstr>Выдача доверенности представителю на участие в  расследовании несчастного случая</vt:lpstr>
      <vt:lpstr>Позиция Профсоюза при расследовании несчастных случаев на производстве</vt:lpstr>
      <vt:lpstr>Позиция Профсоюза при расследовании несчастных случаев на производстве</vt:lpstr>
      <vt:lpstr>Позиция Профсоюза при расследовании несчастных случаев на производстве</vt:lpstr>
      <vt:lpstr>Позиция Профсоюза при расследовании несчастных случаев на производстве</vt:lpstr>
      <vt:lpstr>Позиция Профсоюза при расследовании несчастных случаев на производстве</vt:lpstr>
      <vt:lpstr>Позиция Профсоюза при расследовании несчастных случаев на производстве</vt:lpstr>
      <vt:lpstr>Позиция Профсоюза при расследовании несчастных случаев на производстве</vt:lpstr>
      <vt:lpstr>Позиция Профсоюза при расследовании несчастных случаев на производстве</vt:lpstr>
      <vt:lpstr>Позиция Профсоюза при расследовании несчастных случаев на производстве</vt:lpstr>
      <vt:lpstr>Позиция Профсоюза при расследовании несчастных случаев на производстве</vt:lpstr>
      <vt:lpstr>Позиция Профсоюза при расследовании несчастных случаев на производстве</vt:lpstr>
      <vt:lpstr>Позиция Профсоюза при расследовании несчастных случаев на производстве</vt:lpstr>
      <vt:lpstr>Позиция Профсоюза при расследовании несчастных случаев на производстве</vt:lpstr>
      <vt:lpstr>Позиция Профсоюза при расследовании несчастных случаев на производстве</vt:lpstr>
      <vt:lpstr>Позиция Профсоюза при расследовании несчастных случаев на производстве</vt:lpstr>
      <vt:lpstr>Позиция Профсоюза при расследовании несчастных случаев на производстве</vt:lpstr>
      <vt:lpstr>ВЫВОДЫ: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Вводный инструктаж</dc:title>
  <dc:creator>Иванов Владимир Валерьевич</dc:creator>
  <cp:lastModifiedBy>Admin</cp:lastModifiedBy>
  <cp:revision>218</cp:revision>
  <dcterms:created xsi:type="dcterms:W3CDTF">2018-10-12T01:13:41Z</dcterms:created>
  <dcterms:modified xsi:type="dcterms:W3CDTF">2024-05-28T04:41:17Z</dcterms:modified>
</cp:coreProperties>
</file>