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70" r:id="rId5"/>
    <p:sldId id="259" r:id="rId6"/>
    <p:sldId id="260" r:id="rId7"/>
    <p:sldId id="261" r:id="rId8"/>
    <p:sldId id="263" r:id="rId9"/>
    <p:sldId id="266" r:id="rId10"/>
    <p:sldId id="265" r:id="rId11"/>
    <p:sldId id="264" r:id="rId12"/>
    <p:sldId id="267" r:id="rId13"/>
    <p:sldId id="262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51DE8-919F-491A-AD9A-256CC320F255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28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A1A8D-1469-47C8-8139-C018A83637B1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49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5FD18-DFD3-40EB-8F7B-4178259B7062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86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51DE8-919F-491A-AD9A-256CC320F255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848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E5158-F7E8-4047-815F-DD5BF0E4D75C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82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FBFD-1558-48CE-8C73-77C7A6FDFB1B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180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7B020-46A8-4ECD-A4CC-3FA6EDEBABBC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643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84036-DC0C-495B-9164-BCCF3E664FA8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588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BDAD0-F97B-4BCC-BCAA-F84D11FE144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43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CC5C0-A9DD-43F5-B395-F21D5B7DBC8A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360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68A18-6D54-4D0A-85FF-0AA467BB776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3440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3440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27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E5158-F7E8-4047-815F-DD5BF0E4D75C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77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25259-81CE-4027-BBA9-AC0302CACB2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09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A1A8D-1469-47C8-8139-C018A83637B1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35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5FD18-DFD3-40EB-8F7B-4178259B7062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3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FBFD-1558-48CE-8C73-77C7A6FDFB1B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27B020-46A8-4ECD-A4CC-3FA6EDEBABBC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04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84036-DC0C-495B-9164-BCCF3E664FA8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23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BDAD0-F97B-4BCC-BCAA-F84D11FE144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68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CC5C0-A9DD-43F5-B395-F21D5B7DBC8A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64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368A18-6D54-4D0A-85FF-0AA467BB776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3440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34406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77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25259-81CE-4027-BBA9-AC0302CACB2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09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6A199-B492-4819-ADAC-2D959BDA1BBF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5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6A199-B492-4819-ADAC-2D959BDA1BBF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28.05.2024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52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099" y="2259623"/>
            <a:ext cx="8151416" cy="96624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Уполномоченные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(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доверенные) лица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по охране труда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профсоюзов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в организации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011" y="5608826"/>
            <a:ext cx="12106275" cy="54025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0B3568"/>
                </a:solidFill>
                <a:latin typeface="Franklin Gothic Heavy" panose="020B0903020102020204" pitchFamily="34" charset="0"/>
              </a:rPr>
              <a:t>СОЮЗ «ИРКУТСКОЕ ОБЛАСТНОЕ ОБЪЕДИНЕНИЕ организаций Профсоюзов»</a:t>
            </a:r>
            <a:endParaRPr lang="ru-RU" sz="2000" b="1" i="1" dirty="0">
              <a:solidFill>
                <a:srgbClr val="0B3568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86" y="249382"/>
            <a:ext cx="2704796" cy="27047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685" y="4421782"/>
            <a:ext cx="765724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521" y="3393831"/>
            <a:ext cx="4104556" cy="30476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Обучение  уполномоченных (доверенных) лиц по охране труда профсоюзов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861" y="2022230"/>
            <a:ext cx="1079695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Правила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обучения по охране труда и проверки знания требований охраны труда, утвержденных постановлением Правительства РФ от 24.12.2021 N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2464</a:t>
            </a:r>
          </a:p>
          <a:p>
            <a:pPr lvl="0" algn="just" defTabSz="457200"/>
            <a:endParaRPr lang="ru-RU" sz="2400" b="1" dirty="0" smtClean="0">
              <a:solidFill>
                <a:srgbClr val="2683C6">
                  <a:lumMod val="50000"/>
                </a:srgbClr>
              </a:solidFill>
            </a:endParaRPr>
          </a:p>
          <a:p>
            <a:pPr lvl="0" algn="just" defTabSz="457200"/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П.44 Правил …члены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комитетов (комиссий) по охране труда, уполномоченные (доверенные) лица по охране труда профессиональных союзов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…проходят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обучение требованиям охраны труда в организации или у индивидуального предпринимателя, оказывающих услуги по обучению работодателей и работников вопросам охраны труда.</a:t>
            </a:r>
            <a:endParaRPr lang="ru-RU" sz="2400" b="1" dirty="0" smtClean="0">
              <a:solidFill>
                <a:srgbClr val="2683C6">
                  <a:lumMod val="50000"/>
                </a:srgbClr>
              </a:solidFill>
            </a:endParaRPr>
          </a:p>
          <a:p>
            <a:pPr lvl="0" algn="just" defTabSz="457200"/>
            <a:endParaRPr lang="ru-RU" sz="2400" b="1" dirty="0" smtClean="0">
              <a:solidFill>
                <a:srgbClr val="2683C6">
                  <a:lumMod val="50000"/>
                </a:srgb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99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Обучение  уполномоченных (доверенных) лиц по охране труда профсоюзов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861" y="1705708"/>
            <a:ext cx="116410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Правила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обучения по охране труда и проверки знания требований охраны труда, утвержденных постановлением Правительства РФ от 24.12.2021 N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2464</a:t>
            </a:r>
          </a:p>
          <a:p>
            <a:pPr lvl="0" algn="just" defTabSz="457200"/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П.57 Если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работник, являющийся членом комитета (комиссии) по ОТ, уполномоченным (доверенным) лицом по ОТ профессиональных союзов или иным уполномоченным работником представительных органов организаций, в рамках выполнения своих непосредственных должностных обязанностей прошел обучение по программам обучения, указанным в подп. а" и "б" п. 46 Правил, повторное обучение не требуется (п. 57 Правил N 2464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).</a:t>
            </a:r>
          </a:p>
          <a:p>
            <a:pPr lvl="0" algn="just" defTabSz="457200"/>
            <a:endParaRPr lang="ru-RU" sz="2400" b="1" dirty="0" smtClean="0">
              <a:solidFill>
                <a:srgbClr val="2683C6">
                  <a:lumMod val="50000"/>
                </a:srgbClr>
              </a:solidFill>
            </a:endParaRPr>
          </a:p>
          <a:p>
            <a:pPr lvl="0" algn="just" defTabSz="457200"/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Работники проходят плановое обучение по общим вопросам охраны труда и функционирования системы управления охраной труда с периодичностью </a:t>
            </a:r>
            <a:r>
              <a:rPr lang="ru-RU" sz="2400" b="1" dirty="0">
                <a:solidFill>
                  <a:srgbClr val="C00000"/>
                </a:solidFill>
              </a:rPr>
              <a:t>не реже одного раза в 3 </a:t>
            </a:r>
            <a:r>
              <a:rPr lang="ru-RU" sz="2400" b="1" dirty="0" smtClean="0">
                <a:solidFill>
                  <a:srgbClr val="C00000"/>
                </a:solidFill>
              </a:rPr>
              <a:t>года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5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97877"/>
            <a:ext cx="9777046" cy="113948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Функции уполномоченного по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осуществлению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контроля в Организации за ходом выполнения мероприятий по охране труда, предусмотренных коллективным договором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676" y="1793631"/>
            <a:ext cx="118344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endParaRPr lang="ru-RU" sz="2000" b="1" dirty="0" smtClean="0">
              <a:solidFill>
                <a:srgbClr val="2683C6"/>
              </a:solidFill>
            </a:endParaRPr>
          </a:p>
          <a:p>
            <a:pPr lvl="0" defTabSz="457200">
              <a:defRPr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татья 55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ТК РФ.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Ответственность за нарушение или невыполнение коллективного договора, соглашения</a:t>
            </a:r>
          </a:p>
          <a:p>
            <a:pPr lvl="0" defTabSz="457200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Лица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представляющие работодателя либо представляющие работников, виновные в нарушении или невыполнении обязательств, предусмотренных коллективным договором, соглашением, подвергаются штрафу в размере и порядке, которые установлены федеральным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законом.</a:t>
            </a:r>
          </a:p>
          <a:p>
            <a:pPr lvl="0" defTabSz="457200">
              <a:defRPr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defTabSz="457200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Законопроектом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предлагается привести статью 5.31 КоАП РФ в соответствие с положениями статьи 55 Трудового кодекса Российской Федерации, а также дополнить ее новой частью, предусматривающей усиление в двукратном размере административной ответственности за нарушение или невыполнение обязательств по коллективному договору, соглашению в части, касающейся охраны труда работников, занятых на работах с вредными и (или) опасными условиями труда, в том числе на подземных работах.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21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97877"/>
            <a:ext cx="9777046" cy="113948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Функции уполномоченного по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осуществлению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контроля в Организации за ходом выполнения мероприятий по охране труда, предусмотренных коллективным договором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676" y="1679171"/>
            <a:ext cx="12051324" cy="501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Федеральный закон «О внесении изменения в статью 5.31 КоАП РФ</a:t>
            </a:r>
            <a:r>
              <a:rPr lang="ru-RU" sz="2000" b="1" dirty="0">
                <a:solidFill>
                  <a:srgbClr val="002060"/>
                </a:solidFill>
              </a:rPr>
              <a:t>» от 27.11.2023 </a:t>
            </a:r>
            <a:r>
              <a:rPr lang="en-US" sz="2000" b="1" dirty="0">
                <a:solidFill>
                  <a:srgbClr val="002060"/>
                </a:solidFill>
              </a:rPr>
              <a:t>N 559-</a:t>
            </a:r>
            <a:r>
              <a:rPr lang="ru-RU" sz="2000" b="1" dirty="0">
                <a:solidFill>
                  <a:srgbClr val="002060"/>
                </a:solidFill>
              </a:rPr>
              <a:t>ФЗ. Вредные условия труда: за нарушение коллективного договора с 8 </a:t>
            </a:r>
            <a:r>
              <a:rPr lang="ru-RU" sz="2000" b="1" dirty="0" smtClean="0">
                <a:solidFill>
                  <a:srgbClr val="002060"/>
                </a:solidFill>
              </a:rPr>
              <a:t>декабря 2023 </a:t>
            </a:r>
            <a:r>
              <a:rPr lang="ru-RU" sz="2000" b="1" dirty="0">
                <a:solidFill>
                  <a:srgbClr val="002060"/>
                </a:solidFill>
              </a:rPr>
              <a:t>наказывают </a:t>
            </a:r>
            <a:r>
              <a:rPr lang="ru-RU" sz="2000" b="1" dirty="0" smtClean="0">
                <a:solidFill>
                  <a:srgbClr val="002060"/>
                </a:solidFill>
              </a:rPr>
              <a:t>строже.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defTabSz="457200"/>
            <a:r>
              <a:rPr lang="ru-RU" sz="2000" b="1" dirty="0" smtClean="0">
                <a:solidFill>
                  <a:srgbClr val="002060"/>
                </a:solidFill>
              </a:rPr>
              <a:t>"</a:t>
            </a:r>
            <a:r>
              <a:rPr lang="ru-RU" sz="2000" b="1" dirty="0">
                <a:solidFill>
                  <a:srgbClr val="002060"/>
                </a:solidFill>
              </a:rPr>
              <a:t>Статья 5.31</a:t>
            </a:r>
            <a:r>
              <a:rPr lang="ru-RU" sz="2000" b="1" dirty="0" smtClean="0">
                <a:solidFill>
                  <a:srgbClr val="002060"/>
                </a:solidFill>
              </a:rPr>
              <a:t>. КоАП</a:t>
            </a:r>
            <a:r>
              <a:rPr lang="ru-RU" sz="2000" b="1" dirty="0">
                <a:solidFill>
                  <a:srgbClr val="002060"/>
                </a:solidFill>
              </a:rPr>
              <a:t>	Нарушение или невыполнение обязательств по коллективному договору, </a:t>
            </a:r>
            <a:r>
              <a:rPr lang="ru-RU" sz="2000" b="1" dirty="0" smtClean="0">
                <a:solidFill>
                  <a:srgbClr val="002060"/>
                </a:solidFill>
              </a:rPr>
              <a:t>соглашению.</a:t>
            </a:r>
            <a:endParaRPr lang="ru-RU" sz="2000" b="1" dirty="0">
              <a:solidFill>
                <a:srgbClr val="002060"/>
              </a:solidFill>
            </a:endParaRPr>
          </a:p>
          <a:p>
            <a:pPr defTabSz="457200"/>
            <a:r>
              <a:rPr lang="ru-RU" sz="2000" b="1" dirty="0" smtClean="0">
                <a:solidFill>
                  <a:srgbClr val="002060"/>
                </a:solidFill>
              </a:rPr>
              <a:t>Действующая  </a:t>
            </a:r>
            <a:r>
              <a:rPr lang="ru-RU" sz="2000" b="1" dirty="0">
                <a:solidFill>
                  <a:srgbClr val="002060"/>
                </a:solidFill>
              </a:rPr>
              <a:t>РЕДАКЦИЯ:</a:t>
            </a:r>
          </a:p>
          <a:p>
            <a:pPr lvl="0" defTabSz="457200"/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b="1" dirty="0">
                <a:solidFill>
                  <a:srgbClr val="002060"/>
                </a:solidFill>
              </a:rPr>
              <a:t>. Нарушение или невыполнение обязательств по коллективному договору, соглашению, за исключением случаев, предусмотренных частью 2 настоящей статьи, </a:t>
            </a:r>
            <a:r>
              <a:rPr lang="ru-RU" b="1" dirty="0" smtClean="0">
                <a:solidFill>
                  <a:srgbClr val="002060"/>
                </a:solidFill>
              </a:rPr>
              <a:t>-влечет </a:t>
            </a:r>
            <a:r>
              <a:rPr lang="ru-RU" b="1" dirty="0">
                <a:solidFill>
                  <a:srgbClr val="002060"/>
                </a:solidFill>
              </a:rPr>
              <a:t>предупреждение или наложение административного штрафа </a:t>
            </a:r>
          </a:p>
          <a:p>
            <a:pPr lvl="0" defTabSz="457200"/>
            <a:r>
              <a:rPr lang="ru-RU" b="1" dirty="0">
                <a:solidFill>
                  <a:srgbClr val="002060"/>
                </a:solidFill>
              </a:rPr>
              <a:t>в размере </a:t>
            </a:r>
            <a:r>
              <a:rPr lang="ru-RU" b="1" dirty="0">
                <a:solidFill>
                  <a:srgbClr val="C00000"/>
                </a:solidFill>
              </a:rPr>
              <a:t>от трех тысяч до пяти тысяч рублей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lvl="0" defTabSz="457200"/>
            <a:r>
              <a:rPr lang="ru-RU" b="1" dirty="0">
                <a:solidFill>
                  <a:srgbClr val="002060"/>
                </a:solidFill>
              </a:rPr>
              <a:t>2. Нарушение или невыполнение обязательств по коллективному договору, соглашению в части, касающейся охраны труда работников, занятых на работах с вредными и (или) опасными условиями труда, </a:t>
            </a: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том числе на подземных работах, </a:t>
            </a:r>
            <a:r>
              <a:rPr lang="ru-RU" b="1" dirty="0" smtClean="0">
                <a:solidFill>
                  <a:srgbClr val="002060"/>
                </a:solidFill>
              </a:rPr>
              <a:t>-влечет </a:t>
            </a:r>
            <a:r>
              <a:rPr lang="ru-RU" b="1" dirty="0">
                <a:solidFill>
                  <a:srgbClr val="002060"/>
                </a:solidFill>
              </a:rPr>
              <a:t>предупреждение или наложение административного штрафа </a:t>
            </a:r>
          </a:p>
          <a:p>
            <a:pPr lvl="0" defTabSz="457200"/>
            <a:r>
              <a:rPr lang="ru-RU" b="1" dirty="0">
                <a:solidFill>
                  <a:srgbClr val="002060"/>
                </a:solidFill>
              </a:rPr>
              <a:t>в размере от </a:t>
            </a:r>
            <a:r>
              <a:rPr lang="ru-RU" b="1" dirty="0">
                <a:solidFill>
                  <a:srgbClr val="C00000"/>
                </a:solidFill>
              </a:rPr>
              <a:t>шести тысяч до десяти тысяч рублей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/>
              </a:rPr>
              <a:t>Старая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РЕДАКЦИЯ:</a:t>
            </a:r>
          </a:p>
          <a:p>
            <a:pPr lvl="0" defTabSz="457200"/>
            <a:r>
              <a:rPr lang="ru-RU" b="1" dirty="0">
                <a:solidFill>
                  <a:srgbClr val="002060"/>
                </a:solidFill>
              </a:rPr>
              <a:t>Нарушение или невыполнение работодателем или лицом, его представляющим, обязательств по коллективному договору, соглашению 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endParaRPr lang="ru-RU" b="1" dirty="0">
              <a:solidFill>
                <a:srgbClr val="002060"/>
              </a:solidFill>
            </a:endParaRPr>
          </a:p>
          <a:p>
            <a:pPr lvl="0" defTabSz="457200"/>
            <a:r>
              <a:rPr lang="ru-RU" b="1" dirty="0">
                <a:solidFill>
                  <a:srgbClr val="002060"/>
                </a:solidFill>
              </a:rPr>
              <a:t>влечет предупреждение или наложение административного штрафа в размере от </a:t>
            </a:r>
            <a:r>
              <a:rPr lang="ru-RU" b="1" dirty="0">
                <a:solidFill>
                  <a:srgbClr val="C00000"/>
                </a:solidFill>
              </a:rPr>
              <a:t>трех тысяч до пяти тысяч рублей.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45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Обучение  уполномоченных (доверенных) лиц по охране труда профсоюзов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861" y="1705708"/>
            <a:ext cx="11641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ru-RU" sz="2400" b="1" noProof="0" dirty="0" smtClean="0">
                <a:solidFill>
                  <a:srgbClr val="2683C6">
                    <a:lumMod val="50000"/>
                  </a:srgbClr>
                </a:solidFill>
              </a:rPr>
              <a:t>Обучение по охране труда уполномоченным (доверенным) лицам по охране труда профсоюзов НЕОБХОДИМО для осуществления своих функций:</a:t>
            </a:r>
          </a:p>
          <a:p>
            <a:pPr lvl="0" algn="just" defTabSz="457200"/>
            <a:r>
              <a:rPr lang="ru-RU" sz="2400" b="1" noProof="0" dirty="0" smtClean="0">
                <a:solidFill>
                  <a:srgbClr val="2683C6">
                    <a:lumMod val="50000"/>
                  </a:srgbClr>
                </a:solidFill>
              </a:rPr>
              <a:t> - заключение коллективного договора;</a:t>
            </a:r>
          </a:p>
          <a:p>
            <a:pPr marL="342900" lvl="0" indent="-342900" algn="just" defTabSz="457200">
              <a:buFontTx/>
              <a:buChar char="-"/>
            </a:pPr>
            <a:r>
              <a:rPr lang="ru-RU" sz="2400" b="1" dirty="0">
                <a:solidFill>
                  <a:srgbClr val="2683C6">
                    <a:lumMod val="50000"/>
                  </a:srgbClr>
                </a:solidFill>
                <a:latin typeface="Calibri" panose="020F0502020204030204"/>
              </a:rPr>
              <a:t>п</a:t>
            </a:r>
            <a:r>
              <a:rPr kumimoji="0" lang="ru-RU" sz="2400" b="1" i="0" u="none" strike="noStrike" kern="1200" cap="none" spc="0" normalizeH="0" dirty="0" smtClean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ринятие ЛНА, регулирующих вопросы охраны труда;</a:t>
            </a:r>
          </a:p>
          <a:p>
            <a:pPr lvl="0" algn="just" defTabSz="457200"/>
            <a:r>
              <a:rPr lang="ru-RU" sz="2400" b="1" noProof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-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участие в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расследовании несчастных случаев на производстве;</a:t>
            </a:r>
          </a:p>
          <a:p>
            <a:pPr marL="342900" lvl="0" indent="-342900" algn="just" defTabSz="457200"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решение вопросов по обеспечению работников СИЗ, смывающими и обезвреживающими средствами;</a:t>
            </a: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lvl="0" indent="-342900" algn="just" defTabSz="457200">
              <a:buFontTx/>
              <a:buChar char="-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о</a:t>
            </a:r>
            <a:r>
              <a:rPr lang="ru-RU" sz="2400" b="1" baseline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бсуждение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 вопросов охраны труда с работниками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93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Роль уполномоченных (доверенных лиц) по охране труда профсоюзов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011" y="1795549"/>
            <a:ext cx="11141971" cy="45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Профсоюз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, выполняя возложенные на него функции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общественного контроля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за охраной труда, первостепенной задачей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определил формирование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института уполномоченных лиц по охране труда,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как первичного общественного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звена контроля за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состоянием условий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труда на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рабочих местах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.</a:t>
            </a:r>
          </a:p>
          <a:p>
            <a:pPr lvl="0" algn="just" defTabSz="457200"/>
            <a:r>
              <a:rPr lang="ru-RU" sz="2400" b="1" dirty="0">
                <a:solidFill>
                  <a:srgbClr val="C00000"/>
                </a:solidFill>
              </a:rPr>
              <a:t>Уполномоченные (доверенные) лица по охране труда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–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представители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трудового коллектива, осуществляющие общественный контроль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за соблюдением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прав и законных интересов работников в области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охраны труда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.</a:t>
            </a:r>
          </a:p>
          <a:p>
            <a:pPr lvl="0" algn="just" defTabSz="457200"/>
            <a:r>
              <a:rPr lang="ru-RU" sz="2400" b="1" dirty="0">
                <a:solidFill>
                  <a:srgbClr val="C00000"/>
                </a:solidFill>
              </a:rPr>
              <a:t>Контроль силами уполномоченных осуществляется </a:t>
            </a:r>
            <a:r>
              <a:rPr lang="ru-RU" sz="2400" b="1" dirty="0" smtClean="0">
                <a:solidFill>
                  <a:srgbClr val="C00000"/>
                </a:solidFill>
              </a:rPr>
              <a:t>непрерывно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, участвуя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в трудовом процессе и находясь среди работников,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уполномоченный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осуществляет постоянный контроль за соблюдением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законодательства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об охране труда, состоянием условий труда, выполнением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работниками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требований охраны труда и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безопасности.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24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Организация работы уполномоченных (доверенных лиц) по охране труда профсоюзов. Задачи уполномоченного.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42" y="1732547"/>
            <a:ext cx="11566358" cy="48628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Выполнение функции </a:t>
            </a:r>
            <a:r>
              <a:rPr lang="ru-RU" sz="2400" b="1" dirty="0" smtClean="0">
                <a:solidFill>
                  <a:srgbClr val="002060"/>
                </a:solidFill>
              </a:rPr>
              <a:t>общественного контроля </a:t>
            </a:r>
            <a:r>
              <a:rPr lang="ru-RU" sz="2400" b="1" dirty="0">
                <a:solidFill>
                  <a:srgbClr val="002060"/>
                </a:solidFill>
              </a:rPr>
              <a:t>уполномоченными по охране </a:t>
            </a:r>
            <a:r>
              <a:rPr lang="ru-RU" sz="2400" b="1" dirty="0" smtClean="0">
                <a:solidFill>
                  <a:srgbClr val="002060"/>
                </a:solidFill>
              </a:rPr>
              <a:t>труда :</a:t>
            </a:r>
          </a:p>
          <a:p>
            <a:pPr marL="342900" indent="-342900">
              <a:buAutoNum type="arabicPeriod"/>
            </a:pPr>
            <a:r>
              <a:rPr lang="ru-RU" sz="2200" b="1" dirty="0">
                <a:solidFill>
                  <a:srgbClr val="002060"/>
                </a:solidFill>
              </a:rPr>
              <a:t>П</a:t>
            </a:r>
            <a:r>
              <a:rPr lang="ru-RU" sz="2200" b="1" dirty="0" smtClean="0">
                <a:solidFill>
                  <a:srgbClr val="002060"/>
                </a:solidFill>
              </a:rPr>
              <a:t>омогают </a:t>
            </a:r>
            <a:r>
              <a:rPr lang="ru-RU" sz="2200" b="1" dirty="0">
                <a:solidFill>
                  <a:srgbClr val="002060"/>
                </a:solidFill>
              </a:rPr>
              <a:t>создавать в организации или производственном подразделении здоровые и безопасные условия </a:t>
            </a:r>
            <a:r>
              <a:rPr lang="ru-RU" sz="2200" b="1" dirty="0" smtClean="0">
                <a:solidFill>
                  <a:srgbClr val="002060"/>
                </a:solidFill>
              </a:rPr>
              <a:t>труда</a:t>
            </a:r>
          </a:p>
          <a:p>
            <a:pPr marL="342900" indent="-342900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</a:rPr>
              <a:t>Контролируют </a:t>
            </a:r>
            <a:r>
              <a:rPr lang="ru-RU" sz="2200" b="1" dirty="0">
                <a:solidFill>
                  <a:srgbClr val="002060"/>
                </a:solidFill>
              </a:rPr>
              <a:t>состояние условий и охраны труда на рабочих </a:t>
            </a:r>
            <a:r>
              <a:rPr lang="ru-RU" sz="2200" b="1" dirty="0" smtClean="0">
                <a:solidFill>
                  <a:srgbClr val="002060"/>
                </a:solidFill>
              </a:rPr>
              <a:t>местах, местах отдыха и санитарно-бытовых помещениях </a:t>
            </a:r>
            <a:r>
              <a:rPr lang="ru-RU" sz="2200" b="1" dirty="0">
                <a:solidFill>
                  <a:srgbClr val="002060"/>
                </a:solidFill>
              </a:rPr>
              <a:t>в форме обследования и </a:t>
            </a:r>
            <a:r>
              <a:rPr lang="ru-RU" sz="2200" b="1" dirty="0" smtClean="0">
                <a:solidFill>
                  <a:srgbClr val="002060"/>
                </a:solidFill>
              </a:rPr>
              <a:t>наблюдения</a:t>
            </a:r>
          </a:p>
          <a:p>
            <a:pPr marL="342900" indent="-342900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</a:rPr>
              <a:t>Предлагают </a:t>
            </a:r>
            <a:r>
              <a:rPr lang="ru-RU" sz="2200" b="1" dirty="0">
                <a:solidFill>
                  <a:srgbClr val="002060"/>
                </a:solidFill>
              </a:rPr>
              <a:t>работодателю, как улучшить условия и охрану труда на рабочих местах на основании проводимого </a:t>
            </a:r>
            <a:r>
              <a:rPr lang="ru-RU" sz="2200" b="1" dirty="0" smtClean="0">
                <a:solidFill>
                  <a:srgbClr val="002060"/>
                </a:solidFill>
              </a:rPr>
              <a:t>анализа</a:t>
            </a:r>
          </a:p>
          <a:p>
            <a:pPr marL="342900" indent="-342900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</a:rPr>
              <a:t>Представляют </a:t>
            </a:r>
            <a:r>
              <a:rPr lang="ru-RU" sz="2200" b="1" dirty="0">
                <a:solidFill>
                  <a:srgbClr val="002060"/>
                </a:solidFill>
              </a:rPr>
              <a:t>интересы работников в государственных и общественных организациях при рассмотрении трудовых </a:t>
            </a:r>
            <a:r>
              <a:rPr lang="ru-RU" sz="2200" b="1" dirty="0" smtClean="0">
                <a:solidFill>
                  <a:srgbClr val="002060"/>
                </a:solidFill>
              </a:rPr>
              <a:t>споров</a:t>
            </a:r>
          </a:p>
          <a:p>
            <a:pPr marL="342900" indent="-342900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</a:rPr>
              <a:t>Информируют </a:t>
            </a:r>
            <a:r>
              <a:rPr lang="ru-RU" sz="2200" b="1" dirty="0">
                <a:solidFill>
                  <a:srgbClr val="002060"/>
                </a:solidFill>
              </a:rPr>
              <a:t>и консультируют работников по вопросам их прав и гарантий на безопасный и здоровый </a:t>
            </a:r>
            <a:r>
              <a:rPr lang="ru-RU" sz="2200" b="1" dirty="0" smtClean="0">
                <a:solidFill>
                  <a:srgbClr val="002060"/>
                </a:solidFill>
              </a:rPr>
              <a:t>труд и </a:t>
            </a:r>
            <a:r>
              <a:rPr lang="ru-RU" sz="2200" b="1" u="sng" dirty="0" smtClean="0">
                <a:solidFill>
                  <a:srgbClr val="002060"/>
                </a:solidFill>
              </a:rPr>
              <a:t>обязанностей по соблюдению требований ОТ</a:t>
            </a:r>
          </a:p>
          <a:p>
            <a:pPr marL="342900" indent="-342900">
              <a:buAutoNum type="arabicPeriod"/>
            </a:pPr>
            <a:r>
              <a:rPr lang="ru-RU" sz="2200" b="1" u="sng" dirty="0" smtClean="0">
                <a:solidFill>
                  <a:srgbClr val="002060"/>
                </a:solidFill>
              </a:rPr>
              <a:t>Содействуют формированию у работников предприятия безопасного поведения на работе и в быту, созданию в коллективе атмосферы нетерпимости к нарушениям требованиям безопасности</a:t>
            </a:r>
            <a:endParaRPr lang="ru-RU" sz="22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1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Организация работы уполномоченных (доверенных лиц) по охране труда профсоюзов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655" y="1899138"/>
            <a:ext cx="720169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Выполнение функции </a:t>
            </a:r>
            <a:r>
              <a:rPr lang="ru-RU" dirty="0" smtClean="0"/>
              <a:t>общественного контроля </a:t>
            </a:r>
            <a:r>
              <a:rPr lang="ru-RU" dirty="0"/>
              <a:t>уполномоченными по охране </a:t>
            </a:r>
            <a:r>
              <a:rPr lang="ru-RU" dirty="0" smtClean="0"/>
              <a:t>труда при проведении контроля за состоянием ОТ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37492" y="2919046"/>
            <a:ext cx="72272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Организация и проведение </a:t>
            </a:r>
            <a:r>
              <a:rPr lang="ru-RU" dirty="0" smtClean="0"/>
              <a:t>проверок и </a:t>
            </a:r>
            <a:r>
              <a:rPr lang="ru-RU" dirty="0"/>
              <a:t>обследований объектов </a:t>
            </a:r>
            <a:r>
              <a:rPr lang="ru-RU" dirty="0" smtClean="0"/>
              <a:t>производства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64029" y="3798277"/>
            <a:ext cx="72183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Выявление нарушений </a:t>
            </a:r>
            <a:r>
              <a:rPr lang="ru-RU" dirty="0" smtClean="0"/>
              <a:t>требований законодательства</a:t>
            </a:r>
            <a:r>
              <a:rPr lang="ru-RU" dirty="0"/>
              <a:t>, правил и норм по ОТ </a:t>
            </a:r>
            <a:r>
              <a:rPr lang="ru-RU" dirty="0" smtClean="0"/>
              <a:t> (как со стороны Работодателя, так и со стороны Работников)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64988" y="4800600"/>
            <a:ext cx="723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Оформление выявленных </a:t>
            </a:r>
            <a:r>
              <a:rPr lang="ru-RU" dirty="0" smtClean="0"/>
              <a:t>нарушений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95362" y="5486398"/>
            <a:ext cx="71869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Контроль за </a:t>
            </a:r>
            <a:r>
              <a:rPr lang="ru-RU" dirty="0" smtClean="0"/>
              <a:t>устранением выявленных нарушений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flipH="1">
            <a:off x="4590863" y="2574706"/>
            <a:ext cx="236914" cy="31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flipH="1">
            <a:off x="4630720" y="3516176"/>
            <a:ext cx="236914" cy="31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flipH="1">
            <a:off x="4633491" y="4457645"/>
            <a:ext cx="236914" cy="31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flipH="1">
            <a:off x="4567842" y="5187140"/>
            <a:ext cx="236914" cy="31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529" y="2373923"/>
            <a:ext cx="3736471" cy="29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2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Положение об уполномоченном (доверенном) лице по охране труда профсоюзов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067" y="1602668"/>
            <a:ext cx="11693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Типовое положение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об уполномоченном (доверенном) лице по охране труда профессионального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союза – рассмотрено в июне 2023, принято Постановлением Исполкома ФНПР от 31.10.2023 № 9-4</a:t>
            </a:r>
          </a:p>
          <a:p>
            <a:pPr lvl="0" algn="just" defTabSz="457200"/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В Положении:</a:t>
            </a:r>
          </a:p>
          <a:p>
            <a:pPr lvl="0" defTabSz="457200"/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Добавлен раздел 2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«Порядок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избрания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уполномоченных» (старший уполномоченный).</a:t>
            </a:r>
          </a:p>
          <a:p>
            <a:pPr lvl="0" algn="just" defTabSz="457200"/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Расширен функционал уполномоченных</a:t>
            </a:r>
            <a:r>
              <a:rPr lang="ru-RU" sz="2400" b="1" noProof="0" dirty="0" smtClean="0">
                <a:solidFill>
                  <a:srgbClr val="2683C6">
                    <a:lumMod val="50000"/>
                  </a:srgbClr>
                </a:solidFill>
              </a:rPr>
              <a:t>:</a:t>
            </a:r>
          </a:p>
          <a:p>
            <a:pPr lvl="0" algn="just" defTabSz="457200"/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-выявление опасностей повреждения здоровья работников на рабочих местах;</a:t>
            </a:r>
          </a:p>
          <a:p>
            <a:pPr marL="342900" lvl="0" indent="-342900" algn="just" defTabSz="457200">
              <a:buFontTx/>
              <a:buChar char="-"/>
            </a:pP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-информирование работников о необходимости выполнения Инструкций по ОТ, правильного применения СИЗ, содержание из в исправном состоянии, применения и использования в работе исправного и безопасного оборудования;</a:t>
            </a:r>
            <a:endParaRPr lang="ru-RU" sz="2400" b="1" dirty="0">
              <a:solidFill>
                <a:srgbClr val="2683C6">
                  <a:lumMod val="50000"/>
                </a:srgbClr>
              </a:solidFill>
            </a:endParaRPr>
          </a:p>
          <a:p>
            <a:pPr marL="342900" lvl="0" indent="-342900" algn="just" defTabSz="457200">
              <a:buFontTx/>
              <a:buChar char="-"/>
            </a:pP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участие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в разработке мероприятий коллективного договора и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соглашений в части охраны труда и санитарно-бытового обеспечения.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1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Обеспечение деятельности уполномоченных (доверенных) лиц по охране труда профсоюзов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670538"/>
            <a:ext cx="11711354" cy="487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РЕГИОНАЛЬНОЕ СОГЛАШЕНИЕ ПО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РЕГУЛИРОВАНИЮ СОЦИАЛЬНО-ТРУДОВЫХ И СВЯЗАННЫХ С НИМИ ЭКОНОМИЧЕСКИХ ОТНОШЕНИЙ В ИРКУТСКОЙ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ОБЛАСТИ НА 2023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-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2025 ГОДЫ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 defTabSz="457200"/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раздел V. Охрана труда, промышленная и экологическая безопасность.</a:t>
            </a:r>
          </a:p>
          <a:p>
            <a:pPr lvl="0" algn="just" defTabSz="457200"/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Работодатели:</a:t>
            </a:r>
          </a:p>
          <a:p>
            <a:pPr lvl="0" algn="just" defTabSz="457200"/>
            <a:r>
              <a:rPr lang="ru-RU" sz="2000" b="1" dirty="0">
                <a:solidFill>
                  <a:srgbClr val="2683C6">
                    <a:lumMod val="50000"/>
                  </a:srgbClr>
                </a:solidFill>
              </a:rPr>
              <a:t>с</a:t>
            </a:r>
            <a:r>
              <a:rPr lang="ru-RU" sz="2000" b="1" dirty="0" smtClean="0">
                <a:solidFill>
                  <a:srgbClr val="2683C6">
                    <a:lumMod val="50000"/>
                  </a:srgbClr>
                </a:solidFill>
              </a:rPr>
              <a:t>оздают </a:t>
            </a:r>
            <a:r>
              <a:rPr lang="ru-RU" sz="2000" b="1" dirty="0">
                <a:solidFill>
                  <a:srgbClr val="2683C6">
                    <a:lumMod val="50000"/>
                  </a:srgbClr>
                </a:solidFill>
              </a:rPr>
              <a:t>необходимые условия для работы </a:t>
            </a:r>
            <a:r>
              <a:rPr lang="ru-RU" sz="2000" b="1" dirty="0" smtClean="0">
                <a:solidFill>
                  <a:srgbClr val="2683C6">
                    <a:lumMod val="50000"/>
                  </a:srgbClr>
                </a:solidFill>
              </a:rPr>
              <a:t>уполномоченных:</a:t>
            </a:r>
            <a:endParaRPr lang="ru-RU" sz="2000" b="1" dirty="0">
              <a:solidFill>
                <a:srgbClr val="2683C6">
                  <a:lumMod val="50000"/>
                </a:srgbClr>
              </a:solidFill>
            </a:endParaRPr>
          </a:p>
          <a:p>
            <a:pPr lvl="0" algn="just" defTabSz="457200"/>
            <a:r>
              <a:rPr lang="ru-RU" sz="2000" b="1" dirty="0">
                <a:solidFill>
                  <a:srgbClr val="2683C6">
                    <a:lumMod val="50000"/>
                  </a:srgbClr>
                </a:solidFill>
              </a:rPr>
              <a:t>-</a:t>
            </a:r>
            <a:r>
              <a:rPr lang="ru-RU" sz="2000" b="1" dirty="0" smtClean="0">
                <a:solidFill>
                  <a:srgbClr val="2683C6">
                    <a:lumMod val="50000"/>
                  </a:srgbClr>
                </a:solidFill>
              </a:rPr>
              <a:t>обеспечивают </a:t>
            </a:r>
            <a:r>
              <a:rPr lang="ru-RU" sz="2000" b="1" dirty="0">
                <a:solidFill>
                  <a:srgbClr val="2683C6">
                    <a:lumMod val="50000"/>
                  </a:srgbClr>
                </a:solidFill>
              </a:rPr>
              <a:t>правилами, инструкциями, другими </a:t>
            </a:r>
            <a:r>
              <a:rPr lang="ru-RU" sz="2000" b="1" dirty="0" smtClean="0">
                <a:solidFill>
                  <a:srgbClr val="2683C6">
                    <a:lumMod val="50000"/>
                  </a:srgbClr>
                </a:solidFill>
              </a:rPr>
              <a:t>нормативными и </a:t>
            </a:r>
            <a:r>
              <a:rPr lang="ru-RU" sz="2000" b="1" dirty="0">
                <a:solidFill>
                  <a:srgbClr val="2683C6">
                    <a:lumMod val="50000"/>
                  </a:srgbClr>
                </a:solidFill>
              </a:rPr>
              <a:t>справочными материалами по охране труда за счет средств </a:t>
            </a:r>
            <a:r>
              <a:rPr lang="ru-RU" sz="2000" b="1" dirty="0" smtClean="0">
                <a:solidFill>
                  <a:srgbClr val="2683C6">
                    <a:lumMod val="50000"/>
                  </a:srgbClr>
                </a:solidFill>
              </a:rPr>
              <a:t>организации;</a:t>
            </a:r>
            <a:endParaRPr lang="ru-RU" sz="2000" b="1" dirty="0">
              <a:solidFill>
                <a:srgbClr val="2683C6">
                  <a:lumMod val="50000"/>
                </a:srgbClr>
              </a:solidFill>
            </a:endParaRPr>
          </a:p>
          <a:p>
            <a:pPr lvl="0" algn="just" defTabSz="457200"/>
            <a:r>
              <a:rPr lang="ru-RU" sz="2000" b="1" dirty="0" smtClean="0">
                <a:solidFill>
                  <a:srgbClr val="2683C6">
                    <a:lumMod val="50000"/>
                  </a:srgbClr>
                </a:solidFill>
              </a:rPr>
              <a:t>- предоставляют </a:t>
            </a:r>
            <a:r>
              <a:rPr lang="ru-RU" sz="2000" b="1" dirty="0">
                <a:solidFill>
                  <a:srgbClr val="2683C6">
                    <a:lumMod val="50000"/>
                  </a:srgbClr>
                </a:solidFill>
              </a:rPr>
              <a:t>оплачиваемое рабочее время для выполнения возложенных на них функций по контролю за состоянием условий труда, на период их участия в работе комиссии по расследованию несчастных случаев на производстве, а также на период их обучения по охране труда;</a:t>
            </a:r>
          </a:p>
          <a:p>
            <a:pPr lvl="0" algn="just" defTabSz="457200"/>
            <a:r>
              <a:rPr lang="ru-RU" sz="2000" b="1" dirty="0" smtClean="0">
                <a:solidFill>
                  <a:srgbClr val="2683C6">
                    <a:lumMod val="50000"/>
                  </a:srgbClr>
                </a:solidFill>
              </a:rPr>
              <a:t>- организуют </a:t>
            </a:r>
            <a:r>
              <a:rPr lang="ru-RU" sz="2000" b="1" dirty="0">
                <a:solidFill>
                  <a:srgbClr val="2683C6">
                    <a:lumMod val="50000"/>
                  </a:srgbClr>
                </a:solidFill>
              </a:rPr>
              <a:t>обучение по охране труда уполномоченных лиц по охране труда;</a:t>
            </a:r>
          </a:p>
          <a:p>
            <a:pPr lvl="0" algn="just" defTabSz="457200"/>
            <a:r>
              <a:rPr lang="ru-RU" sz="2000" b="1" dirty="0" smtClean="0">
                <a:solidFill>
                  <a:srgbClr val="2683C6">
                    <a:lumMod val="50000"/>
                  </a:srgbClr>
                </a:solidFill>
              </a:rPr>
              <a:t>- предусматривают </a:t>
            </a:r>
            <a:r>
              <a:rPr lang="ru-RU" sz="2000" b="1" dirty="0">
                <a:solidFill>
                  <a:srgbClr val="2683C6">
                    <a:lumMod val="50000"/>
                  </a:srgbClr>
                </a:solidFill>
              </a:rPr>
              <a:t>в коллективных договорах или локальных нормативных актах меры морального и материального поощрения </a:t>
            </a:r>
            <a:r>
              <a:rPr lang="ru-RU" sz="2000" b="1" dirty="0" smtClean="0">
                <a:solidFill>
                  <a:srgbClr val="2683C6">
                    <a:lumMod val="50000"/>
                  </a:srgbClr>
                </a:solidFill>
              </a:rPr>
              <a:t>уполномоченных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1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Обучение  уполномоченных (доверенных) лиц по охране труда профсоюзов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446" y="1723293"/>
            <a:ext cx="114025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Правила 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обучения по охране труда и проверки знания требований охраны труда, утвержденных постановлением Правительства РФ от 24.12.2021 N </a:t>
            </a:r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2464 «О порядке обучение по охране труда и проверки знаний требований охраны труда».</a:t>
            </a:r>
          </a:p>
          <a:p>
            <a:pPr lvl="0" algn="just" defTabSz="457200"/>
            <a:r>
              <a:rPr lang="ru-RU" sz="2400" b="1" dirty="0" smtClean="0">
                <a:solidFill>
                  <a:srgbClr val="2683C6">
                    <a:lumMod val="50000"/>
                  </a:srgbClr>
                </a:solidFill>
              </a:rPr>
              <a:t>П.46</a:t>
            </a:r>
            <a:r>
              <a:rPr lang="ru-RU" sz="2400" b="1" dirty="0">
                <a:solidFill>
                  <a:srgbClr val="2683C6">
                    <a:lumMod val="50000"/>
                  </a:srgbClr>
                </a:solidFill>
              </a:rPr>
              <a:t>. Обучение требованиям охраны труда в зависимости от категории работников проводится:</a:t>
            </a:r>
          </a:p>
          <a:p>
            <a:pPr lvl="0" algn="just" defTabSz="457200"/>
            <a:r>
              <a:rPr lang="ru-RU" sz="2000" b="1" dirty="0" smtClean="0">
                <a:solidFill>
                  <a:srgbClr val="2683C6">
                    <a:lumMod val="50000"/>
                  </a:srgbClr>
                </a:solidFill>
              </a:rPr>
              <a:t>а</a:t>
            </a:r>
            <a:r>
              <a:rPr lang="ru-RU" sz="2000" b="1" dirty="0">
                <a:solidFill>
                  <a:srgbClr val="2683C6">
                    <a:lumMod val="50000"/>
                  </a:srgbClr>
                </a:solidFill>
              </a:rPr>
              <a:t>) по программе обучения по общим вопросам охраны труда и функционирования системы управления охраной труда продолжительностью не менее 16 часов;</a:t>
            </a:r>
          </a:p>
          <a:p>
            <a:pPr lvl="0" algn="just" defTabSz="457200"/>
            <a:r>
              <a:rPr lang="ru-RU" sz="2000" b="1" dirty="0" smtClean="0">
                <a:solidFill>
                  <a:srgbClr val="2683C6">
                    <a:lumMod val="50000"/>
                  </a:srgbClr>
                </a:solidFill>
              </a:rPr>
              <a:t>б</a:t>
            </a:r>
            <a:r>
              <a:rPr lang="ru-RU" sz="2000" b="1" dirty="0">
                <a:solidFill>
                  <a:srgbClr val="2683C6">
                    <a:lumMod val="50000"/>
                  </a:srgbClr>
                </a:solidFill>
              </a:rPr>
              <a:t>) по программе обучения безопасным методам и приемам выполнения работ при воздействии вредных и (или) опасных производственных факторов, источников опасности, идентифицированных в рамках специальной оценки условий труда и оценки профессиональных рисков, продолжительностью не менее 16 часов</a:t>
            </a:r>
            <a:r>
              <a:rPr lang="ru-RU" sz="2000" b="1" dirty="0" smtClean="0">
                <a:solidFill>
                  <a:srgbClr val="2683C6">
                    <a:lumMod val="50000"/>
                  </a:srgbClr>
                </a:solidFill>
              </a:rPr>
              <a:t>;</a:t>
            </a:r>
          </a:p>
          <a:p>
            <a:pPr lvl="0" algn="just" defTabSz="457200"/>
            <a:r>
              <a:rPr lang="ru-RU" sz="2000" b="1" dirty="0">
                <a:solidFill>
                  <a:srgbClr val="2683C6">
                    <a:lumMod val="50000"/>
                  </a:srgbClr>
                </a:solidFill>
              </a:rPr>
              <a:t>в) по программе обучения безопасным методам и приемам выполнения работ повышенной опасности, к которым предъявляются дополнительные требования в соответствии с нормативными правовыми актами, содержащими государственные нормативные требования охраны </a:t>
            </a:r>
            <a:r>
              <a:rPr lang="ru-RU" sz="2000" b="1" dirty="0" smtClean="0">
                <a:solidFill>
                  <a:srgbClr val="2683C6">
                    <a:lumMod val="50000"/>
                  </a:srgbClr>
                </a:solidFill>
              </a:rPr>
              <a:t>труда.</a:t>
            </a:r>
            <a:endParaRPr lang="ru-RU" sz="2000" b="1" dirty="0">
              <a:solidFill>
                <a:srgbClr val="2683C6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61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Обучение  уполномоченных (доверенных) лиц по охране труда профсоюзов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215" y="2039815"/>
            <a:ext cx="108321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Работодатель обязан обеспечить обучение по ОТ, в том числе обучить безопасным методам и приемам выполнения работ, оказанию первой помощи пострадавшим на производстве, использованию (применению) средств индивидуальной защиты, провести инструктажи по ОТ, организовать и провести стажировку на рабочем месте (для определенных категорий работников), организовать и провести проверку знания требований ОТ, а также отстранить от работы (не допускать к работе) работника, не прошедшего в установленном порядке соответствующее обучение и проверку знаний и навыков в области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ОТ (статьи 214, 219 ТК РФ). </a:t>
            </a:r>
          </a:p>
          <a:p>
            <a:pPr lvl="0" defTabSz="457200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defTabSz="45720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Работник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в свою очередь, также обязан пройти такое обучение (абзац одиннадцатый, абзац пятнадцатый части третьей ст. 214 ТК РФ; абзац шестой части первой ст. 215 ТК РФ; абзац третий части первой ст. 76 ТК РФ)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60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Обучение  уполномоченных (доверенных) лиц по охране труда профсоюзов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984" y="1899138"/>
            <a:ext cx="11641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Обязанность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 обучению и оплате обучения работника в области охраны труда возлагается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работодателя (ст. 214, ст.216 ТК РФ)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2782-3495-4C61-B2A1-30DEB30C56DE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368" y="2989385"/>
            <a:ext cx="4888523" cy="230832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ПОСТАНОВЛЕНИЕ 1/29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Обучение по ОТ проходят: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…уполномоченные </a:t>
            </a:r>
            <a:r>
              <a:rPr lang="ru-RU" dirty="0">
                <a:solidFill>
                  <a:srgbClr val="002060"/>
                </a:solidFill>
              </a:rPr>
              <a:t>(доверенные) лица по охране труда профессиональных союзов и иных уполномоченных работниками представительных органов - в обучающих организациях федеральных органов исполнительной </a:t>
            </a:r>
            <a:r>
              <a:rPr lang="ru-RU" dirty="0" smtClean="0">
                <a:solidFill>
                  <a:srgbClr val="002060"/>
                </a:solidFill>
              </a:rPr>
              <a:t>власти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726722" y="3059723"/>
            <a:ext cx="6072555" cy="230832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ПРАВИЛА 2464</a:t>
            </a:r>
          </a:p>
          <a:p>
            <a:r>
              <a:rPr lang="ru-RU" dirty="0">
                <a:solidFill>
                  <a:srgbClr val="002060"/>
                </a:solidFill>
              </a:rPr>
              <a:t>П.53 Обучению требованиям охраны труда подлежат следующие категории работников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>
                <a:solidFill>
                  <a:srgbClr val="002060"/>
                </a:solidFill>
              </a:rPr>
              <a:t>Ж) члены комитетов (комиссий) по охране труда, уполномоченные (доверенные) лица по охране труда профессиональных союзов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по программам обучения требованиям охраны труда, указанным в подпунктах "а" и "б" пункта 46 настоящих </a:t>
            </a:r>
            <a:r>
              <a:rPr lang="ru-RU" dirty="0" smtClean="0">
                <a:solidFill>
                  <a:srgbClr val="002060"/>
                </a:solidFill>
              </a:rPr>
              <a:t>Правил.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7102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1475</Words>
  <Application>Microsoft Office PowerPoint</Application>
  <PresentationFormat>Широкоэкранный</PresentationFormat>
  <Paragraphs>102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Franklin Gothic Heavy</vt:lpstr>
      <vt:lpstr>Franklin Gothic Medium Cond</vt:lpstr>
      <vt:lpstr>Times New Roman</vt:lpstr>
      <vt:lpstr>Ретро</vt:lpstr>
      <vt:lpstr>1_Ретро</vt:lpstr>
      <vt:lpstr>Уполномоченные (доверенные) лица по охране труда профсоюзов  в организации</vt:lpstr>
      <vt:lpstr>Роль уполномоченных (доверенных лиц) по охране труда профсоюзов </vt:lpstr>
      <vt:lpstr>Организация работы уполномоченных (доверенных лиц) по охране труда профсоюзов. Задачи уполномоченного. </vt:lpstr>
      <vt:lpstr>Организация работы уполномоченных (доверенных лиц) по охране труда профсоюзов </vt:lpstr>
      <vt:lpstr>Положение об уполномоченном (доверенном) лице по охране труда профсоюзов </vt:lpstr>
      <vt:lpstr>Обеспечение деятельности уполномоченных (доверенных) лиц по охране труда профсоюзов </vt:lpstr>
      <vt:lpstr>Обучение  уполномоченных (доверенных) лиц по охране труда профсоюзов </vt:lpstr>
      <vt:lpstr>Обучение  уполномоченных (доверенных) лиц по охране труда профсоюзов </vt:lpstr>
      <vt:lpstr>Обучение  уполномоченных (доверенных) лиц по охране труда профсоюзов </vt:lpstr>
      <vt:lpstr>Обучение  уполномоченных (доверенных) лиц по охране труда профсоюзов </vt:lpstr>
      <vt:lpstr>Обучение  уполномоченных (доверенных) лиц по охране труда профсоюзов </vt:lpstr>
      <vt:lpstr>Функции уполномоченного по  осуществлению контроля в Организации за ходом выполнения мероприятий по охране труда, предусмотренных коллективным договором</vt:lpstr>
      <vt:lpstr>Функции уполномоченного по  осуществлению контроля в Организации за ходом выполнения мероприятий по охране труда, предусмотренных коллективным договором</vt:lpstr>
      <vt:lpstr>Обучение  уполномоченных (доверенных) лиц по охране труда профсоюзов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профсоюзов по защите прав работников на безопасные условия труда</dc:title>
  <dc:creator>Admin</dc:creator>
  <cp:lastModifiedBy>Admin</cp:lastModifiedBy>
  <cp:revision>38</cp:revision>
  <dcterms:created xsi:type="dcterms:W3CDTF">2023-09-20T02:54:25Z</dcterms:created>
  <dcterms:modified xsi:type="dcterms:W3CDTF">2024-05-28T04:15:42Z</dcterms:modified>
</cp:coreProperties>
</file>