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14" r:id="rId2"/>
    <p:sldId id="409" r:id="rId3"/>
    <p:sldId id="369" r:id="rId4"/>
    <p:sldId id="481" r:id="rId5"/>
    <p:sldId id="527" r:id="rId6"/>
    <p:sldId id="515" r:id="rId7"/>
    <p:sldId id="532" r:id="rId8"/>
    <p:sldId id="533" r:id="rId9"/>
    <p:sldId id="283" r:id="rId10"/>
    <p:sldId id="270" r:id="rId11"/>
    <p:sldId id="534" r:id="rId12"/>
    <p:sldId id="276" r:id="rId13"/>
    <p:sldId id="434" r:id="rId14"/>
    <p:sldId id="535" r:id="rId15"/>
    <p:sldId id="472" r:id="rId16"/>
    <p:sldId id="475" r:id="rId17"/>
    <p:sldId id="486" r:id="rId18"/>
    <p:sldId id="536" r:id="rId19"/>
    <p:sldId id="537" r:id="rId20"/>
    <p:sldId id="520" r:id="rId21"/>
    <p:sldId id="516" r:id="rId22"/>
    <p:sldId id="5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A34C2-CDF5-4DBE-AC03-938D0893C2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23978-D98D-4F21-A622-B22C1172693F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>
              <a:solidFill>
                <a:schemeClr val="bg1"/>
              </a:solidFill>
            </a:rPr>
            <a:t>Профессиональный союз</a:t>
          </a:r>
        </a:p>
      </dgm:t>
    </dgm:pt>
    <dgm:pt modelId="{A67A7D58-0DC4-4CDF-B04B-78900FCC1C00}" type="parTrans" cxnId="{73AFCCE4-DF55-4C77-BD84-1BBB2295B2E4}">
      <dgm:prSet/>
      <dgm:spPr/>
      <dgm:t>
        <a:bodyPr/>
        <a:lstStyle/>
        <a:p>
          <a:endParaRPr lang="ru-RU"/>
        </a:p>
      </dgm:t>
    </dgm:pt>
    <dgm:pt modelId="{CE2DBDBF-3B57-43AE-A804-D96336C7CDB3}" type="sibTrans" cxnId="{73AFCCE4-DF55-4C77-BD84-1BBB2295B2E4}">
      <dgm:prSet/>
      <dgm:spPr/>
      <dgm:t>
        <a:bodyPr/>
        <a:lstStyle/>
        <a:p>
          <a:endParaRPr lang="ru-RU"/>
        </a:p>
      </dgm:t>
    </dgm:pt>
    <dgm:pt modelId="{BF7FA250-E07E-45C6-AB7B-00354EA306B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>
              <a:solidFill>
                <a:srgbClr val="FFFF00"/>
              </a:solidFill>
            </a:rPr>
            <a:t>представление  интересов</a:t>
          </a:r>
        </a:p>
      </dgm:t>
    </dgm:pt>
    <dgm:pt modelId="{EDAB5B64-66D8-410D-B336-E2ACFCD22926}" type="parTrans" cxnId="{C1331A13-5363-491C-9FC4-DF3B7604C4D1}">
      <dgm:prSet/>
      <dgm:spPr/>
      <dgm:t>
        <a:bodyPr/>
        <a:lstStyle/>
        <a:p>
          <a:endParaRPr lang="ru-RU"/>
        </a:p>
      </dgm:t>
    </dgm:pt>
    <dgm:pt modelId="{07D247D4-A613-4318-8435-334B284FC05D}" type="sibTrans" cxnId="{C1331A13-5363-491C-9FC4-DF3B7604C4D1}">
      <dgm:prSet/>
      <dgm:spPr/>
      <dgm:t>
        <a:bodyPr/>
        <a:lstStyle/>
        <a:p>
          <a:endParaRPr lang="ru-RU"/>
        </a:p>
      </dgm:t>
    </dgm:pt>
    <dgm:pt modelId="{CAF258D4-BEC9-424E-A9A8-E6604FEEDF0D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200" b="1" dirty="0">
              <a:solidFill>
                <a:srgbClr val="FFFF00"/>
              </a:solidFill>
            </a:rPr>
            <a:t>защита социально-трудовых прав</a:t>
          </a:r>
        </a:p>
      </dgm:t>
    </dgm:pt>
    <dgm:pt modelId="{A596022C-19FA-47F5-9511-B9C9E7A205E9}" type="parTrans" cxnId="{464EA216-5AC2-4FD4-8817-2A9C41C65F30}">
      <dgm:prSet/>
      <dgm:spPr/>
      <dgm:t>
        <a:bodyPr/>
        <a:lstStyle/>
        <a:p>
          <a:endParaRPr lang="ru-RU"/>
        </a:p>
      </dgm:t>
    </dgm:pt>
    <dgm:pt modelId="{1F84A460-C135-457D-8736-0603893B6BEE}" type="sibTrans" cxnId="{464EA216-5AC2-4FD4-8817-2A9C41C65F30}">
      <dgm:prSet/>
      <dgm:spPr/>
      <dgm:t>
        <a:bodyPr/>
        <a:lstStyle/>
        <a:p>
          <a:endParaRPr lang="ru-RU"/>
        </a:p>
      </dgm:t>
    </dgm:pt>
    <dgm:pt modelId="{A4CB04BD-027F-4F6C-A021-053F7F5C0A8D}" type="pres">
      <dgm:prSet presAssocID="{172A34C2-CDF5-4DBE-AC03-938D0893C2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E134F7-042B-417F-994C-3B25FB8FA4E5}" type="pres">
      <dgm:prSet presAssocID="{01123978-D98D-4F21-A622-B22C1172693F}" presName="hierRoot1" presStyleCnt="0">
        <dgm:presLayoutVars>
          <dgm:hierBranch val="init"/>
        </dgm:presLayoutVars>
      </dgm:prSet>
      <dgm:spPr/>
    </dgm:pt>
    <dgm:pt modelId="{043DA56F-0611-4926-A9A9-9969E08135A8}" type="pres">
      <dgm:prSet presAssocID="{01123978-D98D-4F21-A622-B22C1172693F}" presName="rootComposite1" presStyleCnt="0"/>
      <dgm:spPr/>
    </dgm:pt>
    <dgm:pt modelId="{08CB8019-04F3-4FA3-A0EE-705B8CBD5B57}" type="pres">
      <dgm:prSet presAssocID="{01123978-D98D-4F21-A622-B22C1172693F}" presName="rootText1" presStyleLbl="node0" presStyleIdx="0" presStyleCnt="1" custScaleX="133431" custScaleY="100905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613E6878-CBAC-4873-9D67-18DBAD3EAABA}" type="pres">
      <dgm:prSet presAssocID="{01123978-D98D-4F21-A622-B22C1172693F}" presName="rootConnector1" presStyleLbl="node1" presStyleIdx="0" presStyleCnt="0"/>
      <dgm:spPr/>
    </dgm:pt>
    <dgm:pt modelId="{4B82CB11-216F-4D1B-B8F7-9575C7D362B0}" type="pres">
      <dgm:prSet presAssocID="{01123978-D98D-4F21-A622-B22C1172693F}" presName="hierChild2" presStyleCnt="0"/>
      <dgm:spPr/>
    </dgm:pt>
    <dgm:pt modelId="{353936EC-3CC8-40E4-9C6F-C290D73F1EA5}" type="pres">
      <dgm:prSet presAssocID="{EDAB5B64-66D8-410D-B336-E2ACFCD22926}" presName="Name37" presStyleLbl="parChTrans1D2" presStyleIdx="0" presStyleCnt="2"/>
      <dgm:spPr/>
    </dgm:pt>
    <dgm:pt modelId="{2E29FB66-1835-4BFD-8B01-B9CAA7E939FE}" type="pres">
      <dgm:prSet presAssocID="{BF7FA250-E07E-45C6-AB7B-00354EA306BE}" presName="hierRoot2" presStyleCnt="0">
        <dgm:presLayoutVars>
          <dgm:hierBranch val="init"/>
        </dgm:presLayoutVars>
      </dgm:prSet>
      <dgm:spPr/>
    </dgm:pt>
    <dgm:pt modelId="{45C351DF-73FD-4A3E-9F57-F2B7198A09BB}" type="pres">
      <dgm:prSet presAssocID="{BF7FA250-E07E-45C6-AB7B-00354EA306BE}" presName="rootComposite" presStyleCnt="0"/>
      <dgm:spPr/>
    </dgm:pt>
    <dgm:pt modelId="{E271981C-388D-4580-A80F-FE291EF70E12}" type="pres">
      <dgm:prSet presAssocID="{BF7FA250-E07E-45C6-AB7B-00354EA306BE}" presName="rootText" presStyleLbl="node2" presStyleIdx="0" presStyleCnt="2" custScaleX="132186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A17D10FA-8A03-40B1-8AE2-538A204F0369}" type="pres">
      <dgm:prSet presAssocID="{BF7FA250-E07E-45C6-AB7B-00354EA306BE}" presName="rootConnector" presStyleLbl="node2" presStyleIdx="0" presStyleCnt="2"/>
      <dgm:spPr/>
    </dgm:pt>
    <dgm:pt modelId="{2B98AC71-D98F-4114-9DBF-62A791C33E24}" type="pres">
      <dgm:prSet presAssocID="{BF7FA250-E07E-45C6-AB7B-00354EA306BE}" presName="hierChild4" presStyleCnt="0"/>
      <dgm:spPr/>
    </dgm:pt>
    <dgm:pt modelId="{0DCE1A26-3E15-4099-81A3-E08721D4FBDE}" type="pres">
      <dgm:prSet presAssocID="{BF7FA250-E07E-45C6-AB7B-00354EA306BE}" presName="hierChild5" presStyleCnt="0"/>
      <dgm:spPr/>
    </dgm:pt>
    <dgm:pt modelId="{DC453320-6323-4A22-A594-A866DFBBCEE4}" type="pres">
      <dgm:prSet presAssocID="{A596022C-19FA-47F5-9511-B9C9E7A205E9}" presName="Name37" presStyleLbl="parChTrans1D2" presStyleIdx="1" presStyleCnt="2"/>
      <dgm:spPr/>
    </dgm:pt>
    <dgm:pt modelId="{9C381F29-EC67-40A3-90C8-4DD49354BFBA}" type="pres">
      <dgm:prSet presAssocID="{CAF258D4-BEC9-424E-A9A8-E6604FEEDF0D}" presName="hierRoot2" presStyleCnt="0">
        <dgm:presLayoutVars>
          <dgm:hierBranch val="init"/>
        </dgm:presLayoutVars>
      </dgm:prSet>
      <dgm:spPr/>
    </dgm:pt>
    <dgm:pt modelId="{911CEC51-4CAF-4D5B-BB5E-04B4EB48948D}" type="pres">
      <dgm:prSet presAssocID="{CAF258D4-BEC9-424E-A9A8-E6604FEEDF0D}" presName="rootComposite" presStyleCnt="0"/>
      <dgm:spPr/>
    </dgm:pt>
    <dgm:pt modelId="{602154AB-8EF1-4E04-83DC-F6973AF08001}" type="pres">
      <dgm:prSet presAssocID="{CAF258D4-BEC9-424E-A9A8-E6604FEEDF0D}" presName="rootText" presStyleLbl="node2" presStyleIdx="1" presStyleCnt="2" custScaleX="132738">
        <dgm:presLayoutVars>
          <dgm:chPref val="3"/>
        </dgm:presLayoutVars>
      </dgm:prSet>
      <dgm:spPr>
        <a:prstGeom prst="roundRect">
          <a:avLst/>
        </a:prstGeom>
      </dgm:spPr>
    </dgm:pt>
    <dgm:pt modelId="{3C3FC3B4-37B8-4401-9782-2749726B66B8}" type="pres">
      <dgm:prSet presAssocID="{CAF258D4-BEC9-424E-A9A8-E6604FEEDF0D}" presName="rootConnector" presStyleLbl="node2" presStyleIdx="1" presStyleCnt="2"/>
      <dgm:spPr/>
    </dgm:pt>
    <dgm:pt modelId="{87CB2323-5AF3-47C3-9A1C-A5AA82FCD891}" type="pres">
      <dgm:prSet presAssocID="{CAF258D4-BEC9-424E-A9A8-E6604FEEDF0D}" presName="hierChild4" presStyleCnt="0"/>
      <dgm:spPr/>
    </dgm:pt>
    <dgm:pt modelId="{BCE2FB2D-704E-4EF5-87E5-1E32A33C9B10}" type="pres">
      <dgm:prSet presAssocID="{CAF258D4-BEC9-424E-A9A8-E6604FEEDF0D}" presName="hierChild5" presStyleCnt="0"/>
      <dgm:spPr/>
    </dgm:pt>
    <dgm:pt modelId="{85DDE52B-203F-4CEB-91B1-29481D53469B}" type="pres">
      <dgm:prSet presAssocID="{01123978-D98D-4F21-A622-B22C1172693F}" presName="hierChild3" presStyleCnt="0"/>
      <dgm:spPr/>
    </dgm:pt>
  </dgm:ptLst>
  <dgm:cxnLst>
    <dgm:cxn modelId="{445F4F0C-7CFE-4316-8F0E-F86D202948E3}" type="presOf" srcId="{CAF258D4-BEC9-424E-A9A8-E6604FEEDF0D}" destId="{3C3FC3B4-37B8-4401-9782-2749726B66B8}" srcOrd="1" destOrd="0" presId="urn:microsoft.com/office/officeart/2005/8/layout/orgChart1"/>
    <dgm:cxn modelId="{C1331A13-5363-491C-9FC4-DF3B7604C4D1}" srcId="{01123978-D98D-4F21-A622-B22C1172693F}" destId="{BF7FA250-E07E-45C6-AB7B-00354EA306BE}" srcOrd="0" destOrd="0" parTransId="{EDAB5B64-66D8-410D-B336-E2ACFCD22926}" sibTransId="{07D247D4-A613-4318-8435-334B284FC05D}"/>
    <dgm:cxn modelId="{464EA216-5AC2-4FD4-8817-2A9C41C65F30}" srcId="{01123978-D98D-4F21-A622-B22C1172693F}" destId="{CAF258D4-BEC9-424E-A9A8-E6604FEEDF0D}" srcOrd="1" destOrd="0" parTransId="{A596022C-19FA-47F5-9511-B9C9E7A205E9}" sibTransId="{1F84A460-C135-457D-8736-0603893B6BEE}"/>
    <dgm:cxn modelId="{66980D56-1DF5-4283-95E6-28E8FBFDAAD6}" type="presOf" srcId="{BF7FA250-E07E-45C6-AB7B-00354EA306BE}" destId="{A17D10FA-8A03-40B1-8AE2-538A204F0369}" srcOrd="1" destOrd="0" presId="urn:microsoft.com/office/officeart/2005/8/layout/orgChart1"/>
    <dgm:cxn modelId="{24C8CE58-669A-498B-AB17-F441504F533B}" type="presOf" srcId="{01123978-D98D-4F21-A622-B22C1172693F}" destId="{613E6878-CBAC-4873-9D67-18DBAD3EAABA}" srcOrd="1" destOrd="0" presId="urn:microsoft.com/office/officeart/2005/8/layout/orgChart1"/>
    <dgm:cxn modelId="{98A220AB-948C-4B1E-A41A-397FC6421FD8}" type="presOf" srcId="{CAF258D4-BEC9-424E-A9A8-E6604FEEDF0D}" destId="{602154AB-8EF1-4E04-83DC-F6973AF08001}" srcOrd="0" destOrd="0" presId="urn:microsoft.com/office/officeart/2005/8/layout/orgChart1"/>
    <dgm:cxn modelId="{287855C2-B9EB-4612-BA70-00542BA85DD7}" type="presOf" srcId="{BF7FA250-E07E-45C6-AB7B-00354EA306BE}" destId="{E271981C-388D-4580-A80F-FE291EF70E12}" srcOrd="0" destOrd="0" presId="urn:microsoft.com/office/officeart/2005/8/layout/orgChart1"/>
    <dgm:cxn modelId="{081CBACE-A279-433A-9926-43ABED55C69B}" type="presOf" srcId="{EDAB5B64-66D8-410D-B336-E2ACFCD22926}" destId="{353936EC-3CC8-40E4-9C6F-C290D73F1EA5}" srcOrd="0" destOrd="0" presId="urn:microsoft.com/office/officeart/2005/8/layout/orgChart1"/>
    <dgm:cxn modelId="{73AFCCE4-DF55-4C77-BD84-1BBB2295B2E4}" srcId="{172A34C2-CDF5-4DBE-AC03-938D0893C28B}" destId="{01123978-D98D-4F21-A622-B22C1172693F}" srcOrd="0" destOrd="0" parTransId="{A67A7D58-0DC4-4CDF-B04B-78900FCC1C00}" sibTransId="{CE2DBDBF-3B57-43AE-A804-D96336C7CDB3}"/>
    <dgm:cxn modelId="{CB70C1E5-76C3-4D58-9BD0-800639B0E04D}" type="presOf" srcId="{A596022C-19FA-47F5-9511-B9C9E7A205E9}" destId="{DC453320-6323-4A22-A594-A866DFBBCEE4}" srcOrd="0" destOrd="0" presId="urn:microsoft.com/office/officeart/2005/8/layout/orgChart1"/>
    <dgm:cxn modelId="{244649ED-9EDA-434B-BDB7-6E7E47B3CA49}" type="presOf" srcId="{172A34C2-CDF5-4DBE-AC03-938D0893C28B}" destId="{A4CB04BD-027F-4F6C-A021-053F7F5C0A8D}" srcOrd="0" destOrd="0" presId="urn:microsoft.com/office/officeart/2005/8/layout/orgChart1"/>
    <dgm:cxn modelId="{EEB21FFC-EA78-42BC-9C20-EA80430B75B7}" type="presOf" srcId="{01123978-D98D-4F21-A622-B22C1172693F}" destId="{08CB8019-04F3-4FA3-A0EE-705B8CBD5B57}" srcOrd="0" destOrd="0" presId="urn:microsoft.com/office/officeart/2005/8/layout/orgChart1"/>
    <dgm:cxn modelId="{8E27B565-1787-4CBD-AB27-C4539CB72F27}" type="presParOf" srcId="{A4CB04BD-027F-4F6C-A021-053F7F5C0A8D}" destId="{EEE134F7-042B-417F-994C-3B25FB8FA4E5}" srcOrd="0" destOrd="0" presId="urn:microsoft.com/office/officeart/2005/8/layout/orgChart1"/>
    <dgm:cxn modelId="{749C25E3-971D-4BB1-82D7-8EB5B6A2EFF7}" type="presParOf" srcId="{EEE134F7-042B-417F-994C-3B25FB8FA4E5}" destId="{043DA56F-0611-4926-A9A9-9969E08135A8}" srcOrd="0" destOrd="0" presId="urn:microsoft.com/office/officeart/2005/8/layout/orgChart1"/>
    <dgm:cxn modelId="{6F86EFCB-7BA8-4D4C-A5E6-33308BD39BC6}" type="presParOf" srcId="{043DA56F-0611-4926-A9A9-9969E08135A8}" destId="{08CB8019-04F3-4FA3-A0EE-705B8CBD5B57}" srcOrd="0" destOrd="0" presId="urn:microsoft.com/office/officeart/2005/8/layout/orgChart1"/>
    <dgm:cxn modelId="{5D28E854-20E9-4051-8D17-98494E4B4C08}" type="presParOf" srcId="{043DA56F-0611-4926-A9A9-9969E08135A8}" destId="{613E6878-CBAC-4873-9D67-18DBAD3EAABA}" srcOrd="1" destOrd="0" presId="urn:microsoft.com/office/officeart/2005/8/layout/orgChart1"/>
    <dgm:cxn modelId="{5BB89906-6451-4D01-8CE3-D44EFAF0D2F4}" type="presParOf" srcId="{EEE134F7-042B-417F-994C-3B25FB8FA4E5}" destId="{4B82CB11-216F-4D1B-B8F7-9575C7D362B0}" srcOrd="1" destOrd="0" presId="urn:microsoft.com/office/officeart/2005/8/layout/orgChart1"/>
    <dgm:cxn modelId="{B459977B-0B9D-4D3A-94AB-8C81C5CC0204}" type="presParOf" srcId="{4B82CB11-216F-4D1B-B8F7-9575C7D362B0}" destId="{353936EC-3CC8-40E4-9C6F-C290D73F1EA5}" srcOrd="0" destOrd="0" presId="urn:microsoft.com/office/officeart/2005/8/layout/orgChart1"/>
    <dgm:cxn modelId="{B21EB189-CB8F-4140-898F-7208B0E53E37}" type="presParOf" srcId="{4B82CB11-216F-4D1B-B8F7-9575C7D362B0}" destId="{2E29FB66-1835-4BFD-8B01-B9CAA7E939FE}" srcOrd="1" destOrd="0" presId="urn:microsoft.com/office/officeart/2005/8/layout/orgChart1"/>
    <dgm:cxn modelId="{72E2CF4C-6769-4F0D-83F7-0D1F90C38323}" type="presParOf" srcId="{2E29FB66-1835-4BFD-8B01-B9CAA7E939FE}" destId="{45C351DF-73FD-4A3E-9F57-F2B7198A09BB}" srcOrd="0" destOrd="0" presId="urn:microsoft.com/office/officeart/2005/8/layout/orgChart1"/>
    <dgm:cxn modelId="{02F79380-44AE-4DFB-862A-388230FA88B7}" type="presParOf" srcId="{45C351DF-73FD-4A3E-9F57-F2B7198A09BB}" destId="{E271981C-388D-4580-A80F-FE291EF70E12}" srcOrd="0" destOrd="0" presId="urn:microsoft.com/office/officeart/2005/8/layout/orgChart1"/>
    <dgm:cxn modelId="{DC259D2F-607A-4F61-9EE3-5DEBDDF753ED}" type="presParOf" srcId="{45C351DF-73FD-4A3E-9F57-F2B7198A09BB}" destId="{A17D10FA-8A03-40B1-8AE2-538A204F0369}" srcOrd="1" destOrd="0" presId="urn:microsoft.com/office/officeart/2005/8/layout/orgChart1"/>
    <dgm:cxn modelId="{0252C503-EB58-4B8E-B099-702609ABF21F}" type="presParOf" srcId="{2E29FB66-1835-4BFD-8B01-B9CAA7E939FE}" destId="{2B98AC71-D98F-4114-9DBF-62A791C33E24}" srcOrd="1" destOrd="0" presId="urn:microsoft.com/office/officeart/2005/8/layout/orgChart1"/>
    <dgm:cxn modelId="{D3DA672A-0ADC-4EE9-B33C-547FC6F6A1D1}" type="presParOf" srcId="{2E29FB66-1835-4BFD-8B01-B9CAA7E939FE}" destId="{0DCE1A26-3E15-4099-81A3-E08721D4FBDE}" srcOrd="2" destOrd="0" presId="urn:microsoft.com/office/officeart/2005/8/layout/orgChart1"/>
    <dgm:cxn modelId="{5DD7FCA5-8D36-474E-B25B-80E7FE00476D}" type="presParOf" srcId="{4B82CB11-216F-4D1B-B8F7-9575C7D362B0}" destId="{DC453320-6323-4A22-A594-A866DFBBCEE4}" srcOrd="2" destOrd="0" presId="urn:microsoft.com/office/officeart/2005/8/layout/orgChart1"/>
    <dgm:cxn modelId="{183D31B0-64AF-4DCA-90D1-EFEE05FE8D44}" type="presParOf" srcId="{4B82CB11-216F-4D1B-B8F7-9575C7D362B0}" destId="{9C381F29-EC67-40A3-90C8-4DD49354BFBA}" srcOrd="3" destOrd="0" presId="urn:microsoft.com/office/officeart/2005/8/layout/orgChart1"/>
    <dgm:cxn modelId="{83905F0F-C6E1-4515-A00E-20B33A02839C}" type="presParOf" srcId="{9C381F29-EC67-40A3-90C8-4DD49354BFBA}" destId="{911CEC51-4CAF-4D5B-BB5E-04B4EB48948D}" srcOrd="0" destOrd="0" presId="urn:microsoft.com/office/officeart/2005/8/layout/orgChart1"/>
    <dgm:cxn modelId="{67643C59-4EDC-457D-925A-762EC814F24F}" type="presParOf" srcId="{911CEC51-4CAF-4D5B-BB5E-04B4EB48948D}" destId="{602154AB-8EF1-4E04-83DC-F6973AF08001}" srcOrd="0" destOrd="0" presId="urn:microsoft.com/office/officeart/2005/8/layout/orgChart1"/>
    <dgm:cxn modelId="{C6828FBD-EF1D-4662-BC61-9BDD8F89DED5}" type="presParOf" srcId="{911CEC51-4CAF-4D5B-BB5E-04B4EB48948D}" destId="{3C3FC3B4-37B8-4401-9782-2749726B66B8}" srcOrd="1" destOrd="0" presId="urn:microsoft.com/office/officeart/2005/8/layout/orgChart1"/>
    <dgm:cxn modelId="{63D5626B-E650-49D9-BDE3-85314F4E656E}" type="presParOf" srcId="{9C381F29-EC67-40A3-90C8-4DD49354BFBA}" destId="{87CB2323-5AF3-47C3-9A1C-A5AA82FCD891}" srcOrd="1" destOrd="0" presId="urn:microsoft.com/office/officeart/2005/8/layout/orgChart1"/>
    <dgm:cxn modelId="{3C1E27C9-C1F3-4836-8E09-018457780677}" type="presParOf" srcId="{9C381F29-EC67-40A3-90C8-4DD49354BFBA}" destId="{BCE2FB2D-704E-4EF5-87E5-1E32A33C9B10}" srcOrd="2" destOrd="0" presId="urn:microsoft.com/office/officeart/2005/8/layout/orgChart1"/>
    <dgm:cxn modelId="{A3EA19AF-C10D-4470-9D4C-01ABBEB1C939}" type="presParOf" srcId="{EEE134F7-042B-417F-994C-3B25FB8FA4E5}" destId="{85DDE52B-203F-4CEB-91B1-29481D5346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53320-6323-4A22-A594-A866DFBBCEE4}">
      <dsp:nvSpPr>
        <dsp:cNvPr id="0" name=""/>
        <dsp:cNvSpPr/>
      </dsp:nvSpPr>
      <dsp:spPr>
        <a:xfrm>
          <a:off x="5839691" y="1870533"/>
          <a:ext cx="2839176" cy="77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7"/>
              </a:lnTo>
              <a:lnTo>
                <a:pt x="2839176" y="389217"/>
              </a:lnTo>
              <a:lnTo>
                <a:pt x="2839176" y="77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36EC-3CC8-40E4-9C6F-C290D73F1EA5}">
      <dsp:nvSpPr>
        <dsp:cNvPr id="0" name=""/>
        <dsp:cNvSpPr/>
      </dsp:nvSpPr>
      <dsp:spPr>
        <a:xfrm>
          <a:off x="2990283" y="1870533"/>
          <a:ext cx="2849407" cy="778435"/>
        </a:xfrm>
        <a:custGeom>
          <a:avLst/>
          <a:gdLst/>
          <a:ahLst/>
          <a:cxnLst/>
          <a:rect l="0" t="0" r="0" b="0"/>
          <a:pathLst>
            <a:path>
              <a:moveTo>
                <a:pt x="2849407" y="0"/>
              </a:moveTo>
              <a:lnTo>
                <a:pt x="2849407" y="389217"/>
              </a:lnTo>
              <a:lnTo>
                <a:pt x="0" y="389217"/>
              </a:lnTo>
              <a:lnTo>
                <a:pt x="0" y="77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B8019-04F3-4FA3-A0EE-705B8CBD5B57}">
      <dsp:nvSpPr>
        <dsp:cNvPr id="0" name=""/>
        <dsp:cNvSpPr/>
      </dsp:nvSpPr>
      <dsp:spPr>
        <a:xfrm>
          <a:off x="3366657" y="342"/>
          <a:ext cx="4946067" cy="1870190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</a:rPr>
            <a:t>Профессиональный союз</a:t>
          </a:r>
        </a:p>
      </dsp:txBody>
      <dsp:txXfrm>
        <a:off x="3457950" y="91635"/>
        <a:ext cx="4763481" cy="1687604"/>
      </dsp:txXfrm>
    </dsp:sp>
    <dsp:sp modelId="{E271981C-388D-4580-A80F-FE291EF70E12}">
      <dsp:nvSpPr>
        <dsp:cNvPr id="0" name=""/>
        <dsp:cNvSpPr/>
      </dsp:nvSpPr>
      <dsp:spPr>
        <a:xfrm>
          <a:off x="540325" y="2648968"/>
          <a:ext cx="4899917" cy="185341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FF00"/>
              </a:solidFill>
            </a:rPr>
            <a:t>представление  интересов</a:t>
          </a:r>
        </a:p>
      </dsp:txBody>
      <dsp:txXfrm>
        <a:off x="630800" y="2739443"/>
        <a:ext cx="4718967" cy="1672467"/>
      </dsp:txXfrm>
    </dsp:sp>
    <dsp:sp modelId="{602154AB-8EF1-4E04-83DC-F6973AF08001}">
      <dsp:nvSpPr>
        <dsp:cNvPr id="0" name=""/>
        <dsp:cNvSpPr/>
      </dsp:nvSpPr>
      <dsp:spPr>
        <a:xfrm>
          <a:off x="6218677" y="2648968"/>
          <a:ext cx="4920378" cy="1853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FF00"/>
              </a:solidFill>
            </a:rPr>
            <a:t>защита социально-трудовых прав</a:t>
          </a:r>
        </a:p>
      </dsp:txBody>
      <dsp:txXfrm>
        <a:off x="6309153" y="2739444"/>
        <a:ext cx="4739426" cy="1672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828BD904-A8DD-452C-AF52-AE13008AB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6597378E-5835-4212-BFEF-27428AC90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BAF4C223-C7EF-4F50-B51C-860BC9456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B49B9B-E99F-47B4-B990-ED4EE55D0D3C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6/14/2024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6/14/2024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6/14/2024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6/14/2024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665017"/>
            <a:ext cx="6428509" cy="462741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Georgia" panose="02040502050405020303" pitchFamily="18" charset="0"/>
              </a:rPr>
              <a:t>«Психология доверия профсоюзной организации </a:t>
            </a:r>
            <a:br>
              <a:rPr lang="ru-RU" sz="36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Georgia" panose="02040502050405020303" pitchFamily="18" charset="0"/>
              </a:rPr>
              <a:t>и её лидеру»</a:t>
            </a:r>
            <a:br>
              <a:rPr lang="ru-RU" sz="36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Глазырин Андрей 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Владимирович</a:t>
            </a:r>
            <a:br>
              <a:rPr lang="ru-RU" sz="3200" i="1" dirty="0">
                <a:solidFill>
                  <a:srgbClr val="002060"/>
                </a:solidFill>
              </a:rPr>
            </a:b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лауреат Всероссийского конкурса ФНПР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«Активное обучение – эффективный профсоюз»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номинации «Преподаватель года»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430982"/>
            <a:ext cx="10196945" cy="1025236"/>
          </a:xfrm>
        </p:spPr>
        <p:txBody>
          <a:bodyPr>
            <a:no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ЗУМЦ профсоюзов, г. Санкт-Петербург, 2024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8CC73-2809-8237-1403-82418243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665018"/>
            <a:ext cx="4516581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188642"/>
            <a:ext cx="10945215" cy="592194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Чем может быть интересен профсоюз сегодня?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7846926"/>
              </p:ext>
            </p:extLst>
          </p:nvPr>
        </p:nvGraphicFramePr>
        <p:xfrm>
          <a:off x="277091" y="933652"/>
          <a:ext cx="11725611" cy="57357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6167"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bg1"/>
                          </a:solidFill>
                        </a:rPr>
                        <a:t>Потребность работника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bg1"/>
                          </a:solidFill>
                        </a:rPr>
                        <a:t>Направленность потребности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rgbClr val="FFFF00"/>
                          </a:solidFill>
                        </a:rPr>
                        <a:t>Действия или мероприятия </a:t>
                      </a:r>
                      <a:r>
                        <a:rPr lang="ru-RU" sz="2400" b="0" noProof="0" dirty="0">
                          <a:solidFill>
                            <a:srgbClr val="FFFF00"/>
                          </a:solidFill>
                        </a:rPr>
                        <a:t>профсоюза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908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Доход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Денежный и неденежный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908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Комфорт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Физиологический и психологический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908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Физическая и юридическая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908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Общение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Внутри организации и за её пределами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483999"/>
                  </a:ext>
                </a:extLst>
              </a:tr>
              <a:tr h="901908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Самореализация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Личностная и профессиональная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21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D83E2-A24F-BD29-C2F7-AC7F7AE4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163629"/>
            <a:ext cx="11713945" cy="856649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Условие доверия к человеку – его доверие самому себе!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77C1BF-CCBD-66C0-82E8-C85922D6C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30" y="1232035"/>
            <a:ext cx="6035040" cy="13090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Недоверие к себе выражается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виде: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15D9C-7BC3-BB72-5D9A-826DA07CB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261" y="2666198"/>
            <a:ext cx="5691738" cy="3696100"/>
          </a:xfrm>
        </p:spPr>
        <p:txBody>
          <a:bodyPr>
            <a:noAutofit/>
          </a:bodyPr>
          <a:lstStyle/>
          <a:p>
            <a:r>
              <a:rPr lang="ru-RU" sz="2400" dirty="0"/>
              <a:t>зависимости от мнения других;</a:t>
            </a:r>
          </a:p>
          <a:p>
            <a:r>
              <a:rPr lang="ru-RU" sz="2400" dirty="0"/>
              <a:t>низкая оценка своих возможностей;</a:t>
            </a:r>
          </a:p>
          <a:p>
            <a:r>
              <a:rPr lang="ru-RU" sz="2400" dirty="0"/>
              <a:t>отказ от цели под давлением обстоятельств;</a:t>
            </a:r>
          </a:p>
          <a:p>
            <a:r>
              <a:rPr lang="ru-RU" sz="2400" dirty="0"/>
              <a:t>фиксации на неудачах;</a:t>
            </a:r>
          </a:p>
          <a:p>
            <a:r>
              <a:rPr lang="ru-RU" sz="2400" dirty="0"/>
              <a:t>обесценивание своего вклада в успех общего дела.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1BD9DB4-20AD-03C8-FE70-A93B64C2F7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04547" y="1232034"/>
            <a:ext cx="5483191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2E6C3-34C8-4EBB-98A9-C5372C705F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12192000" cy="10096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Продолжите данные предложения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7BB3CE-31DE-4BD3-835F-000DA6B0FC5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4968665"/>
              </p:ext>
            </p:extLst>
          </p:nvPr>
        </p:nvGraphicFramePr>
        <p:xfrm>
          <a:off x="924026" y="1484313"/>
          <a:ext cx="10558914" cy="48245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558914">
                  <a:extLst>
                    <a:ext uri="{9D8B030D-6E8A-4147-A177-3AD203B41FA5}">
                      <a16:colId xmlns:a16="http://schemas.microsoft.com/office/drawing/2014/main" val="4287600068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Самое дорогое, что есть у меня – это 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Все свои обещания я всегда 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Я думаю, что люди меня _________________________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Все происходящее со мной зависит от 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На мой взгляд, моя жизнь ________________________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 Что касается опозданий, то я 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Для того чтобы чувствовать себя человеком _______</a:t>
                      </a: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0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B0DF7-11D6-481D-A714-10AADBFA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04262"/>
            <a:ext cx="9925746" cy="78927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Продолжите данные 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E00AD-C326-40C2-BADB-F9282923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2" y="1578544"/>
            <a:ext cx="11646568" cy="4514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1. Самое дорогое, что есть у меня – это </a:t>
            </a:r>
            <a:r>
              <a:rPr lang="ru-RU" sz="2800" b="1" dirty="0">
                <a:solidFill>
                  <a:srgbClr val="C00000"/>
                </a:solidFill>
              </a:rPr>
              <a:t>(Ваши ценности)</a:t>
            </a:r>
          </a:p>
          <a:p>
            <a:pPr marL="0" indent="0">
              <a:buNone/>
            </a:pPr>
            <a:r>
              <a:rPr lang="ru-RU" sz="2800" dirty="0"/>
              <a:t>2. Все свои обещания я всегда </a:t>
            </a:r>
            <a:r>
              <a:rPr lang="ru-RU" sz="2800" b="1" dirty="0">
                <a:solidFill>
                  <a:srgbClr val="C00000"/>
                </a:solidFill>
              </a:rPr>
              <a:t>(вопрос № 1 на правдивость)</a:t>
            </a:r>
          </a:p>
          <a:p>
            <a:pPr marL="0" indent="0">
              <a:buNone/>
            </a:pPr>
            <a:r>
              <a:rPr lang="ru-RU" sz="2800" dirty="0"/>
              <a:t>3. Я думаю, что люди меня </a:t>
            </a:r>
            <a:r>
              <a:rPr lang="ru-RU" sz="2800" b="1" dirty="0">
                <a:solidFill>
                  <a:srgbClr val="C00000"/>
                </a:solidFill>
              </a:rPr>
              <a:t>(внешние факторы самооценки)</a:t>
            </a:r>
          </a:p>
          <a:p>
            <a:pPr marL="0" indent="0">
              <a:buNone/>
            </a:pPr>
            <a:r>
              <a:rPr lang="ru-RU" sz="2800" dirty="0"/>
              <a:t>4. Все происходящее со мной зависит от </a:t>
            </a:r>
            <a:r>
              <a:rPr lang="ru-RU" sz="2800" b="1" dirty="0">
                <a:solidFill>
                  <a:srgbClr val="C00000"/>
                </a:solidFill>
              </a:rPr>
              <a:t>(локус контроля)</a:t>
            </a:r>
          </a:p>
          <a:p>
            <a:pPr marL="0" indent="0">
              <a:buNone/>
            </a:pPr>
            <a:r>
              <a:rPr lang="ru-RU" sz="2800" dirty="0"/>
              <a:t>5. На мой взгляд, моя жизнь </a:t>
            </a:r>
            <a:r>
              <a:rPr lang="ru-RU" sz="2800" b="1" dirty="0">
                <a:solidFill>
                  <a:srgbClr val="C00000"/>
                </a:solidFill>
              </a:rPr>
              <a:t>(оптимизм / пессимизм)</a:t>
            </a:r>
          </a:p>
          <a:p>
            <a:pPr marL="0" indent="0">
              <a:buNone/>
            </a:pPr>
            <a:r>
              <a:rPr lang="ru-RU" sz="2800" dirty="0"/>
              <a:t>6. Что касается опозданий, то я </a:t>
            </a:r>
            <a:r>
              <a:rPr lang="ru-RU" sz="2800" b="1" dirty="0">
                <a:solidFill>
                  <a:srgbClr val="C00000"/>
                </a:solidFill>
              </a:rPr>
              <a:t>(вопрос № 2 на лживость)</a:t>
            </a:r>
          </a:p>
          <a:p>
            <a:pPr marL="0" indent="0">
              <a:buNone/>
            </a:pPr>
            <a:r>
              <a:rPr lang="ru-RU" sz="2800" dirty="0"/>
              <a:t>7. Для того чтобы чувствовать себя человеком </a:t>
            </a:r>
            <a:r>
              <a:rPr lang="ru-RU" sz="2800" b="1" dirty="0">
                <a:solidFill>
                  <a:srgbClr val="C00000"/>
                </a:solidFill>
              </a:rPr>
              <a:t>(Ваши потребности)</a:t>
            </a:r>
          </a:p>
        </p:txBody>
      </p:sp>
    </p:spTree>
    <p:extLst>
      <p:ext uri="{BB962C8B-B14F-4D97-AF65-F5344CB8AC3E}">
        <p14:creationId xmlns:p14="http://schemas.microsoft.com/office/powerpoint/2010/main" val="39853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0EE1EE0F-5161-CE28-DC76-298ABA1D8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5705" y="274640"/>
            <a:ext cx="9992138" cy="88914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Личный бренд</a:t>
            </a:r>
            <a:r>
              <a:rPr lang="ru-RU" alt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 профсоюзного лидера</a:t>
            </a: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35550073-B2FF-CBCD-DBDC-10DD43CE56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912" y="1440873"/>
            <a:ext cx="10880176" cy="5238223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02060"/>
                </a:solidFill>
              </a:rPr>
              <a:t>Внешность</a:t>
            </a:r>
            <a:r>
              <a:rPr lang="ru-RU" altLang="ru-RU" sz="2800" dirty="0"/>
              <a:t> </a:t>
            </a:r>
            <a:r>
              <a:rPr lang="ru-RU" altLang="ru-RU" sz="2800" i="1" dirty="0"/>
              <a:t>(в соответствии с желаемыми целями): </a:t>
            </a:r>
            <a:r>
              <a:rPr lang="ru-RU" altLang="ru-RU" sz="2800" dirty="0"/>
              <a:t>одежда, прическа, осанка и походка.</a:t>
            </a:r>
          </a:p>
          <a:p>
            <a:r>
              <a:rPr lang="ru-RU" altLang="ru-RU" sz="2800" dirty="0">
                <a:solidFill>
                  <a:srgbClr val="C0000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Развитая коммуникативная техника </a:t>
            </a:r>
            <a:r>
              <a:rPr lang="ru-RU" altLang="ru-RU" sz="2800" dirty="0"/>
              <a:t>(вербальная и невербальная коммуникация: </a:t>
            </a:r>
            <a:r>
              <a:rPr lang="ru-RU" altLang="ru-RU" sz="2800" i="1" dirty="0"/>
              <a:t>визуальный контакт, </a:t>
            </a:r>
            <a:r>
              <a:rPr lang="ru-RU" altLang="ru-RU" sz="2800" i="1" dirty="0" err="1"/>
              <a:t>такесика</a:t>
            </a:r>
            <a:r>
              <a:rPr lang="ru-RU" altLang="ru-RU" sz="2800" i="1" dirty="0"/>
              <a:t>, паралингвистика, </a:t>
            </a:r>
            <a:r>
              <a:rPr lang="ru-RU" altLang="ru-RU" sz="2800" i="1" dirty="0" err="1"/>
              <a:t>проксемика</a:t>
            </a:r>
            <a:r>
              <a:rPr lang="ru-RU" altLang="ru-RU" sz="2800" i="1" dirty="0"/>
              <a:t>, </a:t>
            </a:r>
            <a:r>
              <a:rPr lang="ru-RU" altLang="ru-RU" sz="2800" i="1" dirty="0" err="1"/>
              <a:t>кинесика</a:t>
            </a:r>
            <a:r>
              <a:rPr lang="ru-RU" altLang="ru-RU" sz="2800" dirty="0"/>
              <a:t>).</a:t>
            </a:r>
          </a:p>
          <a:p>
            <a:r>
              <a:rPr lang="ru-RU" altLang="ru-RU" sz="2800" dirty="0">
                <a:solidFill>
                  <a:srgbClr val="C0000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Поведение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i="1" dirty="0"/>
              <a:t>(деловой и цифровой этикет).</a:t>
            </a:r>
            <a:endParaRPr lang="ru-RU" altLang="ru-RU" sz="2800" dirty="0"/>
          </a:p>
          <a:p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Поддержание здоровья </a:t>
            </a:r>
            <a:r>
              <a:rPr lang="ru-RU" altLang="ru-RU" sz="2800" dirty="0"/>
              <a:t>(физическое, психическое и социальное благополучие).</a:t>
            </a:r>
          </a:p>
          <a:p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Профессионализм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dirty="0"/>
              <a:t>(набор лидерских компетенций).</a:t>
            </a:r>
          </a:p>
          <a:p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866DC-DFEF-A9E0-1ED4-2482DB3C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1" y="274639"/>
            <a:ext cx="10257182" cy="8752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ИНДЕКС лояльности к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56769-B810-B1CE-0900-35B5D832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1551709"/>
            <a:ext cx="11263744" cy="45744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1. Насколько Вы готовы рекомендовать Вашу профсоюзную организацию своим коллегам? </a:t>
            </a:r>
          </a:p>
          <a:p>
            <a:pPr marL="0" indent="0" algn="ctr">
              <a:buNone/>
            </a:pPr>
            <a:r>
              <a:rPr lang="ru-RU" sz="2800" i="1" dirty="0"/>
              <a:t>Оцените по шкале от 0 до 10, </a:t>
            </a:r>
          </a:p>
          <a:p>
            <a:pPr marL="0" indent="0" algn="ctr">
              <a:buNone/>
            </a:pPr>
            <a:r>
              <a:rPr lang="ru-RU" sz="2800" i="1" dirty="0"/>
              <a:t>где </a:t>
            </a:r>
            <a:r>
              <a:rPr lang="ru-RU" sz="2800" b="1" i="1" dirty="0"/>
              <a:t>0 </a:t>
            </a:r>
            <a:r>
              <a:rPr lang="ru-RU" sz="2800" i="1" dirty="0"/>
              <a:t>- «никогда не буду рекомендовать», </a:t>
            </a:r>
          </a:p>
          <a:p>
            <a:pPr marL="0" indent="0" algn="ctr">
              <a:buNone/>
            </a:pPr>
            <a:r>
              <a:rPr lang="ru-RU" sz="2800" i="1" dirty="0"/>
              <a:t>а </a:t>
            </a:r>
            <a:r>
              <a:rPr lang="ru-RU" sz="2800" b="1" i="1" dirty="0"/>
              <a:t>10 </a:t>
            </a:r>
            <a:r>
              <a:rPr lang="ru-RU" sz="2800" i="1" dirty="0"/>
              <a:t>- «обязательно порекомендую»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0    1    2    3    4    5    6    7    8    9   10</a:t>
            </a:r>
          </a:p>
          <a:p>
            <a:pPr marL="0" indent="0" algn="ctr">
              <a:buNone/>
            </a:pPr>
            <a:endParaRPr lang="ru-RU" sz="1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2. Почему Вы поставили именно такой балл?</a:t>
            </a:r>
            <a:r>
              <a:rPr lang="ru-RU" sz="2800" dirty="0"/>
              <a:t> 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072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539F8-F2BA-93B0-FE67-F85E60F3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37931"/>
            <a:ext cx="11357113" cy="131076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Формула подсчета ИЛ : </a:t>
            </a:r>
            <a:r>
              <a:rPr lang="ru-RU" sz="2400" dirty="0">
                <a:solidFill>
                  <a:schemeClr val="tx1"/>
                </a:solidFill>
              </a:rPr>
              <a:t>количество </a:t>
            </a:r>
            <a:r>
              <a:rPr lang="ru-RU" sz="2400" b="1" dirty="0">
                <a:solidFill>
                  <a:schemeClr val="tx1"/>
                </a:solidFill>
              </a:rPr>
              <a:t>сторонников </a:t>
            </a:r>
            <a:r>
              <a:rPr lang="ru-RU" sz="2400" dirty="0">
                <a:solidFill>
                  <a:schemeClr val="tx1"/>
                </a:solidFill>
              </a:rPr>
              <a:t>минус количество </a:t>
            </a:r>
            <a:r>
              <a:rPr lang="ru-RU" sz="2400" b="1" dirty="0">
                <a:solidFill>
                  <a:schemeClr val="tx1"/>
                </a:solidFill>
              </a:rPr>
              <a:t>критиков</a:t>
            </a:r>
            <a:r>
              <a:rPr lang="ru-RU" sz="2400" dirty="0">
                <a:solidFill>
                  <a:schemeClr val="tx1"/>
                </a:solidFill>
              </a:rPr>
              <a:t>, полученную разницу разделить на общее </a:t>
            </a:r>
            <a:r>
              <a:rPr lang="ru-RU" sz="2400" b="1" dirty="0">
                <a:solidFill>
                  <a:schemeClr val="tx1"/>
                </a:solidFill>
              </a:rPr>
              <a:t>количество респондентов </a:t>
            </a:r>
            <a:r>
              <a:rPr lang="ru-RU" sz="2400" dirty="0">
                <a:solidFill>
                  <a:schemeClr val="tx1"/>
                </a:solidFill>
              </a:rPr>
              <a:t>(опрошенных), умножив в конце результат на 100%.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65B2F3-F8D4-A75A-8256-655C97F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953491"/>
            <a:ext cx="10840277" cy="4566579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от 0 до 6 </a:t>
            </a:r>
            <a:r>
              <a:rPr lang="ru-RU" sz="2400" dirty="0"/>
              <a:t>- </a:t>
            </a:r>
            <a:r>
              <a:rPr lang="ru-RU" sz="2400" b="1" dirty="0">
                <a:solidFill>
                  <a:srgbClr val="C00000"/>
                </a:solidFill>
              </a:rPr>
              <a:t>критики</a:t>
            </a:r>
            <a:r>
              <a:rPr lang="ru-RU" sz="2400" dirty="0"/>
              <a:t>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от 7 до 8 </a:t>
            </a:r>
            <a:r>
              <a:rPr lang="ru-RU" sz="2400" dirty="0"/>
              <a:t>- </a:t>
            </a:r>
            <a:r>
              <a:rPr lang="ru-RU" sz="2400" b="1" dirty="0"/>
              <a:t>нейтральные</a:t>
            </a:r>
            <a:r>
              <a:rPr lang="ru-RU" sz="2400" dirty="0"/>
              <a:t>;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от 9 до 10 </a:t>
            </a:r>
            <a:r>
              <a:rPr lang="ru-RU" sz="2400" dirty="0"/>
              <a:t>-</a:t>
            </a:r>
            <a:r>
              <a:rPr lang="ru-RU" sz="2400" b="1" dirty="0">
                <a:solidFill>
                  <a:srgbClr val="C00000"/>
                </a:solidFill>
              </a:rPr>
              <a:t> сторонники </a:t>
            </a:r>
            <a:r>
              <a:rPr lang="ru-RU" sz="2400" dirty="0">
                <a:solidFill>
                  <a:schemeClr val="tx2"/>
                </a:solidFill>
              </a:rPr>
              <a:t>вашей организации. </a:t>
            </a: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D42A0DE-9362-4B63-8D6F-1158AE1FA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65607"/>
              </p:ext>
            </p:extLst>
          </p:nvPr>
        </p:nvGraphicFramePr>
        <p:xfrm>
          <a:off x="609600" y="3837709"/>
          <a:ext cx="10972799" cy="232756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51174">
                  <a:extLst>
                    <a:ext uri="{9D8B030D-6E8A-4147-A177-3AD203B41FA5}">
                      <a16:colId xmlns:a16="http://schemas.microsoft.com/office/drawing/2014/main" val="260257254"/>
                    </a:ext>
                  </a:extLst>
                </a:gridCol>
                <a:gridCol w="5855603">
                  <a:extLst>
                    <a:ext uri="{9D8B030D-6E8A-4147-A177-3AD203B41FA5}">
                      <a16:colId xmlns:a16="http://schemas.microsoft.com/office/drawing/2014/main" val="1066254824"/>
                    </a:ext>
                  </a:extLst>
                </a:gridCol>
                <a:gridCol w="1466022">
                  <a:extLst>
                    <a:ext uri="{9D8B030D-6E8A-4147-A177-3AD203B41FA5}">
                      <a16:colId xmlns:a16="http://schemas.microsoft.com/office/drawing/2014/main" val="245346739"/>
                    </a:ext>
                  </a:extLst>
                </a:gridCol>
              </a:tblGrid>
              <a:tr h="11660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Индекс лояльности =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Кол-во сторонников – Кол-во критиков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Х 100 %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855155"/>
                  </a:ext>
                </a:extLst>
              </a:tr>
              <a:tr h="116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Общее количество опрошенных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571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FE69E51-D0FE-591C-9633-837F75D0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52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>
            <a:extLst>
              <a:ext uri="{FF2B5EF4-FFF2-40B4-BE49-F238E27FC236}">
                <a16:creationId xmlns:a16="http://schemas.microsoft.com/office/drawing/2014/main" id="{D12CF18D-B7B1-221E-2922-326943E51B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2618" y="457200"/>
            <a:ext cx="11222182" cy="57219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>
                <a:latin typeface="Georgia" panose="02040502050405020303" pitchFamily="18" charset="0"/>
              </a:rPr>
              <a:t>Просим Вас помочь в оценке деятельности профсоюзного комитета. Для этого: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А) </a:t>
            </a:r>
            <a:r>
              <a:rPr lang="ru-RU" altLang="ru-RU" sz="1800" dirty="0">
                <a:latin typeface="Georgia" panose="02040502050405020303" pitchFamily="18" charset="0"/>
              </a:rPr>
              <a:t>Оцените работу профкома по десятибалльной системе, где «1» - это минимум, а «10» - это максимум:  1    2    3    4    5    6    7    8    9    10</a:t>
            </a:r>
          </a:p>
          <a:p>
            <a:pPr marL="0" indent="0">
              <a:buNone/>
            </a:pPr>
            <a:r>
              <a:rPr lang="ru-RU" altLang="ru-RU" sz="1800" dirty="0">
                <a:latin typeface="Georgia" panose="02040502050405020303" pitchFamily="18" charset="0"/>
              </a:rPr>
              <a:t>Поясните, пожалуйста, Вашу оценку, почему Вы поставили именно такой балл _____________________________________________</a:t>
            </a:r>
            <a:r>
              <a:rPr lang="en-US" altLang="ru-RU" sz="1800" dirty="0">
                <a:latin typeface="Georgia" panose="02040502050405020303" pitchFamily="18" charset="0"/>
              </a:rPr>
              <a:t>_________________________</a:t>
            </a:r>
            <a:r>
              <a:rPr lang="ru-RU" altLang="ru-RU" sz="1800" dirty="0">
                <a:latin typeface="Georgia" panose="02040502050405020303" pitchFamily="18" charset="0"/>
              </a:rPr>
              <a:t>___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Б) </a:t>
            </a:r>
            <a:r>
              <a:rPr lang="ru-RU" altLang="ru-RU" sz="1800" dirty="0">
                <a:latin typeface="Georgia" panose="02040502050405020303" pitchFamily="18" charset="0"/>
              </a:rPr>
              <a:t>Какие из проведенных профсоюзами за отчетный период мероприятий Вам показались наиболее удачными? Почему?_____</a:t>
            </a:r>
            <a:r>
              <a:rPr lang="en-US" altLang="ru-RU" sz="1800" dirty="0">
                <a:latin typeface="Georgia" panose="02040502050405020303" pitchFamily="18" charset="0"/>
              </a:rPr>
              <a:t>___</a:t>
            </a:r>
            <a:r>
              <a:rPr lang="ru-RU" altLang="ru-RU" sz="1800" dirty="0">
                <a:latin typeface="Georgia" panose="02040502050405020303" pitchFamily="18" charset="0"/>
              </a:rPr>
              <a:t>________ Неудачными? Почему?__________</a:t>
            </a:r>
            <a:r>
              <a:rPr lang="en-US" altLang="ru-RU" sz="1800" dirty="0">
                <a:latin typeface="Georgia" panose="02040502050405020303" pitchFamily="18" charset="0"/>
              </a:rPr>
              <a:t>_________</a:t>
            </a:r>
            <a:r>
              <a:rPr lang="ru-RU" altLang="ru-RU" sz="1800" dirty="0">
                <a:latin typeface="Georgia" panose="02040502050405020303" pitchFamily="18" charset="0"/>
              </a:rPr>
              <a:t>_______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В) </a:t>
            </a:r>
            <a:r>
              <a:rPr lang="ru-RU" altLang="ru-RU" sz="1800" dirty="0">
                <a:latin typeface="Georgia" panose="02040502050405020303" pitchFamily="18" charset="0"/>
              </a:rPr>
              <a:t>Укажите основной для Вас источник получения информации о деятельности профсоюзной организации:</a:t>
            </a:r>
          </a:p>
          <a:p>
            <a:pPr marL="0" indent="0">
              <a:buNone/>
            </a:pPr>
            <a:r>
              <a:rPr lang="ru-RU" altLang="ru-RU" sz="1800" dirty="0">
                <a:latin typeface="Georgia" panose="02040502050405020303" pitchFamily="18" charset="0"/>
              </a:rPr>
              <a:t>- устная информация (от кого? _____</a:t>
            </a:r>
            <a:r>
              <a:rPr lang="en-US" altLang="ru-RU" sz="1800" dirty="0">
                <a:latin typeface="Georgia" panose="02040502050405020303" pitchFamily="18" charset="0"/>
              </a:rPr>
              <a:t>___________________</a:t>
            </a:r>
            <a:r>
              <a:rPr lang="ru-RU" altLang="ru-RU" sz="1800" dirty="0">
                <a:latin typeface="Georgia" panose="02040502050405020303" pitchFamily="18" charset="0"/>
              </a:rPr>
              <a:t>_________________________ );</a:t>
            </a:r>
          </a:p>
          <a:p>
            <a:pPr marL="0" indent="0">
              <a:buNone/>
            </a:pPr>
            <a:r>
              <a:rPr lang="ru-RU" altLang="ru-RU" sz="1800" dirty="0">
                <a:latin typeface="Georgia" panose="02040502050405020303" pitchFamily="18" charset="0"/>
              </a:rPr>
              <a:t>- другие СМИ (какие? ________________</a:t>
            </a:r>
            <a:r>
              <a:rPr lang="en-US" altLang="ru-RU" sz="1800" dirty="0">
                <a:latin typeface="Georgia" panose="02040502050405020303" pitchFamily="18" charset="0"/>
              </a:rPr>
              <a:t>____________________</a:t>
            </a:r>
            <a:r>
              <a:rPr lang="ru-RU" altLang="ru-RU" sz="1800" dirty="0">
                <a:latin typeface="Georgia" panose="02040502050405020303" pitchFamily="18" charset="0"/>
              </a:rPr>
              <a:t>____________________ );</a:t>
            </a:r>
          </a:p>
          <a:p>
            <a:pPr marL="0" indent="0">
              <a:buNone/>
            </a:pPr>
            <a:r>
              <a:rPr lang="ru-RU" altLang="ru-RU" sz="1800" dirty="0">
                <a:latin typeface="Georgia" panose="02040502050405020303" pitchFamily="18" charset="0"/>
              </a:rPr>
              <a:t>- Интернет (откуда именно ________</a:t>
            </a:r>
            <a:r>
              <a:rPr lang="en-US" altLang="ru-RU" sz="1800" dirty="0">
                <a:latin typeface="Georgia" panose="02040502050405020303" pitchFamily="18" charset="0"/>
              </a:rPr>
              <a:t>____________________</a:t>
            </a:r>
            <a:r>
              <a:rPr lang="ru-RU" altLang="ru-RU" sz="1800" dirty="0">
                <a:latin typeface="Georgia" panose="02040502050405020303" pitchFamily="18" charset="0"/>
              </a:rPr>
              <a:t>_________________________);</a:t>
            </a:r>
          </a:p>
          <a:p>
            <a:pPr marL="0" indent="0">
              <a:buNone/>
            </a:pPr>
            <a:r>
              <a:rPr lang="ru-RU" altLang="ru-RU" sz="1800" dirty="0">
                <a:latin typeface="Georgia" panose="02040502050405020303" pitchFamily="18" charset="0"/>
              </a:rPr>
              <a:t>- профсоюзный уголок</a:t>
            </a:r>
            <a:r>
              <a:rPr lang="en-US" altLang="ru-RU" sz="1800" dirty="0">
                <a:latin typeface="Georgia" panose="02040502050405020303" pitchFamily="18" charset="0"/>
              </a:rPr>
              <a:t> </a:t>
            </a:r>
            <a:r>
              <a:rPr lang="ru-RU" altLang="ru-RU" sz="1800" dirty="0">
                <a:latin typeface="Georgia" panose="02040502050405020303" pitchFamily="18" charset="0"/>
              </a:rPr>
              <a:t>или иной источник    </a:t>
            </a:r>
            <a:r>
              <a:rPr lang="en-US" altLang="ru-RU" sz="1800" dirty="0">
                <a:latin typeface="Georgia" panose="02040502050405020303" pitchFamily="18" charset="0"/>
              </a:rPr>
              <a:t>__________</a:t>
            </a:r>
            <a:r>
              <a:rPr lang="ru-RU" altLang="ru-RU" sz="1800" dirty="0">
                <a:latin typeface="Georgia" panose="02040502050405020303" pitchFamily="18" charset="0"/>
              </a:rPr>
              <a:t>____</a:t>
            </a:r>
            <a:r>
              <a:rPr lang="en-US" altLang="ru-RU" sz="1800" dirty="0">
                <a:latin typeface="Georgia" panose="02040502050405020303" pitchFamily="18" charset="0"/>
              </a:rPr>
              <a:t>_____</a:t>
            </a:r>
            <a:r>
              <a:rPr lang="ru-RU" altLang="ru-RU" sz="1800" dirty="0">
                <a:latin typeface="Georgia" panose="02040502050405020303" pitchFamily="18" charset="0"/>
              </a:rPr>
              <a:t>_____________________.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Г) </a:t>
            </a:r>
            <a:r>
              <a:rPr lang="ru-RU" altLang="ru-RU" sz="1800" dirty="0">
                <a:latin typeface="Georgia" panose="02040502050405020303" pitchFamily="18" charset="0"/>
              </a:rPr>
              <a:t>Какой вопрос Вы бы хотели задать работодателю? ___________</a:t>
            </a:r>
            <a:r>
              <a:rPr lang="en-US" altLang="ru-RU" sz="1800" dirty="0">
                <a:latin typeface="Georgia" panose="02040502050405020303" pitchFamily="18" charset="0"/>
              </a:rPr>
              <a:t>____________________</a:t>
            </a:r>
            <a:r>
              <a:rPr lang="ru-RU" altLang="ru-RU" sz="1800" dirty="0">
                <a:latin typeface="Georgia" panose="02040502050405020303" pitchFamily="18" charset="0"/>
              </a:rPr>
              <a:t>__.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2A1B7-7477-02C6-255D-410A4B6A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7" y="346509"/>
            <a:ext cx="10732169" cy="875899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Практическое задание для работы в группах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02A186-41C0-6EC1-44E9-33CAF2513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9" y="1751797"/>
            <a:ext cx="10732169" cy="430995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dirty="0"/>
              <a:t>Разработать текст анкеты (</a:t>
            </a:r>
            <a:r>
              <a:rPr lang="ru-RU" sz="3000" b="1" i="1" dirty="0"/>
              <a:t>Индекс лояльности </a:t>
            </a:r>
            <a:r>
              <a:rPr lang="ru-RU" sz="3000" dirty="0"/>
              <a:t>плюс </a:t>
            </a:r>
            <a:r>
              <a:rPr lang="ru-RU" sz="3000" b="1" dirty="0"/>
              <a:t>1-2</a:t>
            </a:r>
            <a:r>
              <a:rPr lang="ru-RU" sz="3000" dirty="0"/>
              <a:t> вопроса).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Провести анкетирование группы </a:t>
            </a:r>
            <a:r>
              <a:rPr lang="ru-RU" sz="3000" b="1" dirty="0"/>
              <a:t>минимум</a:t>
            </a:r>
            <a:r>
              <a:rPr lang="ru-RU" sz="3000" dirty="0"/>
              <a:t> в </a:t>
            </a:r>
            <a:r>
              <a:rPr lang="ru-RU" sz="3000" b="1" dirty="0"/>
              <a:t>10 </a:t>
            </a:r>
            <a:r>
              <a:rPr lang="ru-RU" sz="3000" dirty="0"/>
              <a:t>человек.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Обработать </a:t>
            </a:r>
            <a:r>
              <a:rPr lang="ru-RU" sz="3000" b="1" dirty="0"/>
              <a:t>результаты</a:t>
            </a:r>
            <a:r>
              <a:rPr lang="ru-RU" sz="3000" dirty="0"/>
              <a:t> исследования.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Выработать, с учётом собранной информации, </a:t>
            </a:r>
            <a:r>
              <a:rPr lang="ru-RU" sz="3000" b="1" dirty="0"/>
              <a:t>предложения</a:t>
            </a:r>
            <a:r>
              <a:rPr lang="ru-RU" sz="3000" dirty="0"/>
              <a:t> в текст Коллективного Договора.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Сделать </a:t>
            </a:r>
            <a:r>
              <a:rPr lang="ru-RU" sz="3000" b="1" dirty="0"/>
              <a:t>презентацию</a:t>
            </a:r>
            <a:r>
              <a:rPr lang="ru-RU" sz="3000" dirty="0"/>
              <a:t> результатов работы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608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038FF-DA84-D15F-43D6-3249D469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31007"/>
            <a:ext cx="9773653" cy="85664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Разделы коллективного Договора: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83D42-A1BD-76A8-A55E-83F81F31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1" y="1453415"/>
            <a:ext cx="9212179" cy="4533499"/>
          </a:xfrm>
        </p:spPr>
        <p:txBody>
          <a:bodyPr>
            <a:normAutofit/>
          </a:bodyPr>
          <a:lstStyle/>
          <a:p>
            <a:r>
              <a:rPr lang="ru-RU" sz="2400" b="1" dirty="0"/>
              <a:t>Работа с молодежью;</a:t>
            </a:r>
          </a:p>
          <a:p>
            <a:r>
              <a:rPr lang="ru-RU" sz="2400" b="1" dirty="0"/>
              <a:t>Оплата труда;</a:t>
            </a:r>
          </a:p>
          <a:p>
            <a:r>
              <a:rPr lang="ru-RU" sz="2400" b="1" dirty="0"/>
              <a:t>Рабочее время и время отдыха;</a:t>
            </a:r>
          </a:p>
          <a:p>
            <a:r>
              <a:rPr lang="ru-RU" sz="2400" b="1" dirty="0"/>
              <a:t>Льготы, гарантии и компенсации;</a:t>
            </a:r>
          </a:p>
          <a:p>
            <a:r>
              <a:rPr lang="ru-RU" sz="2400" b="1" dirty="0"/>
              <a:t>Охрана труда;</a:t>
            </a:r>
          </a:p>
          <a:p>
            <a:r>
              <a:rPr lang="ru-RU" sz="2400" b="1" dirty="0"/>
              <a:t>Обеспечение занятости;</a:t>
            </a:r>
          </a:p>
          <a:p>
            <a:r>
              <a:rPr lang="ru-RU" sz="2400" b="1" dirty="0"/>
              <a:t>Меры социальной защиты при сокращении;</a:t>
            </a:r>
          </a:p>
          <a:p>
            <a:r>
              <a:rPr lang="ru-RU" sz="2400" b="1" dirty="0"/>
              <a:t>Права и обязанности сторон социального партнёрства.</a:t>
            </a:r>
          </a:p>
        </p:txBody>
      </p:sp>
    </p:spTree>
    <p:extLst>
      <p:ext uri="{BB962C8B-B14F-4D97-AF65-F5344CB8AC3E}">
        <p14:creationId xmlns:p14="http://schemas.microsoft.com/office/powerpoint/2010/main" val="12771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81CD-D243-458E-8DFF-2E931D370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1764"/>
            <a:ext cx="12192000" cy="191899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Цель профессиональных союзов: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представительство и защита социально-трудовых прав и интересов работников </a:t>
            </a:r>
            <a:r>
              <a:rPr lang="ru-RU" sz="1800" i="1" dirty="0">
                <a:solidFill>
                  <a:srgbClr val="C00000"/>
                </a:solidFill>
              </a:rPr>
              <a:t>(ФЗ РФ «О профессиональных союзах, их правах и гарантиях деятельности»)</a:t>
            </a:r>
            <a:br>
              <a:rPr lang="ru-RU" sz="1800" dirty="0">
                <a:solidFill>
                  <a:schemeClr val="tx2"/>
                </a:solidFill>
              </a:rPr>
            </a:b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5F6661-4DD8-49F5-8CBE-AE07443C391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4025741"/>
              </p:ext>
            </p:extLst>
          </p:nvPr>
        </p:nvGraphicFramePr>
        <p:xfrm>
          <a:off x="374073" y="1911927"/>
          <a:ext cx="11679382" cy="450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9436E-7B68-D191-F9C6-F28C96AD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565" y="298383"/>
            <a:ext cx="4253344" cy="2396691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rgbClr val="FFFF00"/>
                </a:solidFill>
              </a:rPr>
              <a:t>Практическое пособие </a:t>
            </a:r>
            <a:br>
              <a:rPr lang="ru-RU" dirty="0"/>
            </a:br>
            <a:br>
              <a:rPr lang="ru-RU" dirty="0"/>
            </a:br>
            <a:r>
              <a:rPr lang="ru-RU" sz="2700" dirty="0"/>
              <a:t>«Психология доверия профсоюзной организации и её лидеру»</a:t>
            </a:r>
            <a:endParaRPr lang="ru-BY" sz="27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C1ABEE-DE1B-ACC9-1B87-82DEB1D4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1565" y="3429000"/>
            <a:ext cx="4253344" cy="28575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сайт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Учебно-исследовательского Центра Московской Федерации профсоюзов</a:t>
            </a:r>
            <a:endParaRPr lang="en-US" sz="2400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b="1" dirty="0"/>
              <a:t>https://yic-mfp.ru/metodicheskie-materialy.html</a:t>
            </a:r>
            <a:endParaRPr lang="ru-BY" b="1" dirty="0"/>
          </a:p>
          <a:p>
            <a:pPr algn="ctr"/>
            <a:endParaRPr lang="en-US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59E1FBD-5810-5EC9-3414-174E66BD2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544" y="571500"/>
            <a:ext cx="5715000" cy="5715000"/>
          </a:xfrm>
        </p:spPr>
      </p:pic>
    </p:spTree>
    <p:extLst>
      <p:ext uri="{BB962C8B-B14F-4D97-AF65-F5344CB8AC3E}">
        <p14:creationId xmlns:p14="http://schemas.microsoft.com/office/powerpoint/2010/main" val="18395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4E70C-6ECF-39E4-DA56-7B0823D21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457200"/>
            <a:ext cx="2949575" cy="1600200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ru-RU" dirty="0"/>
            </a:br>
            <a:br>
              <a:rPr lang="ru-RU" dirty="0"/>
            </a:br>
            <a:endParaRPr lang="ru-BY" sz="2025" dirty="0">
              <a:solidFill>
                <a:srgbClr val="C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D8E4E5-021F-A399-0893-0C3655D3B0D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64312" y="1052514"/>
            <a:ext cx="4668369" cy="44531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ru-RU" sz="3500" b="1" dirty="0">
                <a:solidFill>
                  <a:srgbClr val="002060"/>
                </a:solidFill>
              </a:rPr>
              <a:t>Телеграмм-канал</a:t>
            </a:r>
          </a:p>
          <a:p>
            <a:pPr marL="0" indent="0" algn="ctr">
              <a:buNone/>
              <a:defRPr/>
            </a:pPr>
            <a:r>
              <a:rPr lang="ru-RU" sz="3500" b="1" dirty="0">
                <a:solidFill>
                  <a:srgbClr val="C00000"/>
                </a:solidFill>
              </a:rPr>
              <a:t>«Профсоюзное информбюро»</a:t>
            </a:r>
          </a:p>
          <a:p>
            <a:pPr algn="ctr">
              <a:defRPr/>
            </a:pPr>
            <a:endParaRPr lang="ru-RU" sz="3200" b="1" dirty="0">
              <a:solidFill>
                <a:srgbClr val="FFFF00"/>
              </a:solidFill>
            </a:endParaRPr>
          </a:p>
          <a:p>
            <a:pPr marL="0" indent="0" algn="ctr">
              <a:buNone/>
              <a:defRPr/>
            </a:pPr>
            <a:r>
              <a:rPr lang="ru-RU" sz="3200" b="1" i="1" dirty="0"/>
              <a:t>Обмен информацией, ответы на актуальные вопросы, исследования и статистика  </a:t>
            </a:r>
            <a:endParaRPr lang="ru-BY" sz="3200" b="1" i="1" dirty="0"/>
          </a:p>
        </p:txBody>
      </p:sp>
      <p:pic>
        <p:nvPicPr>
          <p:cNvPr id="31748" name="Рисунок 4">
            <a:extLst>
              <a:ext uri="{FF2B5EF4-FFF2-40B4-BE49-F238E27FC236}">
                <a16:creationId xmlns:a16="http://schemas.microsoft.com/office/drawing/2014/main" id="{D873FDFB-41D7-7053-26C5-01F8D0DB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06" y="1052514"/>
            <a:ext cx="4774131" cy="480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>
            <a:extLst>
              <a:ext uri="{FF2B5EF4-FFF2-40B4-BE49-F238E27FC236}">
                <a16:creationId xmlns:a16="http://schemas.microsoft.com/office/drawing/2014/main" id="{BEEFD089-0568-46F2-944D-95F891771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6145" y="1557339"/>
            <a:ext cx="4308763" cy="3240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/>
              <a:t>БРЕНД</a:t>
            </a:r>
            <a:br>
              <a:rPr lang="ru-RU" altLang="ru-RU" sz="4000" b="1" dirty="0"/>
            </a:br>
            <a:br>
              <a:rPr lang="ru-RU" altLang="ru-RU" sz="4000" b="1" dirty="0"/>
            </a:br>
            <a:r>
              <a:rPr lang="ru-RU" altLang="ru-RU" sz="4000" b="1" dirty="0"/>
              <a:t>профсоюзной</a:t>
            </a:r>
            <a:br>
              <a:rPr lang="ru-RU" altLang="ru-RU" sz="4000" b="1" dirty="0"/>
            </a:br>
            <a:br>
              <a:rPr lang="ru-RU" altLang="ru-RU" sz="4000" b="1" dirty="0"/>
            </a:br>
            <a:r>
              <a:rPr lang="ru-RU" altLang="ru-RU" sz="4000" b="1" dirty="0"/>
              <a:t>организации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099D1D92-37B6-431C-9349-135EBFE6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2" y="263236"/>
            <a:ext cx="6982690" cy="659476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Цели и нормативная база организации </a:t>
            </a:r>
            <a:r>
              <a:rPr lang="ru-RU" altLang="ru-RU" sz="2800" dirty="0">
                <a:cs typeface="Arial" panose="020B0604020202020204" pitchFamily="34" charset="0"/>
              </a:rPr>
              <a:t>(комплекс документов, в которых содержатся базовые элементы деятельности).</a:t>
            </a:r>
          </a:p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История организации, её миссия и ценности </a:t>
            </a:r>
            <a:r>
              <a:rPr lang="ru-RU" altLang="ru-RU" sz="2800" dirty="0">
                <a:cs typeface="Arial" panose="020B0604020202020204" pitchFamily="34" charset="0"/>
              </a:rPr>
              <a:t>(принципы, направленные на удовлетворение потребностей личности и организации. Они являются критерием, на основе которого принимаются те или иные решения).</a:t>
            </a:r>
          </a:p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Деятельность организации </a:t>
            </a:r>
            <a:r>
              <a:rPr lang="ru-RU" altLang="ru-RU" sz="2800" dirty="0">
                <a:cs typeface="Arial" panose="020B0604020202020204" pitchFamily="34" charset="0"/>
              </a:rPr>
              <a:t>(смотры и конкурсы, мероприятия, формы организации досуга).</a:t>
            </a:r>
          </a:p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Аксессуары</a:t>
            </a:r>
            <a:r>
              <a:rPr lang="ru-RU" altLang="ru-RU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>
                <a:cs typeface="Arial" panose="020B0604020202020204" pitchFamily="34" charset="0"/>
              </a:rPr>
              <a:t>(видимые атрибуты и символика организации).</a:t>
            </a:r>
          </a:p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Система продвижения интересов</a:t>
            </a:r>
            <a:r>
              <a:rPr lang="ru-RU" altLang="ru-RU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организации</a:t>
            </a:r>
            <a:r>
              <a:rPr lang="ru-RU" altLang="ru-RU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>
                <a:cs typeface="Arial" panose="020B0604020202020204" pitchFamily="34" charset="0"/>
              </a:rPr>
              <a:t>(каналы, технологии и методы продвижения, присутствие в социальных сетях).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E39BC0C1-AC3F-4135-9EFF-40DF6834B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818" y="260348"/>
            <a:ext cx="10374043" cy="82030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chemeClr val="tx2"/>
                </a:solidFill>
              </a:rPr>
              <a:t>Модели развития профсоюзной организации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9FA3E1-8648-4025-B1DB-E00466DCA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06913"/>
              </p:ext>
            </p:extLst>
          </p:nvPr>
        </p:nvGraphicFramePr>
        <p:xfrm>
          <a:off x="304800" y="1413165"/>
          <a:ext cx="11622156" cy="518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4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097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Мотивация в том, что я работаю на данном предприятии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Мотивация в том, что я получаю разные сервисы в профсоюзе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Мотивация в том, что профсоюз борется с работодателем</a:t>
                      </a: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078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Патерналистская модель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Сервисная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модель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dirty="0" err="1">
                          <a:solidFill>
                            <a:srgbClr val="C00000"/>
                          </a:solidFill>
                        </a:rPr>
                        <a:t>Органайзинговая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 модель</a:t>
                      </a: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433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Плюсы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- процент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мотивация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Плюсы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выгоды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- сервисы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Плюсы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- мотивация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- процент</a:t>
                      </a: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E47FD8CA-BCDF-ABE4-A988-590FE7CEA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79415"/>
            <a:ext cx="8229600" cy="784368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Защита интересов работников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12B4D6-4D07-1488-74D4-55D17A651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583" y="1593273"/>
            <a:ext cx="5367131" cy="47519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Аргументация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475" b="1" dirty="0">
                <a:solidFill>
                  <a:schemeClr val="tx2">
                    <a:lumMod val="50000"/>
                  </a:schemeClr>
                </a:solidFill>
              </a:rPr>
              <a:t>Ссылка на законодательные акты;</a:t>
            </a:r>
          </a:p>
          <a:p>
            <a:pPr>
              <a:defRPr/>
            </a:pPr>
            <a:endParaRPr lang="ru-RU" sz="2475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75" b="1" dirty="0">
                <a:solidFill>
                  <a:schemeClr val="tx2">
                    <a:lumMod val="50000"/>
                  </a:schemeClr>
                </a:solidFill>
              </a:rPr>
              <a:t>Опора на статистические данные;</a:t>
            </a:r>
          </a:p>
          <a:p>
            <a:pPr>
              <a:defRPr/>
            </a:pPr>
            <a:endParaRPr lang="ru-RU" sz="2475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75" b="1" dirty="0">
                <a:solidFill>
                  <a:schemeClr val="tx2">
                    <a:lumMod val="50000"/>
                  </a:schemeClr>
                </a:solidFill>
              </a:rPr>
              <a:t>Использование фактов взятых из открытых источников.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D4C397C-C725-995D-B0D7-29FB5C6E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93273"/>
            <a:ext cx="5910469" cy="50593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Действия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475" b="1" dirty="0">
                <a:solidFill>
                  <a:srgbClr val="C00000"/>
                </a:solidFill>
              </a:rPr>
              <a:t>Совместно-индивидуальные </a:t>
            </a:r>
            <a:r>
              <a:rPr lang="ru-RU" sz="2475" b="1" dirty="0"/>
              <a:t>(</a:t>
            </a:r>
            <a:r>
              <a:rPr lang="ru-RU" sz="2475" b="1" i="1" dirty="0"/>
              <a:t>голосование, бойкот, пикет)</a:t>
            </a:r>
            <a:r>
              <a:rPr lang="ru-RU" sz="2475" b="1" dirty="0"/>
              <a:t>;</a:t>
            </a:r>
          </a:p>
          <a:p>
            <a:pPr>
              <a:defRPr/>
            </a:pPr>
            <a:endParaRPr lang="ru-RU" sz="2475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75" b="1" dirty="0">
                <a:solidFill>
                  <a:srgbClr val="C00000"/>
                </a:solidFill>
              </a:rPr>
              <a:t>Совместно-последовательные</a:t>
            </a:r>
            <a:r>
              <a:rPr lang="ru-RU" sz="247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75" b="1" dirty="0"/>
              <a:t>(</a:t>
            </a:r>
            <a:r>
              <a:rPr lang="ru-RU" sz="2475" b="1" i="1" dirty="0"/>
              <a:t>флешмоб, </a:t>
            </a:r>
            <a:r>
              <a:rPr lang="en-US" sz="2475" b="1" i="1" dirty="0"/>
              <a:t>PR</a:t>
            </a:r>
            <a:r>
              <a:rPr lang="ru-RU" sz="2475" b="1" i="1" dirty="0"/>
              <a:t>-акция)</a:t>
            </a:r>
            <a:r>
              <a:rPr lang="ru-RU" sz="2475" b="1" dirty="0"/>
              <a:t>;</a:t>
            </a:r>
          </a:p>
          <a:p>
            <a:pPr>
              <a:defRPr/>
            </a:pPr>
            <a:endParaRPr lang="ru-RU" sz="2475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75" b="1" dirty="0">
                <a:solidFill>
                  <a:srgbClr val="C00000"/>
                </a:solidFill>
              </a:rPr>
              <a:t>Совместно-взаимодействующие</a:t>
            </a:r>
            <a:r>
              <a:rPr lang="ru-RU" sz="247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75" b="1" dirty="0"/>
              <a:t>(</a:t>
            </a:r>
            <a:r>
              <a:rPr lang="ru-RU" sz="2475" b="1" i="1" dirty="0"/>
              <a:t>собрание, митинг, шествие</a:t>
            </a:r>
            <a:r>
              <a:rPr lang="ru-RU" sz="2475" b="1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98B3CA-07CB-4DE3-920A-A9E00F58B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782" y="166256"/>
            <a:ext cx="11374581" cy="2590799"/>
          </a:xfrm>
        </p:spPr>
        <p:txBody>
          <a:bodyPr/>
          <a:lstStyle/>
          <a:p>
            <a:pPr algn="ctr"/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</a:rPr>
              <a:t>Мотивация профсоюзного членства</a:t>
            </a:r>
            <a:br>
              <a:rPr lang="ru-RU" altLang="ru-RU" sz="32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br>
              <a:rPr lang="ru-RU" altLang="ru-RU" sz="28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</a:rPr>
              <a:t>побуждение</a:t>
            </a:r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 к вступлению и принадлежности к профсоюзу, основанное на удовлетворении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</a:rPr>
              <a:t>потребностей (мотиваторов) </a:t>
            </a:r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работников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4D2A61D-AE8D-4A3B-A5EA-59E6FB3FE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259" y="3006437"/>
            <a:ext cx="11704320" cy="3470564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dirty="0">
              <a:solidFill>
                <a:srgbClr val="A5002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Внешние условия МПЧ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– наличие положительного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бренда </a:t>
            </a:r>
            <a:r>
              <a:rPr lang="ru-RU" altLang="ru-RU" sz="2800" b="1" dirty="0">
                <a:latin typeface="Arial" panose="020B0604020202020204" pitchFamily="34" charset="0"/>
              </a:rPr>
              <a:t>организации</a:t>
            </a:r>
            <a:r>
              <a:rPr lang="ru-RU" altLang="ru-RU" sz="2800" dirty="0">
                <a:latin typeface="Arial" panose="020B0604020202020204" pitchFamily="34" charset="0"/>
              </a:rPr>
              <a:t> и её </a:t>
            </a:r>
            <a:r>
              <a:rPr lang="ru-RU" altLang="ru-RU" sz="2800" b="1" dirty="0">
                <a:latin typeface="Arial" panose="020B0604020202020204" pitchFamily="34" charset="0"/>
              </a:rPr>
              <a:t>лидера.</a:t>
            </a:r>
          </a:p>
          <a:p>
            <a:pPr eaLnBrk="1" hangingPunct="1">
              <a:buFontTx/>
              <a:buNone/>
              <a:defRPr/>
            </a:pPr>
            <a:endParaRPr lang="ru-RU" altLang="ru-RU" sz="2800" i="1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Внутренние условия МПЧ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– эффективность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результатов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</a:rPr>
              <a:t>работы </a:t>
            </a:r>
            <a:r>
              <a:rPr lang="ru-RU" altLang="ru-RU" sz="2800" dirty="0">
                <a:latin typeface="Arial" panose="020B0604020202020204" pitchFamily="34" charset="0"/>
              </a:rPr>
              <a:t>организации для её членов.</a:t>
            </a:r>
            <a:endParaRPr lang="ru-RU" altLang="ru-RU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D3417-2788-40EA-94C8-3077D670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193964"/>
            <a:ext cx="11097492" cy="15517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1% профсоюзных взносов, уплачиваемый работником,</a:t>
            </a:r>
            <a:b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 возвращается к нему в гораздо большем объёме в виде конкретных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действий</a:t>
            </a:r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 и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мероприятий.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D092B-C815-4B62-8F0C-18F47BAA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394" y="2092036"/>
            <a:ext cx="5274644" cy="40873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2"/>
                </a:solidFill>
              </a:rPr>
              <a:t>Сам процесс </a:t>
            </a:r>
            <a:r>
              <a:rPr lang="ru-RU" sz="2800" b="1" dirty="0">
                <a:solidFill>
                  <a:schemeClr val="tx2"/>
                </a:solidFill>
              </a:rPr>
              <a:t>мотивации</a:t>
            </a:r>
            <a:r>
              <a:rPr lang="ru-RU" sz="2800" dirty="0">
                <a:solidFill>
                  <a:schemeClr val="tx2"/>
                </a:solidFill>
              </a:rPr>
              <a:t> заключается </a:t>
            </a:r>
            <a:r>
              <a:rPr lang="ru-RU" sz="2800" b="1" dirty="0">
                <a:solidFill>
                  <a:schemeClr val="tx2"/>
                </a:solidFill>
              </a:rPr>
              <a:t>не в том</a:t>
            </a:r>
            <a:r>
              <a:rPr lang="ru-RU" sz="2800" dirty="0">
                <a:solidFill>
                  <a:schemeClr val="tx2"/>
                </a:solidFill>
              </a:rPr>
              <a:t>, чтобы </a:t>
            </a:r>
            <a:r>
              <a:rPr lang="ru-RU" sz="2800" b="1" dirty="0">
                <a:solidFill>
                  <a:schemeClr val="tx2"/>
                </a:solidFill>
              </a:rPr>
              <a:t>«уговаривать» </a:t>
            </a:r>
            <a:r>
              <a:rPr lang="ru-RU" sz="2800" dirty="0">
                <a:solidFill>
                  <a:schemeClr val="tx2"/>
                </a:solidFill>
              </a:rPr>
              <a:t>вступить в профсоюз или не выходить из него, а в том, чтобы действительно </a:t>
            </a:r>
            <a:r>
              <a:rPr lang="ru-RU" sz="2800" b="1" i="1" dirty="0">
                <a:solidFill>
                  <a:srgbClr val="C00000"/>
                </a:solidFill>
              </a:rPr>
              <a:t>знать потребности и помогать в решении проблем</a:t>
            </a:r>
            <a:r>
              <a:rPr lang="ru-RU" sz="2800" i="1" dirty="0">
                <a:solidFill>
                  <a:srgbClr val="C00000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которые касаются непосредственно самих работников. 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A37F5B4-F312-42FF-AD3D-55B3EE6390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24600" y="2092036"/>
            <a:ext cx="4911436" cy="3837709"/>
          </a:xfrm>
        </p:spPr>
      </p:pic>
    </p:spTree>
    <p:extLst>
      <p:ext uri="{BB962C8B-B14F-4D97-AF65-F5344CB8AC3E}">
        <p14:creationId xmlns:p14="http://schemas.microsoft.com/office/powerpoint/2010/main" val="8774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24769-D7CB-A26C-5F29-25DF6D2B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04801"/>
            <a:ext cx="10982424" cy="119674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</a:rPr>
              <a:t>Доверие как инструмент мотивации профсоюзного членства</a:t>
            </a:r>
            <a:endParaRPr lang="ru-BY" sz="36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48C7C-CD88-FEAD-8A80-894C6D35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71" y="1857676"/>
            <a:ext cx="10982425" cy="44083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/>
              <a:t>Доверие </a:t>
            </a:r>
            <a:r>
              <a:rPr lang="ru-RU" sz="3200" dirty="0"/>
              <a:t>– </a:t>
            </a:r>
            <a:r>
              <a:rPr lang="ru-RU" sz="3200" i="1" dirty="0"/>
              <a:t>убеждение, уверенность </a:t>
            </a:r>
            <a:r>
              <a:rPr lang="ru-RU" sz="3200" dirty="0"/>
              <a:t>в правоте кого-то и вера в его порядочность, честность.</a:t>
            </a:r>
          </a:p>
          <a:p>
            <a:pPr marL="0" indent="0" algn="ctr">
              <a:buNone/>
            </a:pPr>
            <a:r>
              <a:rPr lang="ru-RU" sz="3000" b="1" i="1" dirty="0">
                <a:solidFill>
                  <a:srgbClr val="0070C0"/>
                </a:solidFill>
              </a:rPr>
              <a:t>Доверие – это ресурс, который имеет очень конкретную ценность.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</a:rPr>
              <a:t>Доверие для профсоюзной организации </a:t>
            </a:r>
            <a:r>
              <a:rPr lang="ru-RU" sz="3000" dirty="0"/>
              <a:t>– это сокращение информационных и человеческих ресурсов на привлечение новых членов профсоюза, на формирование лояльности уже имеющихся членов профсоюза, высокий потенциал  привлечения людей к участию в конкретных акциях или мероприятиях.</a:t>
            </a:r>
            <a:endParaRPr lang="ru-BY" sz="3000" dirty="0"/>
          </a:p>
        </p:txBody>
      </p:sp>
    </p:spTree>
    <p:extLst>
      <p:ext uri="{BB962C8B-B14F-4D97-AF65-F5344CB8AC3E}">
        <p14:creationId xmlns:p14="http://schemas.microsoft.com/office/powerpoint/2010/main" val="22123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D714E-F56B-E207-55F6-84918B92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81480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Этапы формирования доверия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6A47F-515C-CD7D-2521-F3AF0663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1405289"/>
            <a:ext cx="11020926" cy="45912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3000" dirty="0"/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Возникновение </a:t>
            </a:r>
            <a:r>
              <a:rPr lang="ru-RU" sz="3000" b="1" dirty="0"/>
              <a:t>потребности</a:t>
            </a:r>
            <a:r>
              <a:rPr lang="ru-RU" sz="3000" dirty="0"/>
              <a:t> в том, чтобы довериться.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Сбор </a:t>
            </a:r>
            <a:r>
              <a:rPr lang="ru-RU" sz="3000" b="1" dirty="0"/>
              <a:t>информации</a:t>
            </a:r>
            <a:r>
              <a:rPr lang="ru-RU" sz="3000" dirty="0"/>
              <a:t> о том, кто может решить проблему («закрыть» потребность).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Выбор </a:t>
            </a:r>
            <a:r>
              <a:rPr lang="ru-RU" sz="3000" b="1" dirty="0"/>
              <a:t>объекта</a:t>
            </a:r>
            <a:r>
              <a:rPr lang="ru-RU" sz="3000" dirty="0"/>
              <a:t> доверия.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Установление </a:t>
            </a:r>
            <a:r>
              <a:rPr lang="ru-RU" sz="3000" b="1" dirty="0"/>
              <a:t>контакта</a:t>
            </a:r>
            <a:r>
              <a:rPr lang="ru-RU" sz="3000" dirty="0"/>
              <a:t>, сверка ожиданий с реальностью.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/>
              <a:t>Оправдание </a:t>
            </a:r>
            <a:r>
              <a:rPr lang="ru-RU" sz="3000" b="1" dirty="0"/>
              <a:t>доверия</a:t>
            </a:r>
            <a:r>
              <a:rPr lang="ru-RU" sz="3000" dirty="0"/>
              <a:t> или его потеря.</a:t>
            </a:r>
          </a:p>
        </p:txBody>
      </p:sp>
    </p:spTree>
    <p:extLst>
      <p:ext uri="{BB962C8B-B14F-4D97-AF65-F5344CB8AC3E}">
        <p14:creationId xmlns:p14="http://schemas.microsoft.com/office/powerpoint/2010/main" val="36939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DDB8AF6E-55B7-84A0-7ADC-F38821BA5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618" y="260351"/>
            <a:ext cx="11263746" cy="1298941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</a:rPr>
              <a:t>Мотивирующее содержание деятельности профсоюза</a:t>
            </a:r>
            <a:r>
              <a:rPr lang="ru-RU" altLang="ru-RU" sz="3600" dirty="0">
                <a:solidFill>
                  <a:srgbClr val="C00000"/>
                </a:solidFill>
              </a:rPr>
              <a:t>: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sp>
        <p:nvSpPr>
          <p:cNvPr id="39939" name="Объект 2">
            <a:extLst>
              <a:ext uri="{FF2B5EF4-FFF2-40B4-BE49-F238E27FC236}">
                <a16:creationId xmlns:a16="http://schemas.microsoft.com/office/drawing/2014/main" id="{5A0055B9-34A2-5A97-6D2E-2B376764B4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8144" y="1856509"/>
            <a:ext cx="10834256" cy="459667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3200" dirty="0"/>
              <a:t> Выявление проблем и потребностей работников.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3200" dirty="0"/>
              <a:t> Социальное партнёрство и работа с коллективным договором.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3200" dirty="0"/>
              <a:t> Повышение качества трудовой жизни членов трудового коллектива.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3200" dirty="0"/>
              <a:t> Информационная работа.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3200" dirty="0"/>
              <a:t> Организация коллективных действий и мероприятий.</a:t>
            </a:r>
          </a:p>
          <a:p>
            <a:pPr marL="0" indent="0">
              <a:buNone/>
              <a:defRPr/>
            </a:pPr>
            <a:endParaRPr lang="ru-RU" alt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703</TotalTime>
  <Words>1275</Words>
  <Application>Microsoft Office PowerPoint</Application>
  <PresentationFormat>Широкоэкранный</PresentationFormat>
  <Paragraphs>172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Georgia</vt:lpstr>
      <vt:lpstr>Times New Roman</vt:lpstr>
      <vt:lpstr>Wingdings</vt:lpstr>
      <vt:lpstr>Diamond Grid 16x9</vt:lpstr>
      <vt:lpstr>«Психология доверия профсоюзной организации  и её лидеру»  Глазырин Андрей  Владимирович  лауреат Всероссийского конкурса ФНПР  «Активное обучение – эффективный профсоюз»  в номинации «Преподаватель года» </vt:lpstr>
      <vt:lpstr>Цель профессиональных союзов: представительство и защита социально-трудовых прав и интересов работников (ФЗ РФ «О профессиональных союзах, их правах и гарантиях деятельности») </vt:lpstr>
      <vt:lpstr>Модели развития профсоюзной организации</vt:lpstr>
      <vt:lpstr>Защита интересов работников</vt:lpstr>
      <vt:lpstr>Мотивация профсоюзного членства  побуждение к вступлению и принадлежности к профсоюзу, основанное на удовлетворении потребностей (мотиваторов) работников</vt:lpstr>
      <vt:lpstr>1% профсоюзных взносов, уплачиваемый работником,  возвращается к нему в гораздо большем объёме в виде конкретных действий и мероприятий.</vt:lpstr>
      <vt:lpstr>Доверие как инструмент мотивации профсоюзного членства</vt:lpstr>
      <vt:lpstr>Этапы формирования доверия</vt:lpstr>
      <vt:lpstr>Мотивирующее содержание деятельности профсоюза:</vt:lpstr>
      <vt:lpstr>Чем может быть интересен профсоюз сегодня?</vt:lpstr>
      <vt:lpstr>Условие доверия к человеку – его доверие самому себе!</vt:lpstr>
      <vt:lpstr>Продолжите данные предложения</vt:lpstr>
      <vt:lpstr>Продолжите данные предложения</vt:lpstr>
      <vt:lpstr>Личный бренд профсоюзного лидера</vt:lpstr>
      <vt:lpstr>ИНДЕКС лояльности к организации</vt:lpstr>
      <vt:lpstr>Формула подсчета ИЛ : количество сторонников минус количество критиков, полученную разницу разделить на общее количество респондентов (опрошенных), умножив в конце результат на 100%.</vt:lpstr>
      <vt:lpstr>Презентация PowerPoint</vt:lpstr>
      <vt:lpstr>Практическое задание для работы в группах</vt:lpstr>
      <vt:lpstr>Разделы коллективного Договора:</vt:lpstr>
      <vt:lpstr>Практическое пособие   «Психология доверия профсоюзной организации и её лидеру»</vt:lpstr>
      <vt:lpstr>  </vt:lpstr>
      <vt:lpstr>БРЕНД  профсоюзной  организации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Andrei Glazyrin</dc:creator>
  <cp:lastModifiedBy>Andrei Glazyrin</cp:lastModifiedBy>
  <cp:revision>238</cp:revision>
  <dcterms:created xsi:type="dcterms:W3CDTF">2023-09-03T06:43:48Z</dcterms:created>
  <dcterms:modified xsi:type="dcterms:W3CDTF">2024-06-14T11:51:37Z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