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514" r:id="rId2"/>
    <p:sldId id="518" r:id="rId3"/>
    <p:sldId id="528" r:id="rId4"/>
    <p:sldId id="519" r:id="rId5"/>
    <p:sldId id="532" r:id="rId6"/>
    <p:sldId id="533" r:id="rId7"/>
    <p:sldId id="534" r:id="rId8"/>
    <p:sldId id="535" r:id="rId9"/>
    <p:sldId id="487" r:id="rId10"/>
    <p:sldId id="536" r:id="rId11"/>
    <p:sldId id="537" r:id="rId12"/>
    <p:sldId id="539" r:id="rId13"/>
    <p:sldId id="540" r:id="rId14"/>
    <p:sldId id="472" r:id="rId15"/>
    <p:sldId id="475" r:id="rId16"/>
    <p:sldId id="538" r:id="rId17"/>
    <p:sldId id="520" r:id="rId18"/>
    <p:sldId id="516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4" autoAdjust="0"/>
    <p:restoredTop sz="94706" autoAdjust="0"/>
  </p:normalViewPr>
  <p:slideViewPr>
    <p:cSldViewPr snapToGrid="0">
      <p:cViewPr varScale="1">
        <p:scale>
          <a:sx n="66" d="100"/>
          <a:sy n="66" d="100"/>
        </p:scale>
        <p:origin x="668" y="56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A29A4-78C8-47AB-BA06-22CB45938951}" type="datetime1">
              <a:rPr lang="en-US" smtClean="0"/>
              <a:t>6/18/2024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4ACF-2D82-46F2-A8E9-23963AA34E86}" type="datetime1">
              <a:rPr lang="en-US" smtClean="0"/>
              <a:t>6/18/2024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B5B-21A0-4192-BF4C-38187F1A68D8}" type="datetime1">
              <a:rPr lang="en-US" smtClean="0"/>
              <a:t>6/18/2024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CF7C-B333-48E1-A4A6-83A3C8B73AC0}" type="datetime1">
              <a:rPr lang="en-US" smtClean="0"/>
              <a:t>6/18/2024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0762-5CBF-4210-AB54-376B091119F8}" type="datetime1">
              <a:rPr lang="en-US" smtClean="0"/>
              <a:t>6/18/2024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DB371-BF5F-4058-A212-1A908E4D2674}" type="datetime1">
              <a:rPr lang="en-US" smtClean="0"/>
              <a:t>6/18/2024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3" name="Footer Placeholder 2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12" name="Date Placeholder 2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083B-90AA-48CF-BAD5-00AA24D7F288}" type="datetime1">
              <a:rPr lang="en-US" smtClean="0"/>
              <a:t>6/18/2024</a:t>
            </a:fld>
            <a:endParaRPr lang="en-US"/>
          </a:p>
        </p:txBody>
      </p:sp>
      <p:sp>
        <p:nvSpPr>
          <p:cNvPr id="214" name="Slide Number Placeholder 2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5BAF629-ECA2-4CF3-B790-9D9BDED98269}" type="datetime1">
              <a:rPr lang="en-US" smtClean="0"/>
              <a:pPr/>
              <a:t>6/18/2024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-195943"/>
            <a:ext cx="12192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B51B2453-8663-4C69-AF73-9FD7B1DEC5D0}" type="datetime1">
              <a:rPr lang="en-US" smtClean="0"/>
              <a:pPr/>
              <a:t>6/18/2024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878012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055" y="817418"/>
            <a:ext cx="6428509" cy="4613564"/>
          </a:xfrm>
        </p:spPr>
        <p:txBody>
          <a:bodyPr>
            <a:noAutofit/>
          </a:bodyPr>
          <a:lstStyle/>
          <a:p>
            <a:pPr algn="ctr"/>
            <a:r>
              <a:rPr lang="ru-RU" sz="3600" dirty="0">
                <a:solidFill>
                  <a:srgbClr val="C00000"/>
                </a:solidFill>
                <a:latin typeface="Georgia" panose="02040502050405020303" pitchFamily="18" charset="0"/>
              </a:rPr>
              <a:t>«Современные критерии оценки эффективности деятельности профсоюзной организации»</a:t>
            </a:r>
            <a:br>
              <a:rPr lang="ru-RU" sz="3600" dirty="0">
                <a:solidFill>
                  <a:srgbClr val="C00000"/>
                </a:solidFill>
                <a:latin typeface="Georgia" panose="02040502050405020303" pitchFamily="18" charset="0"/>
              </a:rPr>
            </a:br>
            <a:br>
              <a:rPr lang="ru-RU" sz="4800" dirty="0">
                <a:solidFill>
                  <a:srgbClr val="002060"/>
                </a:solidFill>
              </a:rPr>
            </a:br>
            <a:r>
              <a:rPr lang="ru-RU" sz="3200" dirty="0">
                <a:solidFill>
                  <a:srgbClr val="002060"/>
                </a:solidFill>
              </a:rPr>
              <a:t>Глазырин Андрей </a:t>
            </a:r>
            <a:br>
              <a:rPr lang="ru-RU" sz="3200" dirty="0">
                <a:solidFill>
                  <a:srgbClr val="002060"/>
                </a:solidFill>
              </a:rPr>
            </a:br>
            <a:r>
              <a:rPr lang="ru-RU" sz="3200" dirty="0">
                <a:solidFill>
                  <a:srgbClr val="002060"/>
                </a:solidFill>
              </a:rPr>
              <a:t>Владимирович</a:t>
            </a:r>
            <a:br>
              <a:rPr lang="ru-RU" sz="3200" dirty="0">
                <a:solidFill>
                  <a:srgbClr val="002060"/>
                </a:solidFill>
              </a:rPr>
            </a:br>
            <a:br>
              <a:rPr lang="ru-RU" sz="2800" dirty="0">
                <a:solidFill>
                  <a:srgbClr val="002060"/>
                </a:solidFill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лауреат Всероссийского конкурса ФНПР 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«Активное обучение – эффективный профсоюз» 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в номинации «Преподаватель года»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5430982"/>
            <a:ext cx="10196945" cy="1025236"/>
          </a:xfrm>
        </p:spPr>
        <p:txBody>
          <a:bodyPr>
            <a:noAutofit/>
          </a:bodyPr>
          <a:lstStyle/>
          <a:p>
            <a:pPr algn="ctr"/>
            <a:endParaRPr lang="ru-RU" b="1" dirty="0"/>
          </a:p>
          <a:p>
            <a:pPr algn="ctr"/>
            <a:r>
              <a:rPr lang="ru-RU" sz="2400" b="1" i="1" dirty="0">
                <a:solidFill>
                  <a:srgbClr val="002060"/>
                </a:solidFill>
              </a:rPr>
              <a:t>ЗУМЦ профсоюзов, г. Санкт-Петербург, 2024</a:t>
            </a:r>
            <a:endParaRPr lang="en-US" sz="2400" b="1" i="1" dirty="0">
              <a:solidFill>
                <a:srgbClr val="00206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638CC73-2809-8237-1403-824182439B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4364" y="665018"/>
            <a:ext cx="4516581" cy="4475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357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1">
            <a:extLst>
              <a:ext uri="{FF2B5EF4-FFF2-40B4-BE49-F238E27FC236}">
                <a16:creationId xmlns:a16="http://schemas.microsoft.com/office/drawing/2014/main" id="{7C653445-46EA-241D-4148-BEA410220F7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" y="202131"/>
            <a:ext cx="12192000" cy="1029769"/>
          </a:xfrm>
        </p:spPr>
        <p:txBody>
          <a:bodyPr>
            <a:normAutofit/>
          </a:bodyPr>
          <a:lstStyle/>
          <a:p>
            <a:pPr algn="ctr"/>
            <a:r>
              <a:rPr lang="ru-RU" altLang="ru-RU" dirty="0">
                <a:solidFill>
                  <a:srgbClr val="C00000"/>
                </a:solidFill>
              </a:rPr>
              <a:t>Существующие модели оценки эффективности работы профсоюза:</a:t>
            </a:r>
          </a:p>
        </p:txBody>
      </p:sp>
      <p:sp>
        <p:nvSpPr>
          <p:cNvPr id="32771" name="Объект 2">
            <a:extLst>
              <a:ext uri="{FF2B5EF4-FFF2-40B4-BE49-F238E27FC236}">
                <a16:creationId xmlns:a16="http://schemas.microsoft.com/office/drawing/2014/main" id="{E8DDCFE8-4AB1-70FF-689E-BC80B5514555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458788" y="1309036"/>
            <a:ext cx="11505414" cy="5274327"/>
          </a:xfrm>
        </p:spPr>
        <p:txBody>
          <a:bodyPr>
            <a:noAutofit/>
          </a:bodyPr>
          <a:lstStyle/>
          <a:p>
            <a:r>
              <a:rPr lang="ru-RU" altLang="ru-RU" sz="2400" dirty="0"/>
              <a:t>Авторский коллектив в составе Богачевой И.Ю., Демидовой С.Е., </a:t>
            </a:r>
            <a:r>
              <a:rPr lang="ru-RU" altLang="ru-RU" sz="2400" dirty="0" err="1"/>
              <a:t>Чекменёва</a:t>
            </a:r>
            <a:r>
              <a:rPr lang="ru-RU" altLang="ru-RU" sz="2400" dirty="0"/>
              <a:t> А.И. «О критериях оценки эффективности деятельности руководителей профсоюзных организаций: научно-методические рекомендации», ИИЦ «</a:t>
            </a:r>
            <a:r>
              <a:rPr lang="ru-RU" altLang="ru-RU" sz="2400" dirty="0" err="1"/>
              <a:t>АТиСО</a:t>
            </a:r>
            <a:r>
              <a:rPr lang="ru-RU" altLang="ru-RU" sz="2400" dirty="0"/>
              <a:t>» (2013 год) – </a:t>
            </a:r>
            <a:r>
              <a:rPr lang="ru-RU" altLang="ru-RU" sz="2400" b="1" dirty="0">
                <a:solidFill>
                  <a:srgbClr val="002060"/>
                </a:solidFill>
              </a:rPr>
              <a:t>14 критериев.</a:t>
            </a:r>
          </a:p>
          <a:p>
            <a:r>
              <a:rPr lang="ru-RU" altLang="ru-RU" sz="2400" dirty="0"/>
              <a:t>Критерии оценки Всероссийского профессионального союза работников оборонной промышленности ОБОРОНПРОФ (сейчас входит в состав РОСПРОФПРОМ, 2013 год) – </a:t>
            </a:r>
            <a:r>
              <a:rPr lang="ru-RU" altLang="ru-RU" sz="2400" b="1" dirty="0">
                <a:solidFill>
                  <a:srgbClr val="002060"/>
                </a:solidFill>
              </a:rPr>
              <a:t>12 критериев.</a:t>
            </a:r>
          </a:p>
          <a:p>
            <a:r>
              <a:rPr lang="ru-RU" altLang="ru-RU" sz="2400" dirty="0"/>
              <a:t>Схема оценки эффективности деятельности председателей профсоюзных организаций Профессионального союза гражданского персонала Вооруженных Сил России (2017 год) – </a:t>
            </a:r>
            <a:r>
              <a:rPr lang="ru-RU" altLang="ru-RU" sz="2400" b="1" dirty="0">
                <a:solidFill>
                  <a:srgbClr val="002060"/>
                </a:solidFill>
              </a:rPr>
              <a:t>11 критериев.</a:t>
            </a:r>
          </a:p>
          <a:p>
            <a:r>
              <a:rPr lang="ru-RU" altLang="ru-RU" sz="2400" dirty="0"/>
              <a:t>Проект «Эффективная первичная профсоюзная организация», Московской городской организации Общероссийского Профсоюза образования (2020 год). Предлагаются по </a:t>
            </a:r>
            <a:r>
              <a:rPr lang="ru-RU" altLang="ru-RU" sz="2400" b="1" dirty="0">
                <a:solidFill>
                  <a:srgbClr val="002060"/>
                </a:solidFill>
              </a:rPr>
              <a:t>11 критериев</a:t>
            </a:r>
            <a:r>
              <a:rPr lang="ru-RU" altLang="ru-RU" sz="2400" dirty="0"/>
              <a:t> внутренней и внешней оценки деятельности организации.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>
            <a:extLst>
              <a:ext uri="{FF2B5EF4-FFF2-40B4-BE49-F238E27FC236}">
                <a16:creationId xmlns:a16="http://schemas.microsoft.com/office/drawing/2014/main" id="{32E50AC0-D518-6F4C-ACAC-E90CA480C4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altLang="ru-RU" dirty="0">
                <a:solidFill>
                  <a:srgbClr val="C00000"/>
                </a:solidFill>
              </a:rPr>
              <a:t>К критериям внешней оценки деятельности относятся:</a:t>
            </a:r>
            <a:br>
              <a:rPr lang="ru-RU" altLang="ru-RU" dirty="0"/>
            </a:br>
            <a:endParaRPr lang="ru-RU" alt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98D2D5-D5E4-4668-9D04-DE609863BD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9016" y="1646239"/>
            <a:ext cx="5255392" cy="4581306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ru-RU" sz="2600" b="1" dirty="0"/>
              <a:t>1. Членская база первичной профсоюзной организации. </a:t>
            </a:r>
          </a:p>
          <a:p>
            <a:pPr marL="0" indent="0">
              <a:buNone/>
              <a:defRPr/>
            </a:pPr>
            <a:r>
              <a:rPr lang="ru-RU" sz="2600" b="1" dirty="0"/>
              <a:t>2. Планирование работы. </a:t>
            </a:r>
          </a:p>
          <a:p>
            <a:pPr marL="0" indent="0">
              <a:buNone/>
              <a:defRPr/>
            </a:pPr>
            <a:r>
              <a:rPr lang="ru-RU" sz="2600" b="1" dirty="0"/>
              <a:t>3. Организационно-уставная деятельность.</a:t>
            </a:r>
          </a:p>
          <a:p>
            <a:pPr marL="0" indent="0">
              <a:buNone/>
              <a:defRPr/>
            </a:pPr>
            <a:r>
              <a:rPr lang="ru-RU" sz="2600" b="1" dirty="0"/>
              <a:t>4. Социальное партнерство, управление ОО.</a:t>
            </a:r>
          </a:p>
          <a:p>
            <a:pPr marL="0" indent="0">
              <a:buNone/>
              <a:defRPr/>
            </a:pPr>
            <a:r>
              <a:rPr lang="ru-RU" sz="2600" b="1" dirty="0"/>
              <a:t>5. Правозащитная деятельность.</a:t>
            </a:r>
          </a:p>
          <a:p>
            <a:pPr marL="0" indent="0">
              <a:buNone/>
              <a:defRPr/>
            </a:pPr>
            <a:r>
              <a:rPr lang="ru-RU" sz="2600" b="1" dirty="0"/>
              <a:t>6. Контроль за охраной труда.</a:t>
            </a:r>
          </a:p>
          <a:p>
            <a:pPr marL="0" indent="0">
              <a:buNone/>
              <a:defRPr/>
            </a:pPr>
            <a:endParaRPr lang="ru-BY" dirty="0"/>
          </a:p>
        </p:txBody>
      </p:sp>
      <p:sp>
        <p:nvSpPr>
          <p:cNvPr id="2" name="Объект 1">
            <a:extLst>
              <a:ext uri="{FF2B5EF4-FFF2-40B4-BE49-F238E27FC236}">
                <a16:creationId xmlns:a16="http://schemas.microsoft.com/office/drawing/2014/main" id="{C957AA39-1B7F-3CB1-825D-455EF22091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71410" y="1646238"/>
            <a:ext cx="6054291" cy="470235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600" b="1" dirty="0"/>
              <a:t>7. Информирование членов профсоюза.</a:t>
            </a:r>
          </a:p>
          <a:p>
            <a:pPr marL="0" indent="0">
              <a:buNone/>
            </a:pPr>
            <a:r>
              <a:rPr lang="ru-RU" sz="2600" b="1" dirty="0"/>
              <a:t>8. Формы социальной поддержки.</a:t>
            </a:r>
          </a:p>
          <a:p>
            <a:pPr marL="0" indent="0">
              <a:buNone/>
            </a:pPr>
            <a:r>
              <a:rPr lang="ru-RU" sz="2600" b="1" dirty="0"/>
              <a:t>9. Участие в программах и мероприятиях.</a:t>
            </a:r>
          </a:p>
          <a:p>
            <a:pPr marL="0" indent="0">
              <a:buNone/>
            </a:pPr>
            <a:r>
              <a:rPr lang="ru-RU" sz="2600" b="1" dirty="0"/>
              <a:t>10. Экономическая эффективность.</a:t>
            </a:r>
          </a:p>
          <a:p>
            <a:pPr marL="0" indent="0">
              <a:buNone/>
            </a:pPr>
            <a:r>
              <a:rPr lang="ru-RU" sz="2600" b="1" dirty="0"/>
              <a:t>11. Лояльность членов профсоюза. </a:t>
            </a:r>
          </a:p>
          <a:p>
            <a:pPr marL="0" indent="0">
              <a:buNone/>
            </a:pPr>
            <a:r>
              <a:rPr lang="ru-RU" i="1" dirty="0">
                <a:solidFill>
                  <a:srgbClr val="C00000"/>
                </a:solidFill>
              </a:rPr>
              <a:t>Каждый раздел измеряется в определенных баллах.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D2C8E99-E04A-AAA2-9BAF-90835D37CF26}"/>
              </a:ext>
            </a:extLst>
          </p:cNvPr>
          <p:cNvSpPr txBox="1"/>
          <p:nvPr/>
        </p:nvSpPr>
        <p:spPr>
          <a:xfrm>
            <a:off x="394637" y="144379"/>
            <a:ext cx="11290432" cy="71711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/>
              <a:t>1 Профсоюзное членство.</a:t>
            </a:r>
          </a:p>
          <a:p>
            <a:r>
              <a:rPr lang="ru-RU" sz="2400" dirty="0"/>
              <a:t>1.1. Уровень профсоюзного членства среди работающих:</a:t>
            </a:r>
          </a:p>
          <a:p>
            <a:r>
              <a:rPr lang="ru-RU" sz="2400" dirty="0"/>
              <a:t>- выше среднего по профсоюзу – </a:t>
            </a:r>
            <a:r>
              <a:rPr lang="ru-RU" sz="2400" b="1" i="1" dirty="0"/>
              <a:t>5 баллов</a:t>
            </a:r>
            <a:r>
              <a:rPr lang="ru-RU" sz="2400" dirty="0"/>
              <a:t>;</a:t>
            </a:r>
          </a:p>
          <a:p>
            <a:r>
              <a:rPr lang="ru-RU" sz="2400" dirty="0"/>
              <a:t>- от 51% до среднего по профсоюзу – </a:t>
            </a:r>
            <a:r>
              <a:rPr lang="ru-RU" sz="2400" b="1" i="1" dirty="0"/>
              <a:t>2 балла</a:t>
            </a:r>
            <a:r>
              <a:rPr lang="ru-RU" sz="2400" dirty="0"/>
              <a:t>;</a:t>
            </a:r>
          </a:p>
          <a:p>
            <a:r>
              <a:rPr lang="ru-RU" sz="2400" dirty="0"/>
              <a:t>- менее или равен 50% - </a:t>
            </a:r>
            <a:r>
              <a:rPr lang="ru-RU" sz="2400" b="1" i="1" dirty="0"/>
              <a:t>минус 2 балла.</a:t>
            </a:r>
          </a:p>
          <a:p>
            <a:r>
              <a:rPr lang="ru-RU" sz="2400" dirty="0"/>
              <a:t>1.2. Рост уровня профсоюзного членства в сравнении с предшествующим периодом:</a:t>
            </a:r>
          </a:p>
          <a:p>
            <a:pPr marL="342900" indent="-342900">
              <a:buFontTx/>
              <a:buChar char="-"/>
            </a:pPr>
            <a:r>
              <a:rPr lang="ru-RU" sz="2400" b="1" i="1" dirty="0"/>
              <a:t>0,5 балла </a:t>
            </a:r>
            <a:r>
              <a:rPr lang="ru-RU" sz="2400" dirty="0"/>
              <a:t>за каждый процент, но не более </a:t>
            </a:r>
            <a:r>
              <a:rPr lang="ru-RU" sz="2400" b="1" i="1" dirty="0"/>
              <a:t>2 баллов</a:t>
            </a:r>
            <a:r>
              <a:rPr lang="ru-RU" sz="2400" dirty="0"/>
              <a:t>.</a:t>
            </a:r>
          </a:p>
          <a:p>
            <a:endParaRPr lang="ru-RU" sz="1000" dirty="0"/>
          </a:p>
          <a:p>
            <a:r>
              <a:rPr lang="ru-RU" sz="2400" b="1" dirty="0"/>
              <a:t>2. Социальное партнерство.</a:t>
            </a:r>
          </a:p>
          <a:p>
            <a:r>
              <a:rPr lang="ru-RU" sz="2400" dirty="0"/>
              <a:t>2.1. Наличие в организации коллективного договора - </a:t>
            </a:r>
            <a:r>
              <a:rPr lang="ru-RU" sz="2400" b="1" i="1" dirty="0"/>
              <a:t>2 балла</a:t>
            </a:r>
            <a:r>
              <a:rPr lang="ru-RU" sz="2400" dirty="0"/>
              <a:t>.</a:t>
            </a:r>
          </a:p>
          <a:p>
            <a:r>
              <a:rPr lang="ru-RU" sz="2400" dirty="0"/>
              <a:t>2.2. Соответствие содержания коллективного договора требованиям Трудового кодекса Российской Федерации и действующего отраслевого соглашения в полном объеме - </a:t>
            </a:r>
            <a:r>
              <a:rPr lang="ru-RU" sz="2400" b="1" i="1" dirty="0"/>
              <a:t>10 баллов.</a:t>
            </a:r>
          </a:p>
          <a:p>
            <a:r>
              <a:rPr lang="ru-RU" sz="2400" dirty="0"/>
              <a:t>2.3. Невыполнение мероприятий, предусмотренных коллективным договором - </a:t>
            </a:r>
            <a:r>
              <a:rPr lang="ru-RU" sz="2400" b="1" i="1" dirty="0"/>
              <a:t>минус 0,5 </a:t>
            </a:r>
            <a:r>
              <a:rPr lang="ru-RU" sz="2400" dirty="0"/>
              <a:t>балла за каждое не выполненное мероприятие.</a:t>
            </a:r>
          </a:p>
          <a:p>
            <a:r>
              <a:rPr lang="ru-RU" sz="2400" dirty="0"/>
              <a:t>2.4. Организация трудового соревнования, проведение смотров-конкурсов профессионального мастерства -</a:t>
            </a:r>
            <a:r>
              <a:rPr lang="ru-RU" sz="2400" b="1" i="1" dirty="0"/>
              <a:t> до 2 баллов </a:t>
            </a:r>
            <a:r>
              <a:rPr lang="ru-RU" sz="2400" dirty="0"/>
              <a:t>и т.д.</a:t>
            </a:r>
          </a:p>
          <a:p>
            <a:endParaRPr lang="ru-RU" sz="2800" b="1" i="1" dirty="0"/>
          </a:p>
        </p:txBody>
      </p:sp>
    </p:spTree>
    <p:extLst>
      <p:ext uri="{BB962C8B-B14F-4D97-AF65-F5344CB8AC3E}">
        <p14:creationId xmlns:p14="http://schemas.microsoft.com/office/powerpoint/2010/main" val="2094045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1352E381-2A43-EAE5-3007-E87492AE86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10874"/>
              </p:ext>
            </p:extLst>
          </p:nvPr>
        </p:nvGraphicFramePr>
        <p:xfrm>
          <a:off x="250257" y="192505"/>
          <a:ext cx="11656193" cy="6529999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3388092">
                  <a:extLst>
                    <a:ext uri="{9D8B030D-6E8A-4147-A177-3AD203B41FA5}">
                      <a16:colId xmlns:a16="http://schemas.microsoft.com/office/drawing/2014/main" val="1888760906"/>
                    </a:ext>
                  </a:extLst>
                </a:gridCol>
                <a:gridCol w="5475715">
                  <a:extLst>
                    <a:ext uri="{9D8B030D-6E8A-4147-A177-3AD203B41FA5}">
                      <a16:colId xmlns:a16="http://schemas.microsoft.com/office/drawing/2014/main" val="444800168"/>
                    </a:ext>
                  </a:extLst>
                </a:gridCol>
                <a:gridCol w="2792386">
                  <a:extLst>
                    <a:ext uri="{9D8B030D-6E8A-4147-A177-3AD203B41FA5}">
                      <a16:colId xmlns:a16="http://schemas.microsoft.com/office/drawing/2014/main" val="2511671908"/>
                    </a:ext>
                  </a:extLst>
                </a:gridCol>
              </a:tblGrid>
              <a:tr h="521491"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>
                          <a:effectLst/>
                        </a:rPr>
                        <a:t>9.1. Мероприятия для членов профсоюза в ППО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85" marR="3018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dirty="0">
                          <a:effectLst/>
                        </a:rPr>
                        <a:t>9.1. Количество мероприятий для членов профсоюза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85" marR="3018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dirty="0">
                          <a:effectLst/>
                        </a:rPr>
                        <a:t>+ 5 баллов за каждое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85" marR="30185" marT="0" marB="0"/>
                </a:tc>
                <a:extLst>
                  <a:ext uri="{0D108BD9-81ED-4DB2-BD59-A6C34878D82A}">
                    <a16:rowId xmlns:a16="http://schemas.microsoft.com/office/drawing/2014/main" val="3333645923"/>
                  </a:ext>
                </a:extLst>
              </a:tr>
              <a:tr h="2085963"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 algn="just"/>
                      <a:r>
                        <a:rPr lang="ru-RU" sz="1800" dirty="0">
                          <a:effectLst/>
                        </a:rPr>
                        <a:t>9.2. Профсоюзные уроки / лекции для первокурсников (ежегодно)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85" marR="3018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effectLst/>
                        </a:rPr>
                        <a:t>9.2. Процент вовлеченности членов профсоюза в данные мероприятия за оцениваемый период</a:t>
                      </a:r>
                    </a:p>
                    <a:p>
                      <a:pPr algn="just"/>
                      <a:r>
                        <a:rPr lang="ru-RU" sz="1600" dirty="0">
                          <a:effectLst/>
                        </a:rPr>
                        <a:t>до 60%.......................................................</a:t>
                      </a:r>
                    </a:p>
                    <a:p>
                      <a:pPr algn="just"/>
                      <a:r>
                        <a:rPr lang="ru-RU" sz="1600" dirty="0">
                          <a:effectLst/>
                        </a:rPr>
                        <a:t>до 80%.......................................................</a:t>
                      </a:r>
                    </a:p>
                    <a:p>
                      <a:pPr algn="just"/>
                      <a:r>
                        <a:rPr lang="ru-RU" sz="1600" dirty="0">
                          <a:effectLst/>
                        </a:rPr>
                        <a:t>до 100%......................................................</a:t>
                      </a:r>
                    </a:p>
                    <a:p>
                      <a:pPr algn="just"/>
                      <a:r>
                        <a:rPr lang="ru-RU" sz="1600" dirty="0">
                          <a:effectLst/>
                        </a:rPr>
                        <a:t>9.2.1. Количество проведенных профсоюзных уроков</a:t>
                      </a:r>
                    </a:p>
                    <a:p>
                      <a:pPr algn="just"/>
                      <a:r>
                        <a:rPr lang="ru-RU" sz="1600" dirty="0">
                          <a:effectLst/>
                        </a:rPr>
                        <a:t>9.2.2. Количество открытых уроков / лекций</a:t>
                      </a:r>
                    </a:p>
                    <a:p>
                      <a:pPr algn="just"/>
                      <a:r>
                        <a:rPr lang="ru-RU" sz="1600" dirty="0">
                          <a:effectLst/>
                        </a:rPr>
                        <a:t>9.2.3. Участие в конкурсе методических разработок</a:t>
                      </a:r>
                    </a:p>
                    <a:p>
                      <a:pPr algn="just"/>
                      <a:r>
                        <a:rPr lang="ru-RU" sz="1600" dirty="0">
                          <a:effectLst/>
                        </a:rPr>
                        <a:t>9.2.4. Победа в конкурсе методразработок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85" marR="3018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effectLst/>
                        </a:rPr>
                        <a:t> </a:t>
                      </a:r>
                    </a:p>
                    <a:p>
                      <a:pPr algn="just"/>
                      <a:r>
                        <a:rPr lang="ru-RU" sz="1600" dirty="0">
                          <a:effectLst/>
                        </a:rPr>
                        <a:t> </a:t>
                      </a:r>
                    </a:p>
                    <a:p>
                      <a:pPr algn="just"/>
                      <a:r>
                        <a:rPr lang="ru-RU" sz="1600" dirty="0">
                          <a:effectLst/>
                        </a:rPr>
                        <a:t>+ 5 баллов</a:t>
                      </a:r>
                    </a:p>
                    <a:p>
                      <a:pPr algn="just"/>
                      <a:r>
                        <a:rPr lang="ru-RU" sz="1600" dirty="0">
                          <a:effectLst/>
                        </a:rPr>
                        <a:t>+ 10 баллов</a:t>
                      </a:r>
                    </a:p>
                    <a:p>
                      <a:pPr algn="just"/>
                      <a:r>
                        <a:rPr lang="ru-RU" sz="1600" dirty="0">
                          <a:effectLst/>
                        </a:rPr>
                        <a:t> + 15 баллов</a:t>
                      </a:r>
                    </a:p>
                    <a:p>
                      <a:pPr algn="just"/>
                      <a:r>
                        <a:rPr lang="ru-RU" sz="1600" dirty="0">
                          <a:effectLst/>
                        </a:rPr>
                        <a:t>+ 5 баллов за каждый </a:t>
                      </a:r>
                    </a:p>
                    <a:p>
                      <a:pPr algn="just"/>
                      <a:r>
                        <a:rPr lang="ru-RU" sz="1600" dirty="0">
                          <a:effectLst/>
                        </a:rPr>
                        <a:t>+ 5 баллов</a:t>
                      </a:r>
                    </a:p>
                    <a:p>
                      <a:pPr algn="just"/>
                      <a:r>
                        <a:rPr lang="ru-RU" sz="1600" dirty="0">
                          <a:effectLst/>
                        </a:rPr>
                        <a:t>+ 5 баллов за каждого </a:t>
                      </a:r>
                    </a:p>
                    <a:p>
                      <a:pPr algn="just"/>
                      <a:r>
                        <a:rPr lang="ru-RU" sz="1600" dirty="0">
                          <a:effectLst/>
                        </a:rPr>
                        <a:t>+ 10 баллов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85" marR="30185" marT="0" marB="0"/>
                </a:tc>
                <a:extLst>
                  <a:ext uri="{0D108BD9-81ED-4DB2-BD59-A6C34878D82A}">
                    <a16:rowId xmlns:a16="http://schemas.microsoft.com/office/drawing/2014/main" val="126839824"/>
                  </a:ext>
                </a:extLst>
              </a:tr>
              <a:tr h="521491">
                <a:tc>
                  <a:txBody>
                    <a:bodyPr/>
                    <a:lstStyle/>
                    <a:p>
                      <a:pPr algn="just"/>
                      <a:r>
                        <a:rPr lang="ru-RU" sz="1800">
                          <a:effectLst/>
                        </a:rPr>
                        <a:t>9.3. Мероприятия МГО, ТПО (слеты, форумы и др.)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85" marR="3018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effectLst/>
                        </a:rPr>
                        <a:t>9.3. Количество участников от ППО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85" marR="3018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effectLst/>
                        </a:rPr>
                        <a:t>+ 2 балла за каждого участника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85" marR="30185" marT="0" marB="0"/>
                </a:tc>
                <a:extLst>
                  <a:ext uri="{0D108BD9-81ED-4DB2-BD59-A6C34878D82A}">
                    <a16:rowId xmlns:a16="http://schemas.microsoft.com/office/drawing/2014/main" val="3196127443"/>
                  </a:ext>
                </a:extLst>
              </a:tr>
              <a:tr h="1158868">
                <a:tc>
                  <a:txBody>
                    <a:bodyPr/>
                    <a:lstStyle/>
                    <a:p>
                      <a:pPr algn="just"/>
                      <a:r>
                        <a:rPr lang="ru-RU" sz="1800">
                          <a:effectLst/>
                        </a:rPr>
                        <a:t> </a:t>
                      </a:r>
                    </a:p>
                    <a:p>
                      <a:pPr algn="just"/>
                      <a:r>
                        <a:rPr lang="ru-RU" sz="1800">
                          <a:effectLst/>
                        </a:rPr>
                        <a:t>9.4. Профсоюзные творческие конкурсы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85" marR="3018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effectLst/>
                        </a:rPr>
                        <a:t>9.4.1. Участие в конкурсах на уровне ТПО. </a:t>
                      </a:r>
                    </a:p>
                    <a:p>
                      <a:pPr algn="just"/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600" dirty="0">
                          <a:effectLst/>
                        </a:rPr>
                        <a:t>Победа в конкурсе </a:t>
                      </a:r>
                    </a:p>
                    <a:p>
                      <a:pPr algn="just"/>
                      <a:r>
                        <a:rPr lang="ru-RU" sz="1600" dirty="0">
                          <a:effectLst/>
                        </a:rPr>
                        <a:t>9.4.2. Участие в конкурсах на уровне МГО</a:t>
                      </a:r>
                    </a:p>
                    <a:p>
                      <a:pPr algn="just"/>
                      <a:r>
                        <a:rPr lang="ru-RU" sz="1600" dirty="0">
                          <a:effectLst/>
                        </a:rPr>
                        <a:t>Победа в конкурсе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85" marR="3018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effectLst/>
                        </a:rPr>
                        <a:t>+ 5 баллов за каждого участника</a:t>
                      </a:r>
                    </a:p>
                    <a:p>
                      <a:pPr algn="just"/>
                      <a:r>
                        <a:rPr lang="ru-RU" sz="1600">
                          <a:effectLst/>
                        </a:rPr>
                        <a:t>+ 10 баллов</a:t>
                      </a:r>
                    </a:p>
                    <a:p>
                      <a:pPr algn="just"/>
                      <a:r>
                        <a:rPr lang="ru-RU" sz="1600">
                          <a:effectLst/>
                        </a:rPr>
                        <a:t>+ 5 баллов</a:t>
                      </a:r>
                    </a:p>
                    <a:p>
                      <a:pPr algn="just"/>
                      <a:r>
                        <a:rPr lang="ru-RU" sz="1600">
                          <a:effectLst/>
                        </a:rPr>
                        <a:t>+ 10 баллов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85" marR="30185" marT="0" marB="0"/>
                </a:tc>
                <a:extLst>
                  <a:ext uri="{0D108BD9-81ED-4DB2-BD59-A6C34878D82A}">
                    <a16:rowId xmlns:a16="http://schemas.microsoft.com/office/drawing/2014/main" val="274669343"/>
                  </a:ext>
                </a:extLst>
              </a:tr>
              <a:tr h="782236">
                <a:tc>
                  <a:txBody>
                    <a:bodyPr/>
                    <a:lstStyle/>
                    <a:p>
                      <a:pPr algn="just"/>
                      <a:r>
                        <a:rPr lang="ru-RU" sz="1800">
                          <a:effectLst/>
                        </a:rPr>
                        <a:t>9.5. Спортивные конкурсы и соревнования (турслеты, «Знание – сила!» и др.)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85" marR="3018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effectLst/>
                        </a:rPr>
                        <a:t>9.5.1. Количество участников (команд)</a:t>
                      </a:r>
                    </a:p>
                    <a:p>
                      <a:pPr algn="just"/>
                      <a:r>
                        <a:rPr lang="ru-RU" sz="1600">
                          <a:effectLst/>
                        </a:rPr>
                        <a:t>9.5.2. Победа в конкурсах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85" marR="3018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effectLst/>
                        </a:rPr>
                        <a:t>+ 1 балл за каждого</a:t>
                      </a:r>
                    </a:p>
                    <a:p>
                      <a:pPr algn="just"/>
                      <a:r>
                        <a:rPr lang="ru-RU" sz="1600">
                          <a:effectLst/>
                        </a:rPr>
                        <a:t>+ 10 баллов за каждую победу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85" marR="30185" marT="0" marB="0"/>
                </a:tc>
                <a:extLst>
                  <a:ext uri="{0D108BD9-81ED-4DB2-BD59-A6C34878D82A}">
                    <a16:rowId xmlns:a16="http://schemas.microsoft.com/office/drawing/2014/main" val="341818775"/>
                  </a:ext>
                </a:extLst>
              </a:tr>
              <a:tr h="1195999"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>
                          <a:effectLst/>
                        </a:rPr>
                        <a:t>9.6. Мероприятия для молодежи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85" marR="3018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effectLst/>
                        </a:rPr>
                        <a:t>9.6. Количество молодых педагогов, принявших участие в мероприятиях, семинарах, конкурсах ТПО и МГО Профсоюза</a:t>
                      </a:r>
                    </a:p>
                    <a:p>
                      <a:pPr algn="just"/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85" marR="3018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effectLst/>
                        </a:rPr>
                        <a:t>+ 5 баллов за каждого участника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85" marR="30185" marT="0" marB="0"/>
                </a:tc>
                <a:extLst>
                  <a:ext uri="{0D108BD9-81ED-4DB2-BD59-A6C34878D82A}">
                    <a16:rowId xmlns:a16="http://schemas.microsoft.com/office/drawing/2014/main" val="2432872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6595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7866DC-DFEF-A9E0-1ED4-2482DB3C0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9931" y="274639"/>
            <a:ext cx="10257182" cy="87528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</a:rPr>
              <a:t>ИНДЕКС лояльности к организации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F56769-B810-B1CE-0900-35B5D832B8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765" y="1551709"/>
            <a:ext cx="11263744" cy="457445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002060"/>
                </a:solidFill>
              </a:rPr>
              <a:t>1. Насколько Вы готовы рекомендовать Вашу профсоюзную организацию своим коллегам? </a:t>
            </a:r>
          </a:p>
          <a:p>
            <a:pPr marL="0" indent="0" algn="ctr">
              <a:buNone/>
            </a:pPr>
            <a:r>
              <a:rPr lang="ru-RU" sz="2800" i="1" dirty="0"/>
              <a:t>Оцените по шкале от 0 до 10, </a:t>
            </a:r>
          </a:p>
          <a:p>
            <a:pPr marL="0" indent="0" algn="ctr">
              <a:buNone/>
            </a:pPr>
            <a:r>
              <a:rPr lang="ru-RU" sz="2800" i="1" dirty="0"/>
              <a:t>где </a:t>
            </a:r>
            <a:r>
              <a:rPr lang="ru-RU" sz="2800" b="1" i="1" dirty="0"/>
              <a:t>0 </a:t>
            </a:r>
            <a:r>
              <a:rPr lang="ru-RU" sz="2800" i="1" dirty="0"/>
              <a:t>- «никогда не буду рекомендовать», </a:t>
            </a:r>
          </a:p>
          <a:p>
            <a:pPr marL="0" indent="0" algn="ctr">
              <a:buNone/>
            </a:pPr>
            <a:r>
              <a:rPr lang="ru-RU" sz="2800" i="1" dirty="0"/>
              <a:t>а </a:t>
            </a:r>
            <a:r>
              <a:rPr lang="ru-RU" sz="2800" b="1" i="1" dirty="0"/>
              <a:t>10 </a:t>
            </a:r>
            <a:r>
              <a:rPr lang="ru-RU" sz="2800" i="1" dirty="0"/>
              <a:t>- «обязательно порекомендую»</a:t>
            </a:r>
          </a:p>
          <a:p>
            <a:pPr marL="0" indent="0" algn="ctr">
              <a:buNone/>
            </a:pPr>
            <a:r>
              <a:rPr lang="ru-RU" sz="2800" b="1" dirty="0">
                <a:solidFill>
                  <a:srgbClr val="C00000"/>
                </a:solidFill>
              </a:rPr>
              <a:t>0    1    2    3    4    5    6    7    8    9   10</a:t>
            </a:r>
          </a:p>
          <a:p>
            <a:pPr marL="0" indent="0" algn="ctr">
              <a:buNone/>
            </a:pPr>
            <a:endParaRPr lang="ru-RU" sz="12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sz="2800" b="1" dirty="0">
                <a:solidFill>
                  <a:srgbClr val="002060"/>
                </a:solidFill>
              </a:rPr>
              <a:t>2. Почему Вы поставили именно такой балл?</a:t>
            </a:r>
            <a:r>
              <a:rPr lang="ru-RU" sz="2800" dirty="0"/>
              <a:t> 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907278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A539F8-F2BA-93B0-FE67-F85E60F38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826" y="337931"/>
            <a:ext cx="11357113" cy="1310760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>
                <a:solidFill>
                  <a:srgbClr val="C00000"/>
                </a:solidFill>
              </a:rPr>
              <a:t>Формула подсчета ИЛ : </a:t>
            </a:r>
            <a:r>
              <a:rPr lang="ru-RU" sz="2400" dirty="0">
                <a:solidFill>
                  <a:schemeClr val="tx1"/>
                </a:solidFill>
              </a:rPr>
              <a:t>количество </a:t>
            </a:r>
            <a:r>
              <a:rPr lang="ru-RU" sz="2400" b="1" dirty="0">
                <a:solidFill>
                  <a:schemeClr val="tx1"/>
                </a:solidFill>
              </a:rPr>
              <a:t>сторонников </a:t>
            </a:r>
            <a:r>
              <a:rPr lang="ru-RU" sz="2400" dirty="0">
                <a:solidFill>
                  <a:schemeClr val="tx1"/>
                </a:solidFill>
              </a:rPr>
              <a:t>минус количество </a:t>
            </a:r>
            <a:r>
              <a:rPr lang="ru-RU" sz="2400" b="1" dirty="0">
                <a:solidFill>
                  <a:schemeClr val="tx1"/>
                </a:solidFill>
              </a:rPr>
              <a:t>критиков</a:t>
            </a:r>
            <a:r>
              <a:rPr lang="ru-RU" sz="2400" dirty="0">
                <a:solidFill>
                  <a:schemeClr val="tx1"/>
                </a:solidFill>
              </a:rPr>
              <a:t>, полученную разницу разделить на общее </a:t>
            </a:r>
            <a:r>
              <a:rPr lang="ru-RU" sz="2400" b="1" dirty="0">
                <a:solidFill>
                  <a:schemeClr val="tx1"/>
                </a:solidFill>
              </a:rPr>
              <a:t>количество респондентов </a:t>
            </a:r>
            <a:r>
              <a:rPr lang="ru-RU" sz="2400" dirty="0">
                <a:solidFill>
                  <a:schemeClr val="tx1"/>
                </a:solidFill>
              </a:rPr>
              <a:t>(опрошенных), умножив в конце результат на 100%.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65B2F3-F8D4-A75A-8256-655C97F55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122" y="1953491"/>
            <a:ext cx="10840277" cy="4566579"/>
          </a:xfrm>
        </p:spPr>
        <p:txBody>
          <a:bodyPr/>
          <a:lstStyle/>
          <a:p>
            <a:r>
              <a:rPr lang="ru-RU" sz="2400" b="1" dirty="0">
                <a:solidFill>
                  <a:srgbClr val="002060"/>
                </a:solidFill>
              </a:rPr>
              <a:t>от 0 до 6 </a:t>
            </a:r>
            <a:r>
              <a:rPr lang="ru-RU" sz="2400" dirty="0"/>
              <a:t>- </a:t>
            </a:r>
            <a:r>
              <a:rPr lang="ru-RU" sz="2400" b="1" dirty="0">
                <a:solidFill>
                  <a:srgbClr val="C00000"/>
                </a:solidFill>
              </a:rPr>
              <a:t>критики</a:t>
            </a:r>
            <a:r>
              <a:rPr lang="ru-RU" sz="2400" dirty="0"/>
              <a:t>;</a:t>
            </a:r>
          </a:p>
          <a:p>
            <a:r>
              <a:rPr lang="ru-RU" sz="2400" b="1" dirty="0">
                <a:solidFill>
                  <a:srgbClr val="002060"/>
                </a:solidFill>
              </a:rPr>
              <a:t>от 7 до 8 </a:t>
            </a:r>
            <a:r>
              <a:rPr lang="ru-RU" sz="2400" dirty="0"/>
              <a:t>- </a:t>
            </a:r>
            <a:r>
              <a:rPr lang="ru-RU" sz="2400" b="1" dirty="0"/>
              <a:t>нейтральные</a:t>
            </a:r>
            <a:r>
              <a:rPr lang="ru-RU" sz="2400" dirty="0"/>
              <a:t>; </a:t>
            </a:r>
          </a:p>
          <a:p>
            <a:r>
              <a:rPr lang="ru-RU" sz="2400" b="1" dirty="0">
                <a:solidFill>
                  <a:srgbClr val="002060"/>
                </a:solidFill>
              </a:rPr>
              <a:t>от 9 до 10 </a:t>
            </a:r>
            <a:r>
              <a:rPr lang="ru-RU" sz="2400" dirty="0"/>
              <a:t>-</a:t>
            </a:r>
            <a:r>
              <a:rPr lang="ru-RU" sz="2400" b="1" dirty="0">
                <a:solidFill>
                  <a:srgbClr val="C00000"/>
                </a:solidFill>
              </a:rPr>
              <a:t> сторонники </a:t>
            </a:r>
            <a:r>
              <a:rPr lang="ru-RU" sz="2400" dirty="0">
                <a:solidFill>
                  <a:schemeClr val="tx2"/>
                </a:solidFill>
              </a:rPr>
              <a:t>вашей организации. </a:t>
            </a:r>
          </a:p>
          <a:p>
            <a:endParaRPr lang="ru-RU" dirty="0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FD42A0DE-9362-4B63-8D6F-1158AE1FA4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165607"/>
              </p:ext>
            </p:extLst>
          </p:nvPr>
        </p:nvGraphicFramePr>
        <p:xfrm>
          <a:off x="609600" y="3837709"/>
          <a:ext cx="10972799" cy="2327563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3651174">
                  <a:extLst>
                    <a:ext uri="{9D8B030D-6E8A-4147-A177-3AD203B41FA5}">
                      <a16:colId xmlns:a16="http://schemas.microsoft.com/office/drawing/2014/main" val="260257254"/>
                    </a:ext>
                  </a:extLst>
                </a:gridCol>
                <a:gridCol w="5855603">
                  <a:extLst>
                    <a:ext uri="{9D8B030D-6E8A-4147-A177-3AD203B41FA5}">
                      <a16:colId xmlns:a16="http://schemas.microsoft.com/office/drawing/2014/main" val="1066254824"/>
                    </a:ext>
                  </a:extLst>
                </a:gridCol>
                <a:gridCol w="1466022">
                  <a:extLst>
                    <a:ext uri="{9D8B030D-6E8A-4147-A177-3AD203B41FA5}">
                      <a16:colId xmlns:a16="http://schemas.microsoft.com/office/drawing/2014/main" val="245346739"/>
                    </a:ext>
                  </a:extLst>
                </a:gridCol>
              </a:tblGrid>
              <a:tr h="1166017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8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</a:rPr>
                        <a:t>Индекс лояльности =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Кол-во сторонников – Кол-во критиков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Х 100 %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9855155"/>
                  </a:ext>
                </a:extLst>
              </a:tr>
              <a:tr h="11615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</a:rPr>
                        <a:t>Общее количество опрошенных</a:t>
                      </a: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45712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1FE69E51-D0FE-591C-9633-837F75D06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3550" y="35274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03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9A4C05-17C3-08C0-B120-34AB77F75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641553"/>
          </a:xfrm>
        </p:spPr>
        <p:txBody>
          <a:bodyPr>
            <a:normAutofit/>
          </a:bodyPr>
          <a:lstStyle/>
          <a:p>
            <a:pPr algn="ctr"/>
            <a:r>
              <a:rPr lang="ru-RU" sz="3600" dirty="0"/>
              <a:t>Практическое задание: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CFEE2A-6BDF-5945-901C-12D903074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0397" y="1981201"/>
            <a:ext cx="11030550" cy="4159717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3600" dirty="0"/>
              <a:t>Выработать критерии оценки эффективности деятельности </a:t>
            </a:r>
            <a:r>
              <a:rPr lang="ru-RU" sz="3600" b="1" dirty="0"/>
              <a:t>первичной</a:t>
            </a:r>
            <a:r>
              <a:rPr lang="ru-RU" sz="3600" dirty="0"/>
              <a:t> профсоюзной организации ИОО ВЭП.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600" dirty="0"/>
              <a:t>Описать методику их </a:t>
            </a:r>
            <a:r>
              <a:rPr lang="ru-RU" sz="3600" b="1" i="1" dirty="0"/>
              <a:t>измерения</a:t>
            </a:r>
            <a:r>
              <a:rPr lang="ru-RU" sz="3600" dirty="0"/>
              <a:t> (как можно оценить?)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600" dirty="0"/>
              <a:t>Сделать </a:t>
            </a:r>
            <a:r>
              <a:rPr lang="ru-RU" sz="3600" b="1" i="1" dirty="0"/>
              <a:t>презентацию</a:t>
            </a:r>
            <a:r>
              <a:rPr lang="ru-RU" sz="3600" dirty="0"/>
              <a:t> итогов работы группы.</a:t>
            </a:r>
          </a:p>
          <a:p>
            <a:pPr marL="457200" indent="-457200">
              <a:buFont typeface="+mj-lt"/>
              <a:buAutoNum type="arabicPeriod"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197854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39436E-7B68-D191-F9C6-F28C96AD3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39699"/>
            <a:ext cx="9601200" cy="957581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ЧТО ПОЛЕЗНО ПРОЧИТАТЬ?</a:t>
            </a:r>
            <a:endParaRPr lang="ru-BY" sz="4000" b="1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DC1ABEE-DE1B-ACC9-1B87-82DEB1D457EA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5496025" y="1674796"/>
            <a:ext cx="6439302" cy="51832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rgbClr val="C00000"/>
                </a:solidFill>
              </a:rPr>
              <a:t>Практические пособия</a:t>
            </a:r>
            <a:br>
              <a:rPr lang="ru-RU" dirty="0">
                <a:solidFill>
                  <a:srgbClr val="C00000"/>
                </a:solidFill>
              </a:rPr>
            </a:br>
            <a:br>
              <a:rPr lang="ru-RU" dirty="0">
                <a:solidFill>
                  <a:schemeClr val="tx2"/>
                </a:solidFill>
              </a:rPr>
            </a:br>
            <a:r>
              <a:rPr lang="ru-RU" b="1" i="1" dirty="0">
                <a:solidFill>
                  <a:schemeClr val="tx2"/>
                </a:solidFill>
              </a:rPr>
              <a:t>«Психология доверия профсоюзной организации и её лидеру»</a:t>
            </a:r>
          </a:p>
          <a:p>
            <a:pPr marL="0" indent="0" algn="ctr">
              <a:buNone/>
            </a:pPr>
            <a:r>
              <a:rPr lang="ru-RU" b="1" i="1" dirty="0">
                <a:solidFill>
                  <a:schemeClr val="tx2"/>
                </a:solidFill>
              </a:rPr>
              <a:t>«Современные критерии эффективности деятельности профсоюзной организации»</a:t>
            </a:r>
          </a:p>
          <a:p>
            <a:pPr marL="0" indent="0" algn="ctr">
              <a:buNone/>
            </a:pPr>
            <a:r>
              <a:rPr lang="ru-RU" b="1" i="1" dirty="0">
                <a:solidFill>
                  <a:schemeClr val="tx2"/>
                </a:solidFill>
              </a:rPr>
              <a:t>«В помощь председателю профсоюзной организации по мотивации профсоюзного членства»</a:t>
            </a:r>
          </a:p>
          <a:p>
            <a:pPr marL="0" indent="0" algn="ctr">
              <a:buNone/>
            </a:pPr>
            <a:r>
              <a:rPr lang="ru-RU" dirty="0">
                <a:solidFill>
                  <a:srgbClr val="002060"/>
                </a:solidFill>
              </a:rPr>
              <a:t>сайт Учебно-исследовательского Центра Московской Федерации профсоюзов</a:t>
            </a:r>
            <a:endParaRPr lang="en-US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C00000"/>
                </a:solidFill>
              </a:rPr>
              <a:t>https://yic-mfp.ru/metodicheskie-materialy.html</a:t>
            </a:r>
            <a:endParaRPr lang="ru-BY" dirty="0">
              <a:solidFill>
                <a:srgbClr val="C00000"/>
              </a:solidFill>
            </a:endParaRPr>
          </a:p>
          <a:p>
            <a:pPr algn="ctr"/>
            <a:endParaRPr lang="en-US" dirty="0"/>
          </a:p>
        </p:txBody>
      </p:sp>
      <p:pic>
        <p:nvPicPr>
          <p:cNvPr id="10" name="Объект 9">
            <a:extLst>
              <a:ext uri="{FF2B5EF4-FFF2-40B4-BE49-F238E27FC236}">
                <a16:creationId xmlns:a16="http://schemas.microsoft.com/office/drawing/2014/main" id="{259E1FBD-5810-5EC9-3414-174E66BD2E44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385010" y="1520792"/>
            <a:ext cx="5111015" cy="4812631"/>
          </a:xfrm>
        </p:spPr>
      </p:pic>
    </p:spTree>
    <p:extLst>
      <p:ext uri="{BB962C8B-B14F-4D97-AF65-F5344CB8AC3E}">
        <p14:creationId xmlns:p14="http://schemas.microsoft.com/office/powerpoint/2010/main" val="441957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39436E-7B68-D191-F9C6-F28C96AD3BD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55588"/>
            <a:ext cx="9601200" cy="1036637"/>
          </a:xfrm>
        </p:spPr>
        <p:txBody>
          <a:bodyPr>
            <a:normAutofit fontScale="90000"/>
          </a:bodyPr>
          <a:lstStyle/>
          <a:p>
            <a:pPr algn="ctr"/>
            <a:br>
              <a:rPr lang="ru-RU" dirty="0"/>
            </a:br>
            <a:br>
              <a:rPr lang="ru-RU" dirty="0"/>
            </a:br>
            <a:endParaRPr lang="ru-BY" sz="2700" b="1" dirty="0">
              <a:solidFill>
                <a:srgbClr val="C00000"/>
              </a:solidFill>
            </a:endParaRP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DC1ABEE-DE1B-ACC9-1B87-82DEB1D457EA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7412183" y="827088"/>
            <a:ext cx="4419600" cy="58435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>
                <a:solidFill>
                  <a:srgbClr val="002060"/>
                </a:solidFill>
              </a:rPr>
              <a:t>Телеграмм-канал</a:t>
            </a:r>
          </a:p>
          <a:p>
            <a:pPr marL="0" indent="0" algn="ctr">
              <a:buNone/>
            </a:pPr>
            <a:r>
              <a:rPr lang="ru-RU" sz="3200" b="1" dirty="0">
                <a:solidFill>
                  <a:srgbClr val="C00000"/>
                </a:solidFill>
              </a:rPr>
              <a:t>«Профсоюзное информбюро»</a:t>
            </a:r>
          </a:p>
          <a:p>
            <a:pPr marL="0" indent="0" algn="ctr">
              <a:buNone/>
            </a:pPr>
            <a:endParaRPr lang="ru-RU" sz="3200" b="1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ru-RU" sz="3200" dirty="0">
                <a:solidFill>
                  <a:schemeClr val="tx2"/>
                </a:solidFill>
              </a:rPr>
              <a:t>Обмен информацией, ответы на актуальные вопросы, исследования и статистика    </a:t>
            </a:r>
            <a:endParaRPr lang="ru-BY" sz="3200" dirty="0">
              <a:solidFill>
                <a:schemeClr val="tx2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A8643C9-EFA8-DC1D-9AE0-FE08737654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1" y="571499"/>
            <a:ext cx="6289963" cy="5843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671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7ACE7A-E72C-9762-E165-53824DDF4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091" y="346364"/>
            <a:ext cx="11471563" cy="955963"/>
          </a:xfrm>
        </p:spPr>
        <p:txBody>
          <a:bodyPr>
            <a:noAutofit/>
          </a:bodyPr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2024 год - очередные «вызовы» для профессиональных союзов: </a:t>
            </a:r>
            <a:endParaRPr lang="ru-BY" dirty="0">
              <a:solidFill>
                <a:srgbClr val="C0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3794AB-DCB7-DE4C-9E60-B580FCF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8982" y="1704109"/>
            <a:ext cx="10349345" cy="4650038"/>
          </a:xfrm>
        </p:spPr>
        <p:txBody>
          <a:bodyPr>
            <a:normAutofit lnSpcReduction="10000"/>
          </a:bodyPr>
          <a:lstStyle/>
          <a:p>
            <a:r>
              <a:rPr lang="ru-RU" sz="2400" b="1" dirty="0">
                <a:solidFill>
                  <a:schemeClr val="tx2"/>
                </a:solidFill>
              </a:rPr>
              <a:t>кадровые изменения на рынке труда; </a:t>
            </a:r>
          </a:p>
          <a:p>
            <a:r>
              <a:rPr lang="ru-RU" sz="2400" b="1" dirty="0">
                <a:solidFill>
                  <a:schemeClr val="tx2"/>
                </a:solidFill>
              </a:rPr>
              <a:t>смена ведущих потребностей работников; </a:t>
            </a:r>
          </a:p>
          <a:p>
            <a:r>
              <a:rPr lang="ru-RU" sz="2400" b="1" dirty="0">
                <a:solidFill>
                  <a:schemeClr val="tx2"/>
                </a:solidFill>
              </a:rPr>
              <a:t>разворот на «180 градусов» в поведении работодателя. </a:t>
            </a:r>
          </a:p>
          <a:p>
            <a:endParaRPr lang="ru-RU" sz="24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ru-RU" sz="2400" dirty="0"/>
              <a:t>Число вакансий в первом квартала </a:t>
            </a:r>
            <a:r>
              <a:rPr lang="ru-RU" sz="2400" b="1" i="1" dirty="0">
                <a:solidFill>
                  <a:srgbClr val="002060"/>
                </a:solidFill>
              </a:rPr>
              <a:t>2024</a:t>
            </a:r>
            <a:r>
              <a:rPr lang="ru-RU" sz="2400" dirty="0"/>
              <a:t> года выросло на </a:t>
            </a:r>
            <a:r>
              <a:rPr lang="ru-RU" sz="2400" b="1" dirty="0">
                <a:solidFill>
                  <a:srgbClr val="C00000"/>
                </a:solidFill>
              </a:rPr>
              <a:t>44% </a:t>
            </a:r>
            <a:r>
              <a:rPr lang="ru-RU" sz="2400" dirty="0"/>
              <a:t>(к </a:t>
            </a:r>
            <a:r>
              <a:rPr lang="ru-RU" sz="2400" b="1" dirty="0"/>
              <a:t>марту</a:t>
            </a:r>
            <a:r>
              <a:rPr lang="ru-RU" sz="2400" dirty="0"/>
              <a:t> 2023 года) прирост резюме всего </a:t>
            </a:r>
            <a:r>
              <a:rPr lang="ru-RU" sz="2400" b="1" dirty="0">
                <a:solidFill>
                  <a:srgbClr val="C00000"/>
                </a:solidFill>
              </a:rPr>
              <a:t>11%, </a:t>
            </a:r>
            <a:r>
              <a:rPr lang="ru-RU" sz="2400" dirty="0"/>
              <a:t>изменение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dirty="0"/>
              <a:t>конкурса на вакансию </a:t>
            </a:r>
            <a:r>
              <a:rPr lang="ru-RU" sz="2400" b="1" dirty="0"/>
              <a:t>– 23%.</a:t>
            </a:r>
          </a:p>
          <a:p>
            <a:pPr marL="0" indent="0">
              <a:buNone/>
            </a:pPr>
            <a:r>
              <a:rPr lang="ru-RU" sz="2400" dirty="0"/>
              <a:t>К 2030 году граждан </a:t>
            </a:r>
            <a:r>
              <a:rPr lang="ru-RU" sz="2400" b="1" i="1" dirty="0">
                <a:solidFill>
                  <a:srgbClr val="002060"/>
                </a:solidFill>
              </a:rPr>
              <a:t>30-39 лет </a:t>
            </a:r>
            <a:r>
              <a:rPr lang="ru-RU" sz="2400" dirty="0"/>
              <a:t>(это самая активная на рынке труда возрастная группа) станет </a:t>
            </a:r>
            <a:r>
              <a:rPr lang="ru-RU" sz="2400" b="1" dirty="0">
                <a:solidFill>
                  <a:srgbClr val="002060"/>
                </a:solidFill>
              </a:rPr>
              <a:t>меньше на 7 млн</a:t>
            </a:r>
            <a:r>
              <a:rPr lang="ru-RU" sz="2400" dirty="0"/>
              <a:t>. </a:t>
            </a:r>
          </a:p>
          <a:p>
            <a:pPr marL="0" indent="0">
              <a:buNone/>
            </a:pPr>
            <a:r>
              <a:rPr lang="ru-RU" sz="2400" dirty="0"/>
              <a:t>Россиян </a:t>
            </a:r>
            <a:r>
              <a:rPr lang="ru-RU" sz="2400" b="1" i="1" dirty="0">
                <a:solidFill>
                  <a:srgbClr val="002060"/>
                </a:solidFill>
              </a:rPr>
              <a:t>40-59 лет </a:t>
            </a:r>
            <a:r>
              <a:rPr lang="ru-RU" sz="2400" dirty="0"/>
              <a:t>будет </a:t>
            </a:r>
            <a:r>
              <a:rPr lang="ru-RU" sz="2400" b="1" dirty="0">
                <a:solidFill>
                  <a:srgbClr val="002060"/>
                </a:solidFill>
              </a:rPr>
              <a:t>больше на 3,7 млн. </a:t>
            </a:r>
          </a:p>
          <a:p>
            <a:pPr marL="0" indent="0">
              <a:buNone/>
            </a:pPr>
            <a:endParaRPr lang="ru-BY" dirty="0"/>
          </a:p>
        </p:txBody>
      </p:sp>
    </p:spTree>
    <p:extLst>
      <p:ext uri="{BB962C8B-B14F-4D97-AF65-F5344CB8AC3E}">
        <p14:creationId xmlns:p14="http://schemas.microsoft.com/office/powerpoint/2010/main" val="395112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FA63C939-78AA-826D-DF07-8BB9B7545FB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84908" y="263236"/>
            <a:ext cx="11443855" cy="1205346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</a:rPr>
              <a:t>Если бы Вам пришлось сейчас устраиваться на работу, то что для Вас было бы наиболее важным?</a:t>
            </a:r>
            <a:br>
              <a:rPr lang="ru-RU" sz="2800" dirty="0">
                <a:solidFill>
                  <a:srgbClr val="002060"/>
                </a:solidFill>
              </a:rPr>
            </a:br>
            <a:r>
              <a:rPr lang="ru-RU" sz="2000" b="0" dirty="0"/>
              <a:t>(закрытый вопрос, до 3-х ответов, </a:t>
            </a:r>
            <a:r>
              <a:rPr lang="ru-RU" sz="2000" dirty="0"/>
              <a:t>март 2024 года</a:t>
            </a:r>
            <a:r>
              <a:rPr lang="ru-RU" sz="2000" b="0" dirty="0"/>
              <a:t>)</a:t>
            </a:r>
            <a:endParaRPr lang="ru-BY" sz="2000" b="0" dirty="0"/>
          </a:p>
        </p:txBody>
      </p:sp>
      <p:graphicFrame>
        <p:nvGraphicFramePr>
          <p:cNvPr id="16" name="Объект 15">
            <a:extLst>
              <a:ext uri="{FF2B5EF4-FFF2-40B4-BE49-F238E27FC236}">
                <a16:creationId xmlns:a16="http://schemas.microsoft.com/office/drawing/2014/main" id="{C019E34F-51D4-5795-5EEB-7C1F4B9CFAB8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29994783"/>
              </p:ext>
            </p:extLst>
          </p:nvPr>
        </p:nvGraphicFramePr>
        <p:xfrm>
          <a:off x="484907" y="1690254"/>
          <a:ext cx="11319164" cy="490450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170220">
                  <a:extLst>
                    <a:ext uri="{9D8B030D-6E8A-4147-A177-3AD203B41FA5}">
                      <a16:colId xmlns:a16="http://schemas.microsoft.com/office/drawing/2014/main" val="4270624122"/>
                    </a:ext>
                  </a:extLst>
                </a:gridCol>
                <a:gridCol w="1551709">
                  <a:extLst>
                    <a:ext uri="{9D8B030D-6E8A-4147-A177-3AD203B41FA5}">
                      <a16:colId xmlns:a16="http://schemas.microsoft.com/office/drawing/2014/main" val="3617668422"/>
                    </a:ext>
                  </a:extLst>
                </a:gridCol>
                <a:gridCol w="1316182">
                  <a:extLst>
                    <a:ext uri="{9D8B030D-6E8A-4147-A177-3AD203B41FA5}">
                      <a16:colId xmlns:a16="http://schemas.microsoft.com/office/drawing/2014/main" val="3906198950"/>
                    </a:ext>
                  </a:extLst>
                </a:gridCol>
                <a:gridCol w="1330037">
                  <a:extLst>
                    <a:ext uri="{9D8B030D-6E8A-4147-A177-3AD203B41FA5}">
                      <a16:colId xmlns:a16="http://schemas.microsoft.com/office/drawing/2014/main" val="37196976"/>
                    </a:ext>
                  </a:extLst>
                </a:gridCol>
                <a:gridCol w="983672">
                  <a:extLst>
                    <a:ext uri="{9D8B030D-6E8A-4147-A177-3AD203B41FA5}">
                      <a16:colId xmlns:a16="http://schemas.microsoft.com/office/drawing/2014/main" val="2529182388"/>
                    </a:ext>
                  </a:extLst>
                </a:gridCol>
                <a:gridCol w="1039091">
                  <a:extLst>
                    <a:ext uri="{9D8B030D-6E8A-4147-A177-3AD203B41FA5}">
                      <a16:colId xmlns:a16="http://schemas.microsoft.com/office/drawing/2014/main" val="3577237289"/>
                    </a:ext>
                  </a:extLst>
                </a:gridCol>
                <a:gridCol w="928253">
                  <a:extLst>
                    <a:ext uri="{9D8B030D-6E8A-4147-A177-3AD203B41FA5}">
                      <a16:colId xmlns:a16="http://schemas.microsoft.com/office/drawing/2014/main" val="4028174372"/>
                    </a:ext>
                  </a:extLst>
                </a:gridCol>
              </a:tblGrid>
              <a:tr h="408709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C00000"/>
                          </a:solidFill>
                        </a:rPr>
                        <a:t>Критерий</a:t>
                      </a:r>
                      <a:endParaRPr lang="ru-BY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C00000"/>
                          </a:solidFill>
                        </a:rPr>
                        <a:t>Все группы</a:t>
                      </a:r>
                      <a:endParaRPr lang="ru-BY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C00000"/>
                          </a:solidFill>
                        </a:rPr>
                        <a:t>Мужчины</a:t>
                      </a:r>
                      <a:endParaRPr lang="ru-BY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C00000"/>
                          </a:solidFill>
                        </a:rPr>
                        <a:t>Женщины</a:t>
                      </a:r>
                      <a:endParaRPr lang="ru-BY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C00000"/>
                          </a:solidFill>
                        </a:rPr>
                        <a:t>25-34</a:t>
                      </a:r>
                      <a:endParaRPr lang="ru-BY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C00000"/>
                          </a:solidFill>
                        </a:rPr>
                        <a:t>35-44</a:t>
                      </a:r>
                      <a:endParaRPr lang="ru-BY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C00000"/>
                          </a:solidFill>
                        </a:rPr>
                        <a:t>45-59</a:t>
                      </a:r>
                      <a:endParaRPr lang="ru-BY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3699000"/>
                  </a:ext>
                </a:extLst>
              </a:tr>
              <a:tr h="408709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solidFill>
                            <a:srgbClr val="FF0000"/>
                          </a:solidFill>
                        </a:rPr>
                        <a:t>Размер з/платы</a:t>
                      </a:r>
                      <a:endParaRPr lang="ru-BY" b="1" i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2"/>
                          </a:solidFill>
                        </a:rPr>
                        <a:t>50</a:t>
                      </a:r>
                      <a:endParaRPr lang="ru-BY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2"/>
                          </a:solidFill>
                        </a:rPr>
                        <a:t>53</a:t>
                      </a:r>
                      <a:endParaRPr lang="ru-BY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2"/>
                          </a:solidFill>
                        </a:rPr>
                        <a:t>48</a:t>
                      </a:r>
                      <a:endParaRPr lang="ru-BY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2"/>
                          </a:solidFill>
                        </a:rPr>
                        <a:t>67</a:t>
                      </a:r>
                      <a:endParaRPr lang="ru-BY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2"/>
                          </a:solidFill>
                        </a:rPr>
                        <a:t>57</a:t>
                      </a:r>
                      <a:endParaRPr lang="ru-BY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2"/>
                          </a:solidFill>
                        </a:rPr>
                        <a:t>55</a:t>
                      </a:r>
                      <a:endParaRPr lang="ru-BY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730564"/>
                  </a:ext>
                </a:extLst>
              </a:tr>
              <a:tr h="408709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solidFill>
                            <a:srgbClr val="FF0000"/>
                          </a:solidFill>
                        </a:rPr>
                        <a:t>Удобный график работы</a:t>
                      </a:r>
                      <a:endParaRPr lang="ru-BY" b="1" i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2"/>
                          </a:solidFill>
                        </a:rPr>
                        <a:t>31</a:t>
                      </a:r>
                      <a:endParaRPr lang="ru-BY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2"/>
                          </a:solidFill>
                        </a:rPr>
                        <a:t>24</a:t>
                      </a:r>
                      <a:endParaRPr lang="ru-BY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2"/>
                          </a:solidFill>
                        </a:rPr>
                        <a:t>37</a:t>
                      </a:r>
                      <a:endParaRPr lang="ru-BY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2"/>
                          </a:solidFill>
                        </a:rPr>
                        <a:t>31</a:t>
                      </a:r>
                      <a:endParaRPr lang="ru-BY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2"/>
                          </a:solidFill>
                        </a:rPr>
                        <a:t>42</a:t>
                      </a:r>
                      <a:endParaRPr lang="ru-BY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2"/>
                          </a:solidFill>
                        </a:rPr>
                        <a:t>30</a:t>
                      </a:r>
                      <a:endParaRPr lang="ru-BY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6064931"/>
                  </a:ext>
                </a:extLst>
              </a:tr>
              <a:tr h="408709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solidFill>
                            <a:srgbClr val="FF0000"/>
                          </a:solidFill>
                        </a:rPr>
                        <a:t>Возможность самореализации</a:t>
                      </a:r>
                      <a:endParaRPr lang="ru-BY" b="1" i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2"/>
                          </a:solidFill>
                        </a:rPr>
                        <a:t>28</a:t>
                      </a:r>
                      <a:endParaRPr lang="ru-BY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2"/>
                          </a:solidFill>
                        </a:rPr>
                        <a:t>30</a:t>
                      </a:r>
                      <a:endParaRPr lang="ru-BY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27</a:t>
                      </a:r>
                      <a:endParaRPr lang="ru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2"/>
                          </a:solidFill>
                        </a:rPr>
                        <a:t>44</a:t>
                      </a:r>
                      <a:endParaRPr lang="ru-BY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2"/>
                          </a:solidFill>
                        </a:rPr>
                        <a:t>29</a:t>
                      </a:r>
                      <a:endParaRPr lang="ru-BY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25</a:t>
                      </a:r>
                      <a:endParaRPr lang="ru-B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5050716"/>
                  </a:ext>
                </a:extLst>
              </a:tr>
              <a:tr h="408709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solidFill>
                            <a:srgbClr val="FF0000"/>
                          </a:solidFill>
                        </a:rPr>
                        <a:t>Социальные гарантии</a:t>
                      </a:r>
                      <a:endParaRPr lang="ru-BY" b="1" i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2"/>
                          </a:solidFill>
                        </a:rPr>
                        <a:t>28</a:t>
                      </a:r>
                      <a:endParaRPr lang="ru-BY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21</a:t>
                      </a:r>
                      <a:endParaRPr lang="ru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2"/>
                          </a:solidFill>
                        </a:rPr>
                        <a:t>31</a:t>
                      </a:r>
                      <a:endParaRPr lang="ru-BY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27</a:t>
                      </a:r>
                      <a:endParaRPr lang="ru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26</a:t>
                      </a:r>
                      <a:endParaRPr lang="ru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2"/>
                          </a:solidFill>
                        </a:rPr>
                        <a:t>33</a:t>
                      </a:r>
                      <a:endParaRPr lang="ru-BY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8362455"/>
                  </a:ext>
                </a:extLst>
              </a:tr>
              <a:tr h="408709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2"/>
                          </a:solidFill>
                        </a:rPr>
                        <a:t>Хорошие условия труда</a:t>
                      </a:r>
                      <a:endParaRPr lang="ru-BY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22</a:t>
                      </a:r>
                      <a:endParaRPr lang="ru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2"/>
                          </a:solidFill>
                        </a:rPr>
                        <a:t>24</a:t>
                      </a:r>
                      <a:endParaRPr lang="ru-BY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</a:t>
                      </a:r>
                      <a:endParaRPr lang="ru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</a:t>
                      </a:r>
                      <a:endParaRPr lang="ru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24</a:t>
                      </a:r>
                      <a:endParaRPr lang="ru-BY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</a:t>
                      </a:r>
                      <a:endParaRPr lang="ru-B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4681241"/>
                  </a:ext>
                </a:extLst>
              </a:tr>
              <a:tr h="408709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2"/>
                          </a:solidFill>
                        </a:rPr>
                        <a:t>Отношения с коллегами и </a:t>
                      </a:r>
                      <a:r>
                        <a:rPr lang="ru-RU" b="1" dirty="0" err="1">
                          <a:solidFill>
                            <a:schemeClr val="tx2"/>
                          </a:solidFill>
                        </a:rPr>
                        <a:t>нач-вом</a:t>
                      </a:r>
                      <a:endParaRPr lang="ru-BY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17</a:t>
                      </a:r>
                      <a:endParaRPr lang="ru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17</a:t>
                      </a:r>
                      <a:endParaRPr lang="ru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18</a:t>
                      </a:r>
                      <a:endParaRPr lang="ru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23</a:t>
                      </a:r>
                      <a:endParaRPr lang="ru-BY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19</a:t>
                      </a:r>
                      <a:endParaRPr lang="ru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14</a:t>
                      </a:r>
                      <a:endParaRPr lang="ru-B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2334746"/>
                  </a:ext>
                </a:extLst>
              </a:tr>
              <a:tr h="408709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2"/>
                          </a:solidFill>
                        </a:rPr>
                        <a:t>Официальное трудоустройство</a:t>
                      </a:r>
                      <a:endParaRPr lang="ru-BY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15</a:t>
                      </a:r>
                      <a:endParaRPr lang="ru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10</a:t>
                      </a:r>
                      <a:endParaRPr lang="ru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18</a:t>
                      </a:r>
                      <a:endParaRPr lang="ru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17</a:t>
                      </a:r>
                      <a:endParaRPr lang="ru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18</a:t>
                      </a:r>
                      <a:endParaRPr lang="ru-BY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15</a:t>
                      </a:r>
                      <a:endParaRPr lang="ru-B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1202701"/>
                  </a:ext>
                </a:extLst>
              </a:tr>
              <a:tr h="408709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2"/>
                          </a:solidFill>
                        </a:rPr>
                        <a:t>Дополнительный «соцпакет»</a:t>
                      </a:r>
                      <a:endParaRPr lang="ru-BY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13</a:t>
                      </a:r>
                      <a:endParaRPr lang="ru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12</a:t>
                      </a:r>
                      <a:endParaRPr lang="ru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14</a:t>
                      </a:r>
                      <a:endParaRPr lang="ru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9</a:t>
                      </a:r>
                      <a:endParaRPr lang="ru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16</a:t>
                      </a:r>
                      <a:endParaRPr lang="ru-BY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15</a:t>
                      </a:r>
                      <a:endParaRPr lang="ru-B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5767724"/>
                  </a:ext>
                </a:extLst>
              </a:tr>
              <a:tr h="408709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2"/>
                          </a:solidFill>
                        </a:rPr>
                        <a:t>«Простая» работа (без усилий)</a:t>
                      </a:r>
                      <a:endParaRPr lang="ru-BY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</a:t>
                      </a:r>
                      <a:endParaRPr lang="ru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</a:t>
                      </a:r>
                      <a:endParaRPr lang="ru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</a:t>
                      </a:r>
                      <a:endParaRPr lang="ru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</a:t>
                      </a:r>
                      <a:endParaRPr lang="ru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</a:t>
                      </a:r>
                      <a:endParaRPr lang="ru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ru-BY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496777"/>
                  </a:ext>
                </a:extLst>
              </a:tr>
              <a:tr h="408709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2"/>
                          </a:solidFill>
                        </a:rPr>
                        <a:t>Пенсионные отчисления</a:t>
                      </a:r>
                      <a:endParaRPr lang="ru-BY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</a:t>
                      </a:r>
                      <a:endParaRPr lang="ru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</a:t>
                      </a:r>
                      <a:endParaRPr lang="ru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</a:t>
                      </a:r>
                      <a:endParaRPr lang="ru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ru-BY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</a:t>
                      </a:r>
                      <a:endParaRPr lang="ru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</a:t>
                      </a:r>
                      <a:endParaRPr lang="ru-B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36848"/>
                  </a:ext>
                </a:extLst>
              </a:tr>
              <a:tr h="408709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2"/>
                          </a:solidFill>
                        </a:rPr>
                        <a:t>Престижность работы</a:t>
                      </a:r>
                      <a:endParaRPr lang="ru-BY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</a:t>
                      </a:r>
                      <a:endParaRPr lang="ru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</a:t>
                      </a:r>
                      <a:endParaRPr lang="ru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</a:t>
                      </a:r>
                      <a:endParaRPr lang="ru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ru-BY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</a:t>
                      </a:r>
                      <a:endParaRPr lang="ru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</a:t>
                      </a:r>
                      <a:endParaRPr lang="ru-B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05928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4942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5BF1A1-945F-8ECA-C8D3-9EE5F29A3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036" y="249383"/>
            <a:ext cx="11111346" cy="1246908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Наиболее популярные нематериальные бонусы для работников сегодня </a:t>
            </a:r>
            <a:r>
              <a:rPr lang="ru-RU" sz="2800" b="0" i="1" dirty="0">
                <a:solidFill>
                  <a:schemeClr val="tx2"/>
                </a:solidFill>
              </a:rPr>
              <a:t>(по данным </a:t>
            </a:r>
            <a:r>
              <a:rPr lang="ru-RU" sz="2800" b="0" i="1" dirty="0" err="1">
                <a:solidFill>
                  <a:schemeClr val="tx2"/>
                </a:solidFill>
              </a:rPr>
              <a:t>Авито</a:t>
            </a:r>
            <a:r>
              <a:rPr lang="ru-RU" sz="2800" b="0" i="1" dirty="0">
                <a:solidFill>
                  <a:schemeClr val="tx2"/>
                </a:solidFill>
              </a:rPr>
              <a:t> Работа)</a:t>
            </a:r>
            <a:r>
              <a:rPr lang="ru-RU" dirty="0">
                <a:solidFill>
                  <a:srgbClr val="C00000"/>
                </a:solidFill>
              </a:rPr>
              <a:t>: </a:t>
            </a:r>
            <a:endParaRPr lang="ru-BY" dirty="0">
              <a:solidFill>
                <a:srgbClr val="C0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78E10A-C4FC-D004-FA72-CF6C6CC03D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9927" y="1773382"/>
            <a:ext cx="10751128" cy="4211782"/>
          </a:xfrm>
        </p:spPr>
        <p:txBody>
          <a:bodyPr>
            <a:noAutofit/>
          </a:bodyPr>
          <a:lstStyle/>
          <a:p>
            <a:r>
              <a:rPr lang="ru-RU" sz="2800" dirty="0"/>
              <a:t>добровольное медицинское страхование; </a:t>
            </a:r>
          </a:p>
          <a:p>
            <a:r>
              <a:rPr lang="ru-RU" sz="2800" dirty="0"/>
              <a:t>компенсация стоимости проезда и питания;</a:t>
            </a:r>
          </a:p>
          <a:p>
            <a:r>
              <a:rPr lang="ru-RU" sz="2800" dirty="0"/>
              <a:t>компенсация занятий спортом; </a:t>
            </a:r>
          </a:p>
          <a:p>
            <a:r>
              <a:rPr lang="ru-RU" sz="2800" dirty="0"/>
              <a:t>бесплатная парковка в офисе;</a:t>
            </a:r>
          </a:p>
          <a:p>
            <a:r>
              <a:rPr lang="ru-RU" sz="2800" dirty="0"/>
              <a:t>оплата работодателем мобильной связи;</a:t>
            </a:r>
          </a:p>
          <a:p>
            <a:r>
              <a:rPr lang="ru-RU" sz="2800" dirty="0"/>
              <a:t>гибкий график работы;</a:t>
            </a:r>
          </a:p>
          <a:p>
            <a:r>
              <a:rPr lang="ru-RU" sz="2800" dirty="0"/>
              <a:t>возможность работать удаленно.</a:t>
            </a:r>
            <a:endParaRPr lang="ru-BY" sz="2800" dirty="0"/>
          </a:p>
        </p:txBody>
      </p:sp>
    </p:spTree>
    <p:extLst>
      <p:ext uri="{BB962C8B-B14F-4D97-AF65-F5344CB8AC3E}">
        <p14:creationId xmlns:p14="http://schemas.microsoft.com/office/powerpoint/2010/main" val="219252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EE98B3CA-07CB-4DE3-920A-A9E00F58B2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1782" y="166256"/>
            <a:ext cx="11374581" cy="2590799"/>
          </a:xfrm>
        </p:spPr>
        <p:txBody>
          <a:bodyPr/>
          <a:lstStyle/>
          <a:p>
            <a:pPr algn="ctr"/>
            <a:r>
              <a:rPr lang="ru-RU" altLang="ru-RU" sz="3600" b="1" i="1" dirty="0">
                <a:solidFill>
                  <a:srgbClr val="002060"/>
                </a:solidFill>
                <a:latin typeface="Arial" panose="020B0604020202020204" pitchFamily="34" charset="0"/>
              </a:rPr>
              <a:t>Мотивация профсоюзного членства</a:t>
            </a:r>
            <a:br>
              <a:rPr lang="ru-RU" altLang="ru-RU" sz="3200" b="1" i="1" dirty="0">
                <a:solidFill>
                  <a:srgbClr val="C00000"/>
                </a:solidFill>
                <a:latin typeface="Arial" panose="020B0604020202020204" pitchFamily="34" charset="0"/>
              </a:rPr>
            </a:br>
            <a:br>
              <a:rPr lang="ru-RU" altLang="ru-RU" sz="2800" b="1" i="1" dirty="0">
                <a:solidFill>
                  <a:srgbClr val="C00000"/>
                </a:solidFill>
                <a:latin typeface="Arial" panose="020B0604020202020204" pitchFamily="34" charset="0"/>
              </a:rPr>
            </a:br>
            <a:r>
              <a:rPr lang="ru-RU" altLang="ru-RU" sz="2800" dirty="0">
                <a:solidFill>
                  <a:srgbClr val="C00000"/>
                </a:solidFill>
                <a:latin typeface="Arial" panose="020B0604020202020204" pitchFamily="34" charset="0"/>
              </a:rPr>
              <a:t>побуждение</a:t>
            </a:r>
            <a:r>
              <a:rPr lang="ru-RU" altLang="ru-RU" sz="2800" dirty="0">
                <a:solidFill>
                  <a:schemeClr val="tx1"/>
                </a:solidFill>
                <a:latin typeface="Arial" panose="020B0604020202020204" pitchFamily="34" charset="0"/>
              </a:rPr>
              <a:t> к вступлению и принадлежности к профсоюзу, основанное на удовлетворении </a:t>
            </a:r>
            <a:r>
              <a:rPr lang="ru-RU" altLang="ru-RU" sz="2800" dirty="0">
                <a:solidFill>
                  <a:srgbClr val="C00000"/>
                </a:solidFill>
                <a:latin typeface="Arial" panose="020B0604020202020204" pitchFamily="34" charset="0"/>
              </a:rPr>
              <a:t>потребностей (мотиваторов) </a:t>
            </a:r>
            <a:r>
              <a:rPr lang="ru-RU" altLang="ru-RU" sz="2800" dirty="0">
                <a:solidFill>
                  <a:schemeClr val="tx1"/>
                </a:solidFill>
                <a:latin typeface="Arial" panose="020B0604020202020204" pitchFamily="34" charset="0"/>
              </a:rPr>
              <a:t>работников</a:t>
            </a: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64D2A61D-AE8D-4A3B-A5EA-59E6FB3FEA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7259" y="3006437"/>
            <a:ext cx="11704320" cy="3470564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endParaRPr lang="ru-RU" altLang="ru-RU" dirty="0">
              <a:solidFill>
                <a:srgbClr val="A50021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Внешние условия МПЧ</a:t>
            </a: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ru-RU" altLang="ru-RU" sz="2800" dirty="0">
                <a:latin typeface="Arial" panose="020B0604020202020204" pitchFamily="34" charset="0"/>
              </a:rPr>
              <a:t>– наличие положительного</a:t>
            </a:r>
            <a:r>
              <a:rPr lang="ru-RU" altLang="ru-RU" sz="28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2800" b="1" dirty="0">
                <a:solidFill>
                  <a:srgbClr val="002060"/>
                </a:solidFill>
                <a:latin typeface="Arial" panose="020B0604020202020204" pitchFamily="34" charset="0"/>
              </a:rPr>
              <a:t>бренда </a:t>
            </a:r>
            <a:r>
              <a:rPr lang="ru-RU" altLang="ru-RU" sz="2800" b="1" dirty="0">
                <a:latin typeface="Arial" panose="020B0604020202020204" pitchFamily="34" charset="0"/>
              </a:rPr>
              <a:t>организации</a:t>
            </a:r>
            <a:r>
              <a:rPr lang="ru-RU" altLang="ru-RU" sz="2800" dirty="0">
                <a:latin typeface="Arial" panose="020B0604020202020204" pitchFamily="34" charset="0"/>
              </a:rPr>
              <a:t> и её </a:t>
            </a:r>
            <a:r>
              <a:rPr lang="ru-RU" altLang="ru-RU" sz="2800" b="1" dirty="0">
                <a:latin typeface="Arial" panose="020B0604020202020204" pitchFamily="34" charset="0"/>
              </a:rPr>
              <a:t>лидера.</a:t>
            </a:r>
          </a:p>
          <a:p>
            <a:pPr eaLnBrk="1" hangingPunct="1">
              <a:buFontTx/>
              <a:buNone/>
              <a:defRPr/>
            </a:pPr>
            <a:endParaRPr lang="ru-RU" altLang="ru-RU" sz="2800" i="1" dirty="0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  <a:defRPr/>
            </a:pPr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Внутренние условия МПЧ</a:t>
            </a: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altLang="ru-RU" sz="2800" dirty="0">
                <a:latin typeface="Arial" panose="020B0604020202020204" pitchFamily="34" charset="0"/>
              </a:rPr>
              <a:t>– эффективность </a:t>
            </a:r>
            <a:r>
              <a:rPr lang="ru-RU" altLang="ru-RU" sz="2800" b="1" dirty="0">
                <a:solidFill>
                  <a:srgbClr val="002060"/>
                </a:solidFill>
                <a:latin typeface="Arial" panose="020B0604020202020204" pitchFamily="34" charset="0"/>
              </a:rPr>
              <a:t>результатов</a:t>
            </a:r>
            <a:r>
              <a:rPr lang="ru-RU" altLang="ru-RU" sz="2800" dirty="0">
                <a:latin typeface="Arial" panose="020B0604020202020204" pitchFamily="34" charset="0"/>
              </a:rPr>
              <a:t> </a:t>
            </a:r>
            <a:r>
              <a:rPr lang="ru-RU" altLang="ru-RU" sz="2800" b="1" dirty="0">
                <a:latin typeface="Arial" panose="020B0604020202020204" pitchFamily="34" charset="0"/>
              </a:rPr>
              <a:t>работы </a:t>
            </a:r>
            <a:r>
              <a:rPr lang="ru-RU" altLang="ru-RU" sz="2800" dirty="0">
                <a:latin typeface="Arial" panose="020B0604020202020204" pitchFamily="34" charset="0"/>
              </a:rPr>
              <a:t>организации для её членов.</a:t>
            </a:r>
            <a:endParaRPr lang="ru-RU" altLang="ru-RU" sz="28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>
            <a:extLst>
              <a:ext uri="{FF2B5EF4-FFF2-40B4-BE49-F238E27FC236}">
                <a16:creationId xmlns:a16="http://schemas.microsoft.com/office/drawing/2014/main" id="{8C4E1CA7-8303-1E73-5660-B6C0A3A1D7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60338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4800" b="1" dirty="0">
                <a:solidFill>
                  <a:srgbClr val="C00000"/>
                </a:solidFill>
              </a:rPr>
              <a:t>Эффективность</a:t>
            </a:r>
          </a:p>
        </p:txBody>
      </p:sp>
      <p:sp>
        <p:nvSpPr>
          <p:cNvPr id="28675" name="Объект 2">
            <a:extLst>
              <a:ext uri="{FF2B5EF4-FFF2-40B4-BE49-F238E27FC236}">
                <a16:creationId xmlns:a16="http://schemas.microsoft.com/office/drawing/2014/main" id="{7D18FDDA-87F3-05DE-3EAA-CA95C1F9B00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72152" y="1905802"/>
            <a:ext cx="10048774" cy="42203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altLang="ru-RU" sz="3200" b="1" dirty="0"/>
              <a:t>Эффективность</a:t>
            </a:r>
            <a:r>
              <a:rPr lang="ru-RU" altLang="ru-RU" sz="3200" dirty="0"/>
              <a:t> (лат. </a:t>
            </a:r>
            <a:r>
              <a:rPr lang="ru-RU" altLang="ru-RU" sz="3200" dirty="0" err="1"/>
              <a:t>efficientia</a:t>
            </a:r>
            <a:r>
              <a:rPr lang="ru-RU" altLang="ru-RU" sz="3200" dirty="0"/>
              <a:t>) — соотношение между достигнутым </a:t>
            </a:r>
            <a:r>
              <a:rPr lang="ru-RU" altLang="ru-RU" sz="3200" b="1" dirty="0">
                <a:solidFill>
                  <a:srgbClr val="C00000"/>
                </a:solidFill>
              </a:rPr>
              <a:t>результатом</a:t>
            </a:r>
            <a:r>
              <a:rPr lang="ru-RU" altLang="ru-RU" sz="3200" dirty="0"/>
              <a:t> и использованными </a:t>
            </a:r>
            <a:r>
              <a:rPr lang="ru-RU" altLang="ru-RU" sz="3200" b="1" dirty="0">
                <a:solidFill>
                  <a:srgbClr val="C00000"/>
                </a:solidFill>
              </a:rPr>
              <a:t>ресурсами </a:t>
            </a:r>
            <a:r>
              <a:rPr lang="ru-RU" altLang="ru-RU" sz="3200" dirty="0"/>
              <a:t>(ISO 9000:2015).</a:t>
            </a:r>
          </a:p>
          <a:p>
            <a:pPr marL="0" indent="0" algn="ctr">
              <a:buNone/>
            </a:pPr>
            <a:endParaRPr lang="ru-RU" altLang="ru-RU" sz="3200" dirty="0"/>
          </a:p>
          <a:p>
            <a:pPr marL="0" indent="0" algn="ctr">
              <a:buNone/>
            </a:pPr>
            <a:r>
              <a:rPr lang="ru-RU" altLang="ru-RU" sz="3200" dirty="0"/>
              <a:t>Эффективность деятельности во внутренней и внешней среде функционирования для любой организации – </a:t>
            </a:r>
            <a:r>
              <a:rPr lang="ru-RU" altLang="ru-RU" sz="3200" b="1" dirty="0"/>
              <a:t>обязательное условие </a:t>
            </a:r>
            <a:r>
              <a:rPr lang="ru-RU" altLang="ru-RU" sz="3200" dirty="0"/>
              <a:t>её выживания и долгосрочного успеха.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>
            <a:extLst>
              <a:ext uri="{FF2B5EF4-FFF2-40B4-BE49-F238E27FC236}">
                <a16:creationId xmlns:a16="http://schemas.microsoft.com/office/drawing/2014/main" id="{CAC7872A-08AB-8CBA-2630-07A8D79F4D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89785" y="476249"/>
            <a:ext cx="9788893" cy="2507583"/>
          </a:xfrm>
        </p:spPr>
        <p:txBody>
          <a:bodyPr>
            <a:normAutofit/>
          </a:bodyPr>
          <a:lstStyle/>
          <a:p>
            <a:pPr algn="ctr"/>
            <a:r>
              <a:rPr lang="ru-RU" altLang="ru-RU" sz="3600" dirty="0"/>
              <a:t>Для определения степени </a:t>
            </a:r>
            <a:r>
              <a:rPr lang="ru-RU" altLang="ru-RU" sz="3600" dirty="0">
                <a:solidFill>
                  <a:srgbClr val="002060"/>
                </a:solidFill>
              </a:rPr>
              <a:t>эффективности</a:t>
            </a:r>
            <a:r>
              <a:rPr lang="ru-RU" altLang="ru-RU" sz="3600" dirty="0"/>
              <a:t> работы всегда актуальна проблема </a:t>
            </a:r>
            <a:r>
              <a:rPr lang="ru-RU" altLang="ru-RU" sz="3600" dirty="0">
                <a:solidFill>
                  <a:schemeClr val="tx2"/>
                </a:solidFill>
              </a:rPr>
              <a:t>оценки</a:t>
            </a:r>
            <a:r>
              <a:rPr lang="ru-RU" altLang="ru-RU" sz="3600" dirty="0"/>
              <a:t> результатов деятельности организации. </a:t>
            </a:r>
            <a:br>
              <a:rPr lang="ru-RU" altLang="ru-RU" dirty="0"/>
            </a:br>
            <a:endParaRPr lang="ru-RU" altLang="ru-RU" dirty="0"/>
          </a:p>
        </p:txBody>
      </p:sp>
      <p:sp>
        <p:nvSpPr>
          <p:cNvPr id="29699" name="Объект 2">
            <a:extLst>
              <a:ext uri="{FF2B5EF4-FFF2-40B4-BE49-F238E27FC236}">
                <a16:creationId xmlns:a16="http://schemas.microsoft.com/office/drawing/2014/main" id="{B1B3C3A5-5568-39A8-06A0-122E9813E65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5643" y="2983832"/>
            <a:ext cx="10934298" cy="33979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altLang="ru-RU" sz="3000" dirty="0"/>
              <a:t>Следует сразу признать, что как самостоятельный показатель, </a:t>
            </a:r>
            <a:r>
              <a:rPr lang="ru-RU" altLang="ru-RU" sz="3000" b="1" dirty="0">
                <a:solidFill>
                  <a:srgbClr val="C00000"/>
                </a:solidFill>
              </a:rPr>
              <a:t>«численность» </a:t>
            </a:r>
            <a:r>
              <a:rPr lang="ru-RU" altLang="ru-RU" sz="3000" b="1" dirty="0"/>
              <a:t>не позволяет </a:t>
            </a:r>
            <a:r>
              <a:rPr lang="ru-RU" altLang="ru-RU" sz="3000" dirty="0"/>
              <a:t>выявлять проблемы в деятельности организации и вырабатывать меры по их решению. В целях совершенствования методов мониторинга и оценки результатов деятельности, следует рассматривать </a:t>
            </a:r>
            <a:r>
              <a:rPr lang="ru-RU" altLang="ru-RU" sz="3000" b="1" i="1" dirty="0">
                <a:solidFill>
                  <a:srgbClr val="002060"/>
                </a:solidFill>
              </a:rPr>
              <a:t>динамику численности </a:t>
            </a:r>
            <a:r>
              <a:rPr lang="ru-RU" altLang="ru-RU" sz="3000" dirty="0"/>
              <a:t>организации как некоторый </a:t>
            </a:r>
            <a:r>
              <a:rPr lang="ru-RU" altLang="ru-RU" sz="3000" b="1" dirty="0"/>
              <a:t>индикатор эффективности работы</a:t>
            </a:r>
            <a:r>
              <a:rPr lang="ru-RU" altLang="ru-RU" sz="3000" dirty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>
            <a:extLst>
              <a:ext uri="{FF2B5EF4-FFF2-40B4-BE49-F238E27FC236}">
                <a16:creationId xmlns:a16="http://schemas.microsoft.com/office/drawing/2014/main" id="{C69F83FC-5837-421A-6356-BB06C87FEC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6393" y="356135"/>
            <a:ext cx="11146054" cy="1164657"/>
          </a:xfrm>
        </p:spPr>
        <p:txBody>
          <a:bodyPr/>
          <a:lstStyle/>
          <a:p>
            <a:pPr algn="ctr"/>
            <a:r>
              <a:rPr lang="ru-RU" altLang="ru-RU" dirty="0">
                <a:solidFill>
                  <a:srgbClr val="C00000"/>
                </a:solidFill>
              </a:rPr>
              <a:t>Три уровня результатов деятельности любой некоммерческой организации:</a:t>
            </a:r>
          </a:p>
        </p:txBody>
      </p:sp>
      <p:sp>
        <p:nvSpPr>
          <p:cNvPr id="30723" name="Объект 2">
            <a:extLst>
              <a:ext uri="{FF2B5EF4-FFF2-40B4-BE49-F238E27FC236}">
                <a16:creationId xmlns:a16="http://schemas.microsoft.com/office/drawing/2014/main" id="{FCA652A9-16FD-A593-1653-EE599BA52E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6393" y="1761422"/>
            <a:ext cx="11040175" cy="4446873"/>
          </a:xfrm>
        </p:spPr>
        <p:txBody>
          <a:bodyPr>
            <a:normAutofit/>
          </a:bodyPr>
          <a:lstStyle/>
          <a:p>
            <a:r>
              <a:rPr lang="ru-RU" altLang="ru-RU" sz="2400" dirty="0"/>
              <a:t>Примеры </a:t>
            </a:r>
            <a:r>
              <a:rPr lang="ru-RU" altLang="ru-RU" sz="2400" b="1" dirty="0">
                <a:solidFill>
                  <a:srgbClr val="002060"/>
                </a:solidFill>
              </a:rPr>
              <a:t>первого уровня результатов </a:t>
            </a:r>
            <a:r>
              <a:rPr lang="ru-RU" altLang="ru-RU" sz="2400" dirty="0"/>
              <a:t>- </a:t>
            </a:r>
            <a:r>
              <a:rPr lang="ru-RU" altLang="ru-RU" sz="2400" b="1" i="1" dirty="0">
                <a:solidFill>
                  <a:srgbClr val="C00000"/>
                </a:solidFill>
              </a:rPr>
              <a:t>продукт деятельности </a:t>
            </a:r>
            <a:r>
              <a:rPr lang="ru-RU" altLang="ru-RU" sz="2400" dirty="0"/>
              <a:t>профсоюзной организации: </a:t>
            </a:r>
            <a:r>
              <a:rPr lang="ru-RU" altLang="ru-RU" sz="2400" i="1" dirty="0"/>
              <a:t>юридическая консультация, материальная помощь, проведение конкурсов, мероприятий и т.п.</a:t>
            </a:r>
          </a:p>
          <a:p>
            <a:r>
              <a:rPr lang="ru-RU" altLang="ru-RU" sz="2400" dirty="0"/>
              <a:t>Примеры </a:t>
            </a:r>
            <a:r>
              <a:rPr lang="ru-RU" altLang="ru-RU" sz="2400" b="1" dirty="0">
                <a:solidFill>
                  <a:srgbClr val="002060"/>
                </a:solidFill>
              </a:rPr>
              <a:t>второго уровня </a:t>
            </a:r>
            <a:r>
              <a:rPr lang="ru-RU" altLang="ru-RU" sz="2400" dirty="0"/>
              <a:t>- </a:t>
            </a:r>
            <a:r>
              <a:rPr lang="ru-RU" altLang="ru-RU" sz="2400" b="1" i="1" dirty="0">
                <a:solidFill>
                  <a:srgbClr val="C00000"/>
                </a:solidFill>
              </a:rPr>
              <a:t>результат деятельности </a:t>
            </a:r>
            <a:r>
              <a:rPr lang="ru-RU" altLang="ru-RU" sz="2400" dirty="0"/>
              <a:t>профсоюза: </a:t>
            </a:r>
            <a:r>
              <a:rPr lang="ru-RU" altLang="ru-RU" sz="2400" i="1" dirty="0"/>
              <a:t>повышение уровня юридической грамотности работников, лидерских навыков, индексация заработной платы, улучшение здоровья сотрудников и т.д.</a:t>
            </a:r>
          </a:p>
          <a:p>
            <a:r>
              <a:rPr lang="ru-RU" altLang="ru-RU" sz="2400" dirty="0"/>
              <a:t>Результаты </a:t>
            </a:r>
            <a:r>
              <a:rPr lang="ru-RU" altLang="ru-RU" sz="2400" b="1" dirty="0">
                <a:solidFill>
                  <a:srgbClr val="002060"/>
                </a:solidFill>
              </a:rPr>
              <a:t>третьего уровня </a:t>
            </a:r>
            <a:r>
              <a:rPr lang="ru-RU" altLang="ru-RU" sz="2400" dirty="0"/>
              <a:t>– это </a:t>
            </a:r>
            <a:r>
              <a:rPr lang="ru-RU" altLang="ru-RU" sz="2400" b="1" i="1" dirty="0">
                <a:solidFill>
                  <a:srgbClr val="C00000"/>
                </a:solidFill>
              </a:rPr>
              <a:t>эффект деятельности </a:t>
            </a:r>
            <a:r>
              <a:rPr lang="ru-RU" altLang="ru-RU" sz="2400" dirty="0"/>
              <a:t>организации: повышение уровня защищенности в сфере трудовых прав всех наёмных работников компании (предприятия), повышение уровня благосостояния всех работников учреждения и т.д.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>
            <a:extLst>
              <a:ext uri="{FF2B5EF4-FFF2-40B4-BE49-F238E27FC236}">
                <a16:creationId xmlns:a16="http://schemas.microsoft.com/office/drawing/2014/main" id="{D3E2E29D-46FD-4813-069B-D35FDBBFB9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66273" y="346510"/>
            <a:ext cx="10202779" cy="1203158"/>
          </a:xfrm>
        </p:spPr>
        <p:txBody>
          <a:bodyPr/>
          <a:lstStyle/>
          <a:p>
            <a:pPr algn="ctr" eaLnBrk="1" hangingPunct="1"/>
            <a:r>
              <a:rPr lang="ru-RU" altLang="ru-RU" b="1" dirty="0">
                <a:solidFill>
                  <a:srgbClr val="C00000"/>
                </a:solidFill>
              </a:rPr>
              <a:t>Эффективность деятельности профсоюзной организации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AEC7D5F6-6C05-1DC6-DFCD-A8D6F64F72D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12270" y="2018848"/>
            <a:ext cx="4235116" cy="3734703"/>
          </a:xfrm>
          <a:prstGeom prst="rect">
            <a:avLst/>
          </a:prstGeom>
        </p:spPr>
      </p:pic>
      <p:sp>
        <p:nvSpPr>
          <p:cNvPr id="31747" name="Объект 2">
            <a:extLst>
              <a:ext uri="{FF2B5EF4-FFF2-40B4-BE49-F238E27FC236}">
                <a16:creationId xmlns:a16="http://schemas.microsoft.com/office/drawing/2014/main" id="{F94BA070-2072-5389-76C6-B01EFF56DBFE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274643" y="1981199"/>
            <a:ext cx="6420051" cy="38100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altLang="ru-RU" sz="2400" b="1" dirty="0">
                <a:solidFill>
                  <a:srgbClr val="C00000"/>
                </a:solidFill>
              </a:rPr>
              <a:t>1) </a:t>
            </a:r>
            <a:r>
              <a:rPr lang="ru-RU" altLang="ru-RU" sz="2400" b="1" dirty="0"/>
              <a:t>Уровень достижения поставленных целей </a:t>
            </a:r>
            <a:r>
              <a:rPr lang="ru-RU" altLang="ru-RU" sz="2400" dirty="0"/>
              <a:t>(сколько и какие конкретно интересы (</a:t>
            </a:r>
            <a:r>
              <a:rPr lang="ru-RU" altLang="ru-RU" sz="2400" i="1" dirty="0">
                <a:solidFill>
                  <a:srgbClr val="C00000"/>
                </a:solidFill>
              </a:rPr>
              <a:t>проблемы</a:t>
            </a:r>
            <a:r>
              <a:rPr lang="ru-RU" altLang="ru-RU" sz="2400" dirty="0"/>
              <a:t>) работников были реализованы в указанный период).</a:t>
            </a:r>
          </a:p>
          <a:p>
            <a:pPr marL="0" indent="0">
              <a:buNone/>
            </a:pPr>
            <a:r>
              <a:rPr lang="ru-RU" altLang="ru-RU" sz="2400" b="1" dirty="0">
                <a:solidFill>
                  <a:srgbClr val="C00000"/>
                </a:solidFill>
              </a:rPr>
              <a:t>2) </a:t>
            </a:r>
            <a:r>
              <a:rPr lang="ru-RU" altLang="ru-RU" sz="2400" b="1" dirty="0"/>
              <a:t>Ресурсное обеспечение </a:t>
            </a:r>
            <a:r>
              <a:rPr lang="ru-RU" altLang="ru-RU" sz="2400" dirty="0"/>
              <a:t>(участники (</a:t>
            </a:r>
            <a:r>
              <a:rPr lang="ru-RU" altLang="ru-RU" sz="2400" i="1" dirty="0">
                <a:solidFill>
                  <a:srgbClr val="C00000"/>
                </a:solidFill>
              </a:rPr>
              <a:t>членство</a:t>
            </a:r>
            <a:r>
              <a:rPr lang="ru-RU" altLang="ru-RU" sz="2400" dirty="0"/>
              <a:t>), финансы (</a:t>
            </a:r>
            <a:r>
              <a:rPr lang="ru-RU" altLang="ru-RU" sz="2400" i="1" dirty="0">
                <a:solidFill>
                  <a:srgbClr val="C00000"/>
                </a:solidFill>
              </a:rPr>
              <a:t>источники и объем</a:t>
            </a:r>
            <a:r>
              <a:rPr lang="ru-RU" altLang="ru-RU" sz="2400" dirty="0"/>
              <a:t>).</a:t>
            </a:r>
          </a:p>
          <a:p>
            <a:pPr marL="0" indent="0">
              <a:buNone/>
            </a:pPr>
            <a:r>
              <a:rPr lang="ru-RU" altLang="ru-RU" sz="2400" b="1" dirty="0">
                <a:solidFill>
                  <a:srgbClr val="C00000"/>
                </a:solidFill>
              </a:rPr>
              <a:t>3) </a:t>
            </a:r>
            <a:r>
              <a:rPr lang="ru-RU" altLang="ru-RU" sz="2400" b="1" dirty="0"/>
              <a:t>Информационное обеспечение </a:t>
            </a:r>
            <a:r>
              <a:rPr lang="ru-RU" altLang="ru-RU" sz="2400" dirty="0"/>
              <a:t>процесса деятельности профсоюзной организации (</a:t>
            </a:r>
            <a:r>
              <a:rPr lang="ru-RU" altLang="ru-RU" sz="2400" i="1" dirty="0">
                <a:solidFill>
                  <a:srgbClr val="C00000"/>
                </a:solidFill>
              </a:rPr>
              <a:t>каналы, периодичность, объём</a:t>
            </a:r>
            <a:r>
              <a:rPr lang="ru-RU" altLang="ru-RU" sz="2400" dirty="0"/>
              <a:t>).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siness diamond grid presentation (widescreen).potx" id="{B2221865-AD13-4DF0-B68E-BF08E8CC5659}" vid="{BAA0C488-98B6-4F47-8E1C-5C7CD9605F73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diamond grid presentation (widescreen)</Template>
  <TotalTime>654</TotalTime>
  <Words>1444</Words>
  <Application>Microsoft Office PowerPoint</Application>
  <PresentationFormat>Широкоэкранный</PresentationFormat>
  <Paragraphs>235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Calibri</vt:lpstr>
      <vt:lpstr>Georgia</vt:lpstr>
      <vt:lpstr>Diamond Grid 16x9</vt:lpstr>
      <vt:lpstr>«Современные критерии оценки эффективности деятельности профсоюзной организации»  Глазырин Андрей  Владимирович  лауреат Всероссийского конкурса ФНПР  «Активное обучение – эффективный профсоюз»  в номинации «Преподаватель года» </vt:lpstr>
      <vt:lpstr>2024 год - очередные «вызовы» для профессиональных союзов: </vt:lpstr>
      <vt:lpstr>Если бы Вам пришлось сейчас устраиваться на работу, то что для Вас было бы наиболее важным? (закрытый вопрос, до 3-х ответов, март 2024 года)</vt:lpstr>
      <vt:lpstr>Наиболее популярные нематериальные бонусы для работников сегодня (по данным Авито Работа): </vt:lpstr>
      <vt:lpstr>Мотивация профсоюзного членства  побуждение к вступлению и принадлежности к профсоюзу, основанное на удовлетворении потребностей (мотиваторов) работников</vt:lpstr>
      <vt:lpstr>Эффективность</vt:lpstr>
      <vt:lpstr>Для определения степени эффективности работы всегда актуальна проблема оценки результатов деятельности организации.  </vt:lpstr>
      <vt:lpstr>Три уровня результатов деятельности любой некоммерческой организации:</vt:lpstr>
      <vt:lpstr>Эффективность деятельности профсоюзной организации</vt:lpstr>
      <vt:lpstr>Существующие модели оценки эффективности работы профсоюза:</vt:lpstr>
      <vt:lpstr>К критериям внешней оценки деятельности относятся: </vt:lpstr>
      <vt:lpstr>Презентация PowerPoint</vt:lpstr>
      <vt:lpstr>Презентация PowerPoint</vt:lpstr>
      <vt:lpstr>ИНДЕКС лояльности к организации</vt:lpstr>
      <vt:lpstr>Формула подсчета ИЛ : количество сторонников минус количество критиков, полученную разницу разделить на общее количество респондентов (опрошенных), умножив в конце результат на 100%.</vt:lpstr>
      <vt:lpstr>Практическое задание:</vt:lpstr>
      <vt:lpstr>ЧТО ПОЛЕЗНО ПРОЧИТАТЬ?</vt:lpstr>
      <vt:lpstr>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Andrei Glazyrin</dc:creator>
  <cp:lastModifiedBy>Andrei Glazyrin</cp:lastModifiedBy>
  <cp:revision>218</cp:revision>
  <dcterms:created xsi:type="dcterms:W3CDTF">2023-09-03T06:43:48Z</dcterms:created>
  <dcterms:modified xsi:type="dcterms:W3CDTF">2024-06-18T00:27:23Z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