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20" r:id="rId2"/>
    <p:sldId id="257" r:id="rId3"/>
    <p:sldId id="330" r:id="rId4"/>
    <p:sldId id="258" r:id="rId5"/>
    <p:sldId id="309" r:id="rId6"/>
    <p:sldId id="331" r:id="rId7"/>
    <p:sldId id="316" r:id="rId8"/>
    <p:sldId id="272" r:id="rId9"/>
    <p:sldId id="273" r:id="rId10"/>
    <p:sldId id="278" r:id="rId11"/>
    <p:sldId id="418" r:id="rId12"/>
    <p:sldId id="328" r:id="rId13"/>
    <p:sldId id="350" r:id="rId14"/>
    <p:sldId id="262" r:id="rId15"/>
    <p:sldId id="493" r:id="rId16"/>
    <p:sldId id="414" r:id="rId17"/>
    <p:sldId id="421" r:id="rId18"/>
    <p:sldId id="281" r:id="rId19"/>
    <p:sldId id="497" r:id="rId20"/>
    <p:sldId id="423" r:id="rId21"/>
    <p:sldId id="364" r:id="rId22"/>
    <p:sldId id="347" r:id="rId23"/>
    <p:sldId id="521" r:id="rId24"/>
    <p:sldId id="522" r:id="rId25"/>
    <p:sldId id="263" r:id="rId26"/>
    <p:sldId id="265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Glazyrin" initials="AG" lastIdx="1" clrIdx="0">
    <p:extLst>
      <p:ext uri="{19B8F6BF-5375-455C-9EA6-DF929625EA0E}">
        <p15:presenceInfo xmlns:p15="http://schemas.microsoft.com/office/powerpoint/2012/main" userId="fa32c59e10908b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3B960-287E-4CFF-B1A9-AFB5BAA0BD3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FCD72620-3709-4A42-A482-867BCF5F29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Информация</a:t>
          </a:r>
        </a:p>
      </dgm:t>
    </dgm:pt>
    <dgm:pt modelId="{419F7D0C-A5E9-437E-B21D-C08BAB19AF9D}" type="parTrans" cxnId="{BCC107E8-9BC2-4E11-8811-6016D3A64A68}">
      <dgm:prSet/>
      <dgm:spPr/>
      <dgm:t>
        <a:bodyPr/>
        <a:lstStyle/>
        <a:p>
          <a:endParaRPr lang="ru-RU"/>
        </a:p>
      </dgm:t>
    </dgm:pt>
    <dgm:pt modelId="{A3CC554C-3107-4F4D-865B-EA9DF12815DF}" type="sibTrans" cxnId="{BCC107E8-9BC2-4E11-8811-6016D3A64A68}">
      <dgm:prSet/>
      <dgm:spPr/>
      <dgm:t>
        <a:bodyPr/>
        <a:lstStyle/>
        <a:p>
          <a:endParaRPr lang="ru-RU"/>
        </a:p>
      </dgm:t>
    </dgm:pt>
    <dgm:pt modelId="{CCF10BE1-B5AA-4B75-B1E5-D402ADD529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Время</a:t>
          </a:r>
        </a:p>
      </dgm:t>
    </dgm:pt>
    <dgm:pt modelId="{ACBE21A4-45D7-4EAE-BB63-313959DEF358}" type="parTrans" cxnId="{C759D1AD-1684-4148-8D00-50159CE4037B}">
      <dgm:prSet/>
      <dgm:spPr/>
      <dgm:t>
        <a:bodyPr/>
        <a:lstStyle/>
        <a:p>
          <a:endParaRPr lang="ru-RU"/>
        </a:p>
      </dgm:t>
    </dgm:pt>
    <dgm:pt modelId="{B52E617F-CF55-44BE-95E3-C364AA0C0E96}" type="sibTrans" cxnId="{C759D1AD-1684-4148-8D00-50159CE4037B}">
      <dgm:prSet/>
      <dgm:spPr/>
      <dgm:t>
        <a:bodyPr/>
        <a:lstStyle/>
        <a:p>
          <a:endParaRPr lang="ru-RU"/>
        </a:p>
      </dgm:t>
    </dgm:pt>
    <dgm:pt modelId="{513DDDE7-AF5D-4839-BBA9-791FAF6B767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Материалы,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техника</a:t>
          </a:r>
        </a:p>
      </dgm:t>
    </dgm:pt>
    <dgm:pt modelId="{FC66F3B4-EDD8-42DC-A3C6-7F830DF2110A}" type="parTrans" cxnId="{928BFA1E-EB7A-433F-B858-9E3B83B1EE45}">
      <dgm:prSet/>
      <dgm:spPr/>
      <dgm:t>
        <a:bodyPr/>
        <a:lstStyle/>
        <a:p>
          <a:endParaRPr lang="ru-RU"/>
        </a:p>
      </dgm:t>
    </dgm:pt>
    <dgm:pt modelId="{9B721093-87B4-4368-96F9-1841129775A6}" type="sibTrans" cxnId="{928BFA1E-EB7A-433F-B858-9E3B83B1EE45}">
      <dgm:prSet/>
      <dgm:spPr/>
      <dgm:t>
        <a:bodyPr/>
        <a:lstStyle/>
        <a:p>
          <a:endParaRPr lang="ru-RU"/>
        </a:p>
      </dgm:t>
    </dgm:pt>
    <dgm:pt modelId="{F2D39C13-3DFE-488D-A9D1-01DEDFCC97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Финансы</a:t>
          </a:r>
        </a:p>
      </dgm:t>
    </dgm:pt>
    <dgm:pt modelId="{BBB7B658-5D55-4A1D-83BD-63B853B513BE}" type="parTrans" cxnId="{3626DE05-F3B6-4B3D-937C-7331A0706FF9}">
      <dgm:prSet/>
      <dgm:spPr/>
      <dgm:t>
        <a:bodyPr/>
        <a:lstStyle/>
        <a:p>
          <a:endParaRPr lang="ru-RU"/>
        </a:p>
      </dgm:t>
    </dgm:pt>
    <dgm:pt modelId="{03FCDAD1-7953-4249-AC00-D10D7B638E07}" type="sibTrans" cxnId="{3626DE05-F3B6-4B3D-937C-7331A0706FF9}">
      <dgm:prSet/>
      <dgm:spPr/>
      <dgm:t>
        <a:bodyPr/>
        <a:lstStyle/>
        <a:p>
          <a:endParaRPr lang="ru-RU"/>
        </a:p>
      </dgm:t>
    </dgm:pt>
    <dgm:pt modelId="{74E43D2F-B789-4B4F-8D1C-0145845907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Человеческий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ресурс</a:t>
          </a:r>
        </a:p>
      </dgm:t>
    </dgm:pt>
    <dgm:pt modelId="{BC226B78-CAB7-49FF-B5B8-CD5130BE324A}" type="parTrans" cxnId="{05C423CF-CF2E-43E7-A457-AC7E8953891E}">
      <dgm:prSet/>
      <dgm:spPr/>
      <dgm:t>
        <a:bodyPr/>
        <a:lstStyle/>
        <a:p>
          <a:endParaRPr lang="ru-RU"/>
        </a:p>
      </dgm:t>
    </dgm:pt>
    <dgm:pt modelId="{31F7FB59-A76C-473A-B888-27B9865417B4}" type="sibTrans" cxnId="{05C423CF-CF2E-43E7-A457-AC7E8953891E}">
      <dgm:prSet/>
      <dgm:spPr/>
      <dgm:t>
        <a:bodyPr/>
        <a:lstStyle/>
        <a:p>
          <a:endParaRPr lang="ru-RU"/>
        </a:p>
      </dgm:t>
    </dgm:pt>
    <dgm:pt modelId="{1A9F2694-02D3-4E2F-A6D5-48685640570C}" type="pres">
      <dgm:prSet presAssocID="{17A3B960-287E-4CFF-B1A9-AFB5BAA0BD35}" presName="compositeShape" presStyleCnt="0">
        <dgm:presLayoutVars>
          <dgm:chMax val="7"/>
          <dgm:dir/>
          <dgm:resizeHandles val="exact"/>
        </dgm:presLayoutVars>
      </dgm:prSet>
      <dgm:spPr/>
    </dgm:pt>
    <dgm:pt modelId="{67D31398-323F-49D4-BC39-13AC80BAC2E2}" type="pres">
      <dgm:prSet presAssocID="{FCD72620-3709-4A42-A482-867BCF5F2955}" presName="circ1" presStyleLbl="vennNode1" presStyleIdx="0" presStyleCnt="5"/>
      <dgm:spPr/>
    </dgm:pt>
    <dgm:pt modelId="{4E2B3C26-DA20-4CEE-A7AB-4E88DCF16926}" type="pres">
      <dgm:prSet presAssocID="{FCD72620-3709-4A42-A482-867BCF5F29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629418A-D9C8-45B7-BB1F-6AF0E3FCF4BC}" type="pres">
      <dgm:prSet presAssocID="{CCF10BE1-B5AA-4B75-B1E5-D402ADD529E6}" presName="circ2" presStyleLbl="vennNode1" presStyleIdx="1" presStyleCnt="5"/>
      <dgm:spPr/>
    </dgm:pt>
    <dgm:pt modelId="{E449AB1C-5CC7-443A-B9A6-F49CA0B7B6C7}" type="pres">
      <dgm:prSet presAssocID="{CCF10BE1-B5AA-4B75-B1E5-D402ADD529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D3BA1B8-0678-4E7C-88FB-9FD811075065}" type="pres">
      <dgm:prSet presAssocID="{513DDDE7-AF5D-4839-BBA9-791FAF6B7671}" presName="circ3" presStyleLbl="vennNode1" presStyleIdx="2" presStyleCnt="5"/>
      <dgm:spPr/>
    </dgm:pt>
    <dgm:pt modelId="{02711F08-FBBD-4C19-B322-8DBC611B023B}" type="pres">
      <dgm:prSet presAssocID="{513DDDE7-AF5D-4839-BBA9-791FAF6B76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E2C97F8-8B76-43FB-80EC-B65E8A5F9A05}" type="pres">
      <dgm:prSet presAssocID="{F2D39C13-3DFE-488D-A9D1-01DEDFCC9777}" presName="circ4" presStyleLbl="vennNode1" presStyleIdx="3" presStyleCnt="5"/>
      <dgm:spPr/>
    </dgm:pt>
    <dgm:pt modelId="{191E835E-199B-42C3-980D-A08B2DDA1636}" type="pres">
      <dgm:prSet presAssocID="{F2D39C13-3DFE-488D-A9D1-01DEDFCC977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2BB519-6EB0-4C32-8620-14263F081770}" type="pres">
      <dgm:prSet presAssocID="{74E43D2F-B789-4B4F-8D1C-0145845907E0}" presName="circ5" presStyleLbl="vennNode1" presStyleIdx="4" presStyleCnt="5"/>
      <dgm:spPr/>
    </dgm:pt>
    <dgm:pt modelId="{F6B248F5-9D59-43DA-B2D3-0CF55E2CCDC5}" type="pres">
      <dgm:prSet presAssocID="{74E43D2F-B789-4B4F-8D1C-0145845907E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626DE05-F3B6-4B3D-937C-7331A0706FF9}" srcId="{17A3B960-287E-4CFF-B1A9-AFB5BAA0BD35}" destId="{F2D39C13-3DFE-488D-A9D1-01DEDFCC9777}" srcOrd="3" destOrd="0" parTransId="{BBB7B658-5D55-4A1D-83BD-63B853B513BE}" sibTransId="{03FCDAD1-7953-4249-AC00-D10D7B638E07}"/>
    <dgm:cxn modelId="{928BFA1E-EB7A-433F-B858-9E3B83B1EE45}" srcId="{17A3B960-287E-4CFF-B1A9-AFB5BAA0BD35}" destId="{513DDDE7-AF5D-4839-BBA9-791FAF6B7671}" srcOrd="2" destOrd="0" parTransId="{FC66F3B4-EDD8-42DC-A3C6-7F830DF2110A}" sibTransId="{9B721093-87B4-4368-96F9-1841129775A6}"/>
    <dgm:cxn modelId="{00BF9382-7F4E-489A-81F4-A2E0771AF1CB}" type="presOf" srcId="{513DDDE7-AF5D-4839-BBA9-791FAF6B7671}" destId="{02711F08-FBBD-4C19-B322-8DBC611B023B}" srcOrd="0" destOrd="0" presId="urn:microsoft.com/office/officeart/2005/8/layout/venn1"/>
    <dgm:cxn modelId="{3D573E87-F2BA-4E11-B973-A97311C9F370}" type="presOf" srcId="{CCF10BE1-B5AA-4B75-B1E5-D402ADD529E6}" destId="{E449AB1C-5CC7-443A-B9A6-F49CA0B7B6C7}" srcOrd="0" destOrd="0" presId="urn:microsoft.com/office/officeart/2005/8/layout/venn1"/>
    <dgm:cxn modelId="{8902318A-519E-40B0-BDD4-8A6A6F1D7E44}" type="presOf" srcId="{74E43D2F-B789-4B4F-8D1C-0145845907E0}" destId="{F6B248F5-9D59-43DA-B2D3-0CF55E2CCDC5}" srcOrd="0" destOrd="0" presId="urn:microsoft.com/office/officeart/2005/8/layout/venn1"/>
    <dgm:cxn modelId="{939C8EAA-200B-40C8-9B98-A2EDAF62067B}" type="presOf" srcId="{FCD72620-3709-4A42-A482-867BCF5F2955}" destId="{4E2B3C26-DA20-4CEE-A7AB-4E88DCF16926}" srcOrd="0" destOrd="0" presId="urn:microsoft.com/office/officeart/2005/8/layout/venn1"/>
    <dgm:cxn modelId="{C759D1AD-1684-4148-8D00-50159CE4037B}" srcId="{17A3B960-287E-4CFF-B1A9-AFB5BAA0BD35}" destId="{CCF10BE1-B5AA-4B75-B1E5-D402ADD529E6}" srcOrd="1" destOrd="0" parTransId="{ACBE21A4-45D7-4EAE-BB63-313959DEF358}" sibTransId="{B52E617F-CF55-44BE-95E3-C364AA0C0E96}"/>
    <dgm:cxn modelId="{DD7A12CD-F500-4A6A-B0D8-D0B725102F73}" type="presOf" srcId="{17A3B960-287E-4CFF-B1A9-AFB5BAA0BD35}" destId="{1A9F2694-02D3-4E2F-A6D5-48685640570C}" srcOrd="0" destOrd="0" presId="urn:microsoft.com/office/officeart/2005/8/layout/venn1"/>
    <dgm:cxn modelId="{05C423CF-CF2E-43E7-A457-AC7E8953891E}" srcId="{17A3B960-287E-4CFF-B1A9-AFB5BAA0BD35}" destId="{74E43D2F-B789-4B4F-8D1C-0145845907E0}" srcOrd="4" destOrd="0" parTransId="{BC226B78-CAB7-49FF-B5B8-CD5130BE324A}" sibTransId="{31F7FB59-A76C-473A-B888-27B9865417B4}"/>
    <dgm:cxn modelId="{BCC107E8-9BC2-4E11-8811-6016D3A64A68}" srcId="{17A3B960-287E-4CFF-B1A9-AFB5BAA0BD35}" destId="{FCD72620-3709-4A42-A482-867BCF5F2955}" srcOrd="0" destOrd="0" parTransId="{419F7D0C-A5E9-437E-B21D-C08BAB19AF9D}" sibTransId="{A3CC554C-3107-4F4D-865B-EA9DF12815DF}"/>
    <dgm:cxn modelId="{77992BFF-77A5-41FE-9359-000229060935}" type="presOf" srcId="{F2D39C13-3DFE-488D-A9D1-01DEDFCC9777}" destId="{191E835E-199B-42C3-980D-A08B2DDA1636}" srcOrd="0" destOrd="0" presId="urn:microsoft.com/office/officeart/2005/8/layout/venn1"/>
    <dgm:cxn modelId="{9880D29C-02F1-448E-9E76-8142CCDDAA1A}" type="presParOf" srcId="{1A9F2694-02D3-4E2F-A6D5-48685640570C}" destId="{67D31398-323F-49D4-BC39-13AC80BAC2E2}" srcOrd="0" destOrd="0" presId="urn:microsoft.com/office/officeart/2005/8/layout/venn1"/>
    <dgm:cxn modelId="{39C680F7-5A75-478F-9BF3-D57FB40A5FAC}" type="presParOf" srcId="{1A9F2694-02D3-4E2F-A6D5-48685640570C}" destId="{4E2B3C26-DA20-4CEE-A7AB-4E88DCF16926}" srcOrd="1" destOrd="0" presId="urn:microsoft.com/office/officeart/2005/8/layout/venn1"/>
    <dgm:cxn modelId="{232D1AFA-DB39-4B3E-A6B9-F2961C5447B1}" type="presParOf" srcId="{1A9F2694-02D3-4E2F-A6D5-48685640570C}" destId="{C629418A-D9C8-45B7-BB1F-6AF0E3FCF4BC}" srcOrd="2" destOrd="0" presId="urn:microsoft.com/office/officeart/2005/8/layout/venn1"/>
    <dgm:cxn modelId="{EBB4DBB8-D8A7-403C-A45A-6FD16E6C5FAA}" type="presParOf" srcId="{1A9F2694-02D3-4E2F-A6D5-48685640570C}" destId="{E449AB1C-5CC7-443A-B9A6-F49CA0B7B6C7}" srcOrd="3" destOrd="0" presId="urn:microsoft.com/office/officeart/2005/8/layout/venn1"/>
    <dgm:cxn modelId="{6469B037-F5DD-4BA4-95EA-4A200EE0762B}" type="presParOf" srcId="{1A9F2694-02D3-4E2F-A6D5-48685640570C}" destId="{0D3BA1B8-0678-4E7C-88FB-9FD811075065}" srcOrd="4" destOrd="0" presId="urn:microsoft.com/office/officeart/2005/8/layout/venn1"/>
    <dgm:cxn modelId="{DD9006BC-8173-47AC-AD58-4945C9700C0D}" type="presParOf" srcId="{1A9F2694-02D3-4E2F-A6D5-48685640570C}" destId="{02711F08-FBBD-4C19-B322-8DBC611B023B}" srcOrd="5" destOrd="0" presId="urn:microsoft.com/office/officeart/2005/8/layout/venn1"/>
    <dgm:cxn modelId="{0D155BC7-8202-4933-8350-3439F9946920}" type="presParOf" srcId="{1A9F2694-02D3-4E2F-A6D5-48685640570C}" destId="{2E2C97F8-8B76-43FB-80EC-B65E8A5F9A05}" srcOrd="6" destOrd="0" presId="urn:microsoft.com/office/officeart/2005/8/layout/venn1"/>
    <dgm:cxn modelId="{96D2B223-5CD3-4189-AF94-418B3B988FBF}" type="presParOf" srcId="{1A9F2694-02D3-4E2F-A6D5-48685640570C}" destId="{191E835E-199B-42C3-980D-A08B2DDA1636}" srcOrd="7" destOrd="0" presId="urn:microsoft.com/office/officeart/2005/8/layout/venn1"/>
    <dgm:cxn modelId="{4A6B1646-AFB9-4677-8295-D021FB7AB3B2}" type="presParOf" srcId="{1A9F2694-02D3-4E2F-A6D5-48685640570C}" destId="{A32BB519-6EB0-4C32-8620-14263F081770}" srcOrd="8" destOrd="0" presId="urn:microsoft.com/office/officeart/2005/8/layout/venn1"/>
    <dgm:cxn modelId="{2B56ADB6-449F-466C-BEE5-8E675C5CFDB9}" type="presParOf" srcId="{1A9F2694-02D3-4E2F-A6D5-48685640570C}" destId="{F6B248F5-9D59-43DA-B2D3-0CF55E2CCDC5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31398-323F-49D4-BC39-13AC80BAC2E2}">
      <dsp:nvSpPr>
        <dsp:cNvPr id="0" name=""/>
        <dsp:cNvSpPr/>
      </dsp:nvSpPr>
      <dsp:spPr>
        <a:xfrm>
          <a:off x="4072951" y="1572830"/>
          <a:ext cx="1931546" cy="19315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E2B3C26-DA20-4CEE-A7AB-4E88DCF16926}">
      <dsp:nvSpPr>
        <dsp:cNvPr id="0" name=""/>
        <dsp:cNvSpPr/>
      </dsp:nvSpPr>
      <dsp:spPr>
        <a:xfrm>
          <a:off x="3918428" y="0"/>
          <a:ext cx="2240593" cy="12968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Информация</a:t>
          </a:r>
        </a:p>
      </dsp:txBody>
      <dsp:txXfrm>
        <a:off x="3918428" y="0"/>
        <a:ext cx="2240593" cy="1296895"/>
      </dsp:txXfrm>
    </dsp:sp>
    <dsp:sp modelId="{C629418A-D9C8-45B7-BB1F-6AF0E3FCF4BC}">
      <dsp:nvSpPr>
        <dsp:cNvPr id="0" name=""/>
        <dsp:cNvSpPr/>
      </dsp:nvSpPr>
      <dsp:spPr>
        <a:xfrm>
          <a:off x="4807712" y="2106488"/>
          <a:ext cx="1931546" cy="19315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49AB1C-5CC7-443A-B9A6-F49CA0B7B6C7}">
      <dsp:nvSpPr>
        <dsp:cNvPr id="0" name=""/>
        <dsp:cNvSpPr/>
      </dsp:nvSpPr>
      <dsp:spPr>
        <a:xfrm>
          <a:off x="6893009" y="1710797"/>
          <a:ext cx="2008807" cy="14072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Время</a:t>
          </a:r>
        </a:p>
      </dsp:txBody>
      <dsp:txXfrm>
        <a:off x="6893009" y="1710797"/>
        <a:ext cx="2008807" cy="1407269"/>
      </dsp:txXfrm>
    </dsp:sp>
    <dsp:sp modelId="{0D3BA1B8-0678-4E7C-88FB-9FD811075065}">
      <dsp:nvSpPr>
        <dsp:cNvPr id="0" name=""/>
        <dsp:cNvSpPr/>
      </dsp:nvSpPr>
      <dsp:spPr>
        <a:xfrm>
          <a:off x="4527251" y="2970717"/>
          <a:ext cx="1931546" cy="19315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711F08-FBBD-4C19-B322-8DBC611B023B}">
      <dsp:nvSpPr>
        <dsp:cNvPr id="0" name=""/>
        <dsp:cNvSpPr/>
      </dsp:nvSpPr>
      <dsp:spPr>
        <a:xfrm>
          <a:off x="6583961" y="4111433"/>
          <a:ext cx="2008807" cy="14072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Материалы,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техника</a:t>
          </a:r>
        </a:p>
      </dsp:txBody>
      <dsp:txXfrm>
        <a:off x="6583961" y="4111433"/>
        <a:ext cx="2008807" cy="1407269"/>
      </dsp:txXfrm>
    </dsp:sp>
    <dsp:sp modelId="{2E2C97F8-8B76-43FB-80EC-B65E8A5F9A05}">
      <dsp:nvSpPr>
        <dsp:cNvPr id="0" name=""/>
        <dsp:cNvSpPr/>
      </dsp:nvSpPr>
      <dsp:spPr>
        <a:xfrm>
          <a:off x="3618652" y="2970717"/>
          <a:ext cx="1931546" cy="19315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1E835E-199B-42C3-980D-A08B2DDA1636}">
      <dsp:nvSpPr>
        <dsp:cNvPr id="0" name=""/>
        <dsp:cNvSpPr/>
      </dsp:nvSpPr>
      <dsp:spPr>
        <a:xfrm>
          <a:off x="1484680" y="4111433"/>
          <a:ext cx="2008807" cy="14072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Финансы</a:t>
          </a:r>
        </a:p>
      </dsp:txBody>
      <dsp:txXfrm>
        <a:off x="1484680" y="4111433"/>
        <a:ext cx="2008807" cy="1407269"/>
      </dsp:txXfrm>
    </dsp:sp>
    <dsp:sp modelId="{A32BB519-6EB0-4C32-8620-14263F081770}">
      <dsp:nvSpPr>
        <dsp:cNvPr id="0" name=""/>
        <dsp:cNvSpPr/>
      </dsp:nvSpPr>
      <dsp:spPr>
        <a:xfrm>
          <a:off x="3338191" y="2106488"/>
          <a:ext cx="1931546" cy="19315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6B248F5-9D59-43DA-B2D3-0CF55E2CCDC5}">
      <dsp:nvSpPr>
        <dsp:cNvPr id="0" name=""/>
        <dsp:cNvSpPr/>
      </dsp:nvSpPr>
      <dsp:spPr>
        <a:xfrm>
          <a:off x="1175632" y="1710797"/>
          <a:ext cx="2008807" cy="14072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Человеческий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1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</a:rPr>
            <a:t>ресурс</a:t>
          </a:r>
        </a:p>
      </dsp:txBody>
      <dsp:txXfrm>
        <a:off x="1175632" y="1710797"/>
        <a:ext cx="2008807" cy="1407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CB6FB42D-540A-E297-5CA2-341E4128B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16C629FA-5A21-C197-22D1-E9B84764F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BY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B966FAFB-8B97-8B67-7452-3D8713EED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F000125B-70BA-4DDC-8E4A-07F167FE856E}" type="slidenum">
              <a:rPr lang="ru-RU" altLang="ru-BY" smtClean="0">
                <a:latin typeface="Times New Roman" panose="02020603050405020304" pitchFamily="18" charset="0"/>
              </a:rPr>
              <a:pPr/>
              <a:t>4</a:t>
            </a:fld>
            <a:endParaRPr lang="ru-RU" altLang="ru-BY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57646" y="685800"/>
            <a:ext cx="6938554" cy="2743200"/>
          </a:xfrm>
        </p:spPr>
        <p:txBody>
          <a:bodyPr rtlCol="0" anchor="b">
            <a:no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ПРОФСОЮЗНАЯ ОРГАНИЗАЦИЯ:</a:t>
            </a:r>
            <a:br>
              <a:rPr lang="ru-RU" dirty="0"/>
            </a:br>
            <a:r>
              <a:rPr lang="ru-RU" dirty="0"/>
              <a:t>МОДЕЛЬ «2020»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57646" y="4572000"/>
            <a:ext cx="6938554" cy="1600200"/>
          </a:xfrm>
        </p:spPr>
        <p:txBody>
          <a:bodyPr rtlCol="0"/>
          <a:lstStyle>
            <a:lvl1pPr marL="0" indent="0" algn="ctr">
              <a:spcBef>
                <a:spcPts val="1200"/>
              </a:spcBef>
              <a:buNone/>
              <a:defRPr sz="2800" b="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dirty="0"/>
              <a:t>Глазырин Андрей Владимирович</a:t>
            </a:r>
          </a:p>
          <a:p>
            <a:pPr rtl="0"/>
            <a:r>
              <a:rPr lang="ru-RU" dirty="0"/>
              <a:t>Институт экономики знаний</a:t>
            </a:r>
          </a:p>
          <a:p>
            <a:pPr rtl="0"/>
            <a:r>
              <a:rPr lang="ru-RU" dirty="0"/>
              <a:t>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22400" y="1752600"/>
            <a:ext cx="103632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2611C-5BA0-4D40-B885-14C6BB3C5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E45174-7B22-467A-A09F-144BD9EF2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652F20-0BEB-4882-9C1F-668B17C38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5CE83-FA77-4ACE-BC72-00EBA271ED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473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422400" y="381000"/>
            <a:ext cx="103632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0BE156C-F465-43C1-A5E5-4402CF450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179A5CA-8D06-4774-A75F-AE3D96DC9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78B146-BE1D-4F5F-9144-6BD55CB82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9AAB-0FA6-43E7-82C2-875B1EF658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6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Вставка рисунка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16.06.2024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WWW.INEKZ.RU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63993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ПРОФМОДЕЛЬ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9436E-7B68-D191-F9C6-F28C96AD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9699"/>
            <a:ext cx="9601200" cy="9575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ЧТО ПОЛЕЗНО ПРОЧИТАТЬ?</a:t>
            </a:r>
            <a:endParaRPr lang="ru-BY" sz="40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C1ABEE-DE1B-ACC9-1B87-82DEB1D457E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765533" y="1597794"/>
            <a:ext cx="6169794" cy="526020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</a:rPr>
              <a:t>Практические пособия</a:t>
            </a:r>
            <a:br>
              <a:rPr lang="ru-RU" sz="2800" dirty="0">
                <a:solidFill>
                  <a:srgbClr val="C00000"/>
                </a:solidFill>
              </a:rPr>
            </a:b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b="1" i="1" dirty="0">
                <a:solidFill>
                  <a:schemeClr val="tx2"/>
                </a:solidFill>
              </a:rPr>
              <a:t>«Психология доверия профсоюзной организации и её лидеру»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tx2"/>
                </a:solidFill>
              </a:rPr>
              <a:t>«В помощь председателю профсоюзной организации по мотивации профсоюзного членства»</a:t>
            </a:r>
          </a:p>
          <a:p>
            <a:pPr marL="0" indent="0" algn="ctr">
              <a:buNone/>
            </a:pPr>
            <a:endParaRPr lang="ru-RU" sz="28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rgbClr val="002060"/>
                </a:solidFill>
              </a:rPr>
              <a:t>сайт Учебно-исследовательского Центра Московской Федерации профсоюзов</a:t>
            </a:r>
            <a:endParaRPr lang="en-US" sz="26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https://yic-mfp.ru/metodicheskie-materialy.html</a:t>
            </a:r>
            <a:endParaRPr lang="ru-BY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59E1FBD-5810-5EC9-3414-174E66BD2E4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5010" y="1847850"/>
            <a:ext cx="5111015" cy="4678363"/>
          </a:xfrm>
        </p:spPr>
      </p:pic>
    </p:spTree>
    <p:extLst>
      <p:ext uri="{BB962C8B-B14F-4D97-AF65-F5344CB8AC3E}">
        <p14:creationId xmlns:p14="http://schemas.microsoft.com/office/powerpoint/2010/main" val="4419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C495C47-346A-58B8-D604-ECB1E910A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60351"/>
            <a:ext cx="8443912" cy="938213"/>
          </a:xfrm>
        </p:spPr>
        <p:txBody>
          <a:bodyPr/>
          <a:lstStyle/>
          <a:p>
            <a:pPr algn="ctr">
              <a:defRPr/>
            </a:pPr>
            <a:r>
              <a:rPr lang="ru-RU" altLang="ru-RU" sz="3600" b="1" dirty="0"/>
              <a:t>Система планирования</a:t>
            </a:r>
          </a:p>
        </p:txBody>
      </p:sp>
      <p:graphicFrame>
        <p:nvGraphicFramePr>
          <p:cNvPr id="178179" name="Group 3">
            <a:extLst>
              <a:ext uri="{FF2B5EF4-FFF2-40B4-BE49-F238E27FC236}">
                <a16:creationId xmlns:a16="http://schemas.microsoft.com/office/drawing/2014/main" id="{08B58884-BCE6-5BF7-4DB5-150EEB72A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43059"/>
              </p:ext>
            </p:extLst>
          </p:nvPr>
        </p:nvGraphicFramePr>
        <p:xfrm>
          <a:off x="1454727" y="1628775"/>
          <a:ext cx="9601200" cy="4968874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44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49457"/>
                          </a:solidFill>
                          <a:effectLst/>
                          <a:latin typeface="Times New Roman" panose="02020603050405020304" pitchFamily="18" charset="0"/>
                        </a:rPr>
                        <a:t>3. Срочные,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49457"/>
                          </a:solidFill>
                          <a:effectLst/>
                          <a:latin typeface="Times New Roman" panose="02020603050405020304" pitchFamily="18" charset="0"/>
                        </a:rPr>
                        <a:t>но не важные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1. Важные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и срочные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4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4. Неважные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несрочные</a:t>
                      </a:r>
                    </a:p>
                  </a:txBody>
                  <a:tcPr marL="91432" marR="914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2. Важные,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но не срочные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FC854-6731-48CD-BAC3-CA89FB60A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7130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Организация совместной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7AE41-63E3-45D4-AD40-CF3217F6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828800"/>
            <a:ext cx="11661913" cy="4774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Организация деятельности - </a:t>
            </a:r>
            <a:r>
              <a:rPr lang="ru-RU" sz="2800" dirty="0">
                <a:solidFill>
                  <a:schemeClr val="tx2"/>
                </a:solidFill>
              </a:rPr>
              <a:t>это упорядочивание и оптимизация процессов.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Под этим подразумевается конкретный набор действий: </a:t>
            </a:r>
          </a:p>
          <a:p>
            <a:pPr marL="0" indent="0">
              <a:buNone/>
            </a:pPr>
            <a:r>
              <a:rPr lang="ru-RU" sz="2800" dirty="0"/>
              <a:t>- </a:t>
            </a:r>
            <a:r>
              <a:rPr lang="ru-RU" sz="2800" dirty="0">
                <a:solidFill>
                  <a:schemeClr val="tx2"/>
                </a:solidFill>
              </a:rPr>
              <a:t>донесение информации до участников совместной деятельности;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</a:rPr>
              <a:t>- распределение обязанностей и зон ответственности;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</a:rPr>
              <a:t>- определение необходимых ресурсов;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</a:rPr>
              <a:t>- согласование сроков получения результатов и другие необходимые мероприятия.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tx2"/>
                </a:solidFill>
              </a:rPr>
              <a:t>Эффективная организация подразумевает и выбор определенного </a:t>
            </a:r>
            <a:r>
              <a:rPr lang="ru-RU" sz="2800" b="1" i="1" dirty="0">
                <a:solidFill>
                  <a:srgbClr val="C00000"/>
                </a:solidFill>
              </a:rPr>
              <a:t>типа совместной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328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D96B51E-3055-493B-8630-EB879EC32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5130" y="1"/>
            <a:ext cx="10561983" cy="1033669"/>
          </a:xfrm>
        </p:spPr>
        <p:txBody>
          <a:bodyPr/>
          <a:lstStyle/>
          <a:p>
            <a:pPr algn="ctr"/>
            <a:r>
              <a:rPr lang="ru-RU" altLang="ru-RU" sz="3600" b="1" dirty="0"/>
              <a:t>Типы совместной деятельности </a:t>
            </a:r>
          </a:p>
        </p:txBody>
      </p:sp>
      <p:graphicFrame>
        <p:nvGraphicFramePr>
          <p:cNvPr id="175107" name="Group 3">
            <a:extLst>
              <a:ext uri="{FF2B5EF4-FFF2-40B4-BE49-F238E27FC236}">
                <a16:creationId xmlns:a16="http://schemas.microsoft.com/office/drawing/2014/main" id="{0201FD93-B864-45C0-B4C2-75D10368CC3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16713792"/>
              </p:ext>
            </p:extLst>
          </p:nvPr>
        </p:nvGraphicFramePr>
        <p:xfrm>
          <a:off x="795130" y="1749286"/>
          <a:ext cx="10561983" cy="4903305"/>
        </p:xfrm>
        <a:graphic>
          <a:graphicData uri="http://schemas.openxmlformats.org/drawingml/2006/table">
            <a:tbl>
              <a:tblPr/>
              <a:tblGrid>
                <a:gridCol w="4159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4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</a:rPr>
                        <a:t>Название типа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</a:rPr>
                        <a:t>Основной рычаг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 Antiqua" panose="02040602050305030304" pitchFamily="18" charset="0"/>
                        </a:rPr>
                        <a:t>Символ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Последовательный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Власть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руководителя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Коллективный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Авторитет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коллектива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4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Индивидуальный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Материальные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стимулы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5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Творческий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(Команда)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Знания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anose="02040602050305030304" pitchFamily="18" charset="0"/>
                        </a:rPr>
                        <a:t>или законы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365" name="Picture 29">
            <a:extLst>
              <a:ext uri="{FF2B5EF4-FFF2-40B4-BE49-F238E27FC236}">
                <a16:creationId xmlns:a16="http://schemas.microsoft.com/office/drawing/2014/main" id="{03AB8284-30C7-45C6-9E30-3C4B3F91E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75" y="2712417"/>
            <a:ext cx="18002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6" name="Picture 30">
            <a:extLst>
              <a:ext uri="{FF2B5EF4-FFF2-40B4-BE49-F238E27FC236}">
                <a16:creationId xmlns:a16="http://schemas.microsoft.com/office/drawing/2014/main" id="{C04B9204-809F-45D8-9BE0-8FD922EB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74" y="3675548"/>
            <a:ext cx="18002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7" name="Picture 31">
            <a:extLst>
              <a:ext uri="{FF2B5EF4-FFF2-40B4-BE49-F238E27FC236}">
                <a16:creationId xmlns:a16="http://schemas.microsoft.com/office/drawing/2014/main" id="{822C2DD5-10C3-4158-A99F-DF7CFAB8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72" y="4675396"/>
            <a:ext cx="18002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8" name="Picture 32" descr="2201_html_m628cbf5b">
            <a:extLst>
              <a:ext uri="{FF2B5EF4-FFF2-40B4-BE49-F238E27FC236}">
                <a16:creationId xmlns:a16="http://schemas.microsoft.com/office/drawing/2014/main" id="{A5E9DEA1-B6FB-4DD2-B040-05A8B61D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972" y="5627481"/>
            <a:ext cx="1800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3071010-24B6-4B8C-BF56-8AB496AE10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7252" y="333378"/>
            <a:ext cx="8806899" cy="541266"/>
          </a:xfrm>
        </p:spPr>
        <p:txBody>
          <a:bodyPr vert="horz" lIns="92075" tIns="46037" rIns="92075" bIns="46037" rtlCol="0" anchor="b">
            <a:normAutofit fontScale="90000"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</a:rPr>
              <a:t>Определение термина «команда»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7C13082-67FC-41D4-9ED1-56D38F8207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9764" y="1087654"/>
            <a:ext cx="11223057" cy="5617945"/>
          </a:xfrm>
        </p:spPr>
        <p:txBody>
          <a:bodyPr vert="horz" lIns="92075" tIns="46037" rIns="92075" bIns="46037" rtlCol="0">
            <a:normAutofit/>
          </a:bodyPr>
          <a:lstStyle/>
          <a:p>
            <a:pPr marL="0" indent="0" eaLnBrk="1" hangingPunct="1">
              <a:buNone/>
            </a:pPr>
            <a:r>
              <a:rPr lang="ru-RU" altLang="ru-RU" sz="2800" b="1" i="1" dirty="0">
                <a:solidFill>
                  <a:srgbClr val="C00000"/>
                </a:solidFill>
              </a:rPr>
              <a:t>Команда</a:t>
            </a:r>
            <a:r>
              <a:rPr lang="ru-RU" altLang="ru-RU" sz="2800" dirty="0"/>
              <a:t> – </a:t>
            </a:r>
            <a:r>
              <a:rPr lang="ru-RU" altLang="ru-RU" sz="2800" dirty="0">
                <a:solidFill>
                  <a:schemeClr val="tx2"/>
                </a:solidFill>
              </a:rPr>
              <a:t>группа людей (как правило, небольшая </a:t>
            </a:r>
            <a:r>
              <a:rPr lang="ru-RU" altLang="ru-RU" sz="2800" b="1" dirty="0">
                <a:solidFill>
                  <a:srgbClr val="800000"/>
                </a:solidFill>
              </a:rPr>
              <a:t>7</a:t>
            </a:r>
            <a:r>
              <a:rPr lang="ru-RU" altLang="ru-RU" sz="2800" b="1" u="sng" dirty="0">
                <a:solidFill>
                  <a:srgbClr val="800000"/>
                </a:solidFill>
              </a:rPr>
              <a:t>+</a:t>
            </a:r>
            <a:r>
              <a:rPr lang="ru-RU" altLang="ru-RU" sz="2800" b="1" dirty="0">
                <a:solidFill>
                  <a:srgbClr val="800000"/>
                </a:solidFill>
              </a:rPr>
              <a:t>2</a:t>
            </a:r>
            <a:r>
              <a:rPr lang="ru-RU" altLang="ru-RU" sz="2800" dirty="0">
                <a:solidFill>
                  <a:schemeClr val="tx2"/>
                </a:solidFill>
              </a:rPr>
              <a:t>), которая выполняет определённую </a:t>
            </a:r>
            <a:r>
              <a:rPr lang="ru-RU" altLang="ru-RU" sz="2800" b="1" i="1" dirty="0">
                <a:solidFill>
                  <a:srgbClr val="800000"/>
                </a:solidFill>
              </a:rPr>
              <a:t>задачу,</a:t>
            </a:r>
            <a:r>
              <a:rPr lang="ru-RU" altLang="ru-RU" sz="2800" dirty="0"/>
              <a:t> </a:t>
            </a:r>
            <a:r>
              <a:rPr lang="ru-RU" altLang="ru-RU" sz="2800" dirty="0">
                <a:solidFill>
                  <a:schemeClr val="tx2"/>
                </a:solidFill>
              </a:rPr>
              <a:t>и в которой проявляется </a:t>
            </a:r>
            <a:r>
              <a:rPr lang="ru-RU" altLang="ru-RU" sz="2800" b="1" i="1" dirty="0">
                <a:solidFill>
                  <a:srgbClr val="800000"/>
                </a:solidFill>
              </a:rPr>
              <a:t>синергетический </a:t>
            </a:r>
            <a:r>
              <a:rPr lang="ru-RU" altLang="ru-RU" sz="2800" dirty="0">
                <a:solidFill>
                  <a:schemeClr val="tx2"/>
                </a:solidFill>
              </a:rPr>
              <a:t>(взаимодополняющий) эффект. </a:t>
            </a:r>
          </a:p>
          <a:p>
            <a:pPr eaLnBrk="1" hangingPunct="1">
              <a:buFontTx/>
              <a:buNone/>
            </a:pPr>
            <a:r>
              <a:rPr lang="ru-RU" altLang="ru-RU" sz="2800" i="1" dirty="0">
                <a:solidFill>
                  <a:schemeClr val="tx2"/>
                </a:solidFill>
              </a:rPr>
              <a:t>Признак команды – получение большего результата от командной работы, чем от индивидуальной (2+2=5).</a:t>
            </a:r>
          </a:p>
          <a:p>
            <a:pPr algn="just">
              <a:buNone/>
            </a:pPr>
            <a:r>
              <a:rPr lang="ru-RU" altLang="ru-RU" sz="2800" dirty="0">
                <a:solidFill>
                  <a:schemeClr val="tx2"/>
                </a:solidFill>
              </a:rPr>
              <a:t>Командный стиль достижения цели целесообразен в тех случаях, когда работа </a:t>
            </a:r>
            <a:r>
              <a:rPr lang="ru-RU" altLang="ru-RU" sz="2800" b="1" dirty="0">
                <a:solidFill>
                  <a:schemeClr val="tx2"/>
                </a:solidFill>
              </a:rPr>
              <a:t>не может быть формально структурирована </a:t>
            </a:r>
            <a:r>
              <a:rPr lang="ru-RU" altLang="ru-RU" sz="2800" dirty="0">
                <a:solidFill>
                  <a:schemeClr val="tx2"/>
                </a:solidFill>
              </a:rPr>
              <a:t>таким образом, чтобы каждый работник имел возможность действовать автономно. Важно помнить, что построение команды </a:t>
            </a:r>
            <a:r>
              <a:rPr lang="ru-RU" altLang="ru-RU" sz="2800" b="1" dirty="0">
                <a:solidFill>
                  <a:schemeClr val="tx2"/>
                </a:solidFill>
              </a:rPr>
              <a:t>требует </a:t>
            </a:r>
            <a:r>
              <a:rPr lang="ru-RU" altLang="ru-RU" sz="2800" dirty="0">
                <a:solidFill>
                  <a:schemeClr val="tx2"/>
                </a:solidFill>
              </a:rPr>
              <a:t>времени, усилий, а иногда и дополнительных средств. Поэтому, до принятия решения об использовании команды, необходимо взвесить все </a:t>
            </a:r>
            <a:r>
              <a:rPr lang="ru-RU" altLang="ru-RU" sz="2800" b="1" dirty="0">
                <a:solidFill>
                  <a:srgbClr val="C00000"/>
                </a:solidFill>
              </a:rPr>
              <a:t>«за» и «против».</a:t>
            </a:r>
          </a:p>
          <a:p>
            <a:pPr algn="just">
              <a:buNone/>
            </a:pPr>
            <a:endParaRPr lang="ru-RU" alt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0ECF26D-957A-B0D1-C773-6E9318DA1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55134"/>
            <a:ext cx="9601200" cy="765144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Этапы работы с командой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A573A18-54CF-4B6F-A03F-D0B19FC6D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1778" y="1790299"/>
            <a:ext cx="10212696" cy="4899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altLang="ru-RU" sz="3200" b="1" dirty="0">
                <a:solidFill>
                  <a:srgbClr val="002060"/>
                </a:solidFill>
              </a:rPr>
              <a:t>Формирование </a:t>
            </a:r>
            <a:r>
              <a:rPr lang="ru-RU" altLang="ru-RU" sz="3200" dirty="0">
                <a:solidFill>
                  <a:srgbClr val="002060"/>
                </a:solidFill>
              </a:rPr>
              <a:t>(создание).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3200" b="1" dirty="0">
                <a:solidFill>
                  <a:srgbClr val="002060"/>
                </a:solidFill>
              </a:rPr>
              <a:t>Адаптация </a:t>
            </a:r>
            <a:r>
              <a:rPr lang="ru-RU" altLang="ru-RU" sz="3200" dirty="0">
                <a:solidFill>
                  <a:srgbClr val="002060"/>
                </a:solidFill>
              </a:rPr>
              <a:t>(знакомство и постановка задачи).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3200" b="1" dirty="0">
                <a:solidFill>
                  <a:srgbClr val="002060"/>
                </a:solidFill>
              </a:rPr>
              <a:t>Нормирование </a:t>
            </a:r>
            <a:r>
              <a:rPr lang="ru-RU" altLang="ru-RU" sz="3200" dirty="0">
                <a:solidFill>
                  <a:srgbClr val="002060"/>
                </a:solidFill>
              </a:rPr>
              <a:t>(выработка стратегии, тактики и плана работы).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3200" b="1" dirty="0">
                <a:solidFill>
                  <a:srgbClr val="002060"/>
                </a:solidFill>
              </a:rPr>
              <a:t>Функционирование </a:t>
            </a:r>
            <a:r>
              <a:rPr lang="ru-RU" altLang="ru-RU" sz="3200" dirty="0">
                <a:solidFill>
                  <a:srgbClr val="002060"/>
                </a:solidFill>
              </a:rPr>
              <a:t>(достижение результата).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3200" b="1" dirty="0">
                <a:solidFill>
                  <a:srgbClr val="002060"/>
                </a:solidFill>
              </a:rPr>
              <a:t>Подведение итогов работы </a:t>
            </a:r>
            <a:r>
              <a:rPr lang="ru-RU" altLang="ru-RU" sz="3200" dirty="0">
                <a:solidFill>
                  <a:srgbClr val="002060"/>
                </a:solidFill>
              </a:rPr>
              <a:t>(оценка результата)</a:t>
            </a:r>
            <a:r>
              <a:rPr lang="ru-RU" altLang="ru-RU" sz="3200" b="1" dirty="0">
                <a:solidFill>
                  <a:srgbClr val="002060"/>
                </a:solidFill>
              </a:rPr>
              <a:t>,</a:t>
            </a:r>
            <a:r>
              <a:rPr lang="ru-RU" altLang="ru-RU" sz="3200" dirty="0">
                <a:solidFill>
                  <a:srgbClr val="002060"/>
                </a:solidFill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</a:rPr>
              <a:t>расформирование команды </a:t>
            </a:r>
            <a:r>
              <a:rPr lang="ru-RU" altLang="ru-RU" sz="3200" dirty="0">
                <a:solidFill>
                  <a:srgbClr val="002060"/>
                </a:solidFill>
              </a:rPr>
              <a:t>или </a:t>
            </a:r>
            <a:r>
              <a:rPr lang="ru-RU" altLang="ru-RU" sz="3200" b="1" dirty="0">
                <a:solidFill>
                  <a:srgbClr val="002060"/>
                </a:solidFill>
              </a:rPr>
              <a:t>постановка новой задачи.</a:t>
            </a:r>
          </a:p>
          <a:p>
            <a:pPr eaLnBrk="1" hangingPunct="1">
              <a:defRPr/>
            </a:pPr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AC21522-B5D9-702E-85B6-AD575EC74E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8383" y="188915"/>
            <a:ext cx="11319310" cy="64848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Типы участников совместной деятельности</a:t>
            </a: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30074" name="Group 26">
            <a:extLst>
              <a:ext uri="{FF2B5EF4-FFF2-40B4-BE49-F238E27FC236}">
                <a16:creationId xmlns:a16="http://schemas.microsoft.com/office/drawing/2014/main" id="{24A222FE-B54E-E33D-7A61-998CE1E8F8C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3254547"/>
              </p:ext>
            </p:extLst>
          </p:nvPr>
        </p:nvGraphicFramePr>
        <p:xfrm>
          <a:off x="1203157" y="1268414"/>
          <a:ext cx="9567512" cy="5326464"/>
        </p:xfrm>
        <a:graphic>
          <a:graphicData uri="http://schemas.openxmlformats.org/drawingml/2006/table">
            <a:tbl>
              <a:tblPr/>
              <a:tblGrid>
                <a:gridCol w="478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3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76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Социальная ориентация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2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44" marR="68544" marT="34268" marB="342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44" marR="68544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8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44" marR="68544" marT="34268" marB="342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Целеустремленность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ru-RU" altLang="ru-RU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                             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44" marR="68544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FD5ED-4280-4AA3-BD06-068E5D31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437322"/>
            <a:ext cx="11820939" cy="4903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/>
              <a:t>Методы активизации работников</a:t>
            </a:r>
            <a:endParaRPr lang="ru-RU" sz="40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902D38-8508-4088-87CA-022A03E6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1669774"/>
            <a:ext cx="11820939" cy="528761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Стимулирование</a:t>
            </a:r>
            <a:r>
              <a:rPr lang="ru-RU" altLang="ru-RU" b="1" dirty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2"/>
                </a:solidFill>
              </a:rPr>
              <a:t>метод побуждения, основанный на обозначении внешних</a:t>
            </a:r>
            <a:r>
              <a:rPr lang="ru-RU" sz="2400" b="1" dirty="0">
                <a:solidFill>
                  <a:schemeClr val="tx2"/>
                </a:solidFill>
              </a:rPr>
              <a:t> стимулов </a:t>
            </a:r>
            <a:r>
              <a:rPr lang="ru-RU" sz="2400" dirty="0">
                <a:solidFill>
                  <a:schemeClr val="tx2"/>
                </a:solidFill>
              </a:rPr>
              <a:t>для участника процесса совместной деятельности (возможно – положительных, возможно – отрицательных)</a:t>
            </a:r>
            <a:endParaRPr lang="ru-RU" altLang="ru-RU" sz="2400" b="1" dirty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Мотивирование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2"/>
                </a:solidFill>
              </a:rPr>
              <a:t>побуждение к необходимому действию, основанное на удовлетворении ключевых </a:t>
            </a:r>
            <a:r>
              <a:rPr lang="ru-RU" sz="2400" b="1" dirty="0">
                <a:solidFill>
                  <a:schemeClr val="tx2"/>
                </a:solidFill>
              </a:rPr>
              <a:t>потребностей</a:t>
            </a:r>
            <a:r>
              <a:rPr lang="ru-RU" sz="2400" dirty="0">
                <a:solidFill>
                  <a:schemeClr val="tx2"/>
                </a:solidFill>
              </a:rPr>
              <a:t> работников.</a:t>
            </a:r>
            <a:endParaRPr lang="ru-RU" altLang="ru-RU" sz="2400" dirty="0">
              <a:solidFill>
                <a:schemeClr val="tx2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C00000"/>
                </a:solidFill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</a:rPr>
              <a:t>Манипулирование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2"/>
                </a:solidFill>
              </a:rPr>
              <a:t>метод активизации, основанный на </a:t>
            </a:r>
            <a:r>
              <a:rPr lang="ru-RU" sz="2400" b="1" dirty="0">
                <a:solidFill>
                  <a:schemeClr val="tx2"/>
                </a:solidFill>
              </a:rPr>
              <a:t>несоответствии</a:t>
            </a:r>
            <a:r>
              <a:rPr lang="ru-RU" sz="2400" dirty="0">
                <a:solidFill>
                  <a:schemeClr val="tx2"/>
                </a:solidFill>
              </a:rPr>
              <a:t> между объявленным и действительным вознаграждением (пообещано одно – получено другое или гораздо в меньшем объёме).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1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E456D-2295-48E3-9922-BED175CC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255134"/>
            <a:ext cx="11834191" cy="977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Контроль</a:t>
            </a:r>
            <a:r>
              <a:rPr lang="ru-RU" dirty="0"/>
              <a:t> – процесс обеспечения достижения организацией своих целей, сравнение того, что есть, с тем, что должно быть.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69D462-E876-49DC-882F-9BA4D858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1" y="1828800"/>
            <a:ext cx="11463130" cy="4774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Этапы процесса контроля: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</a:rPr>
              <a:t>1. Установление определённых критериев оценки, стандартов и норм.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</a:rPr>
              <a:t>2. Сопоставление достигнутых показателей с установленными стандартами.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</a:rPr>
              <a:t>3. Проведение необходимых корректирующих действий.</a:t>
            </a:r>
          </a:p>
          <a:p>
            <a:pPr marL="0" indent="0">
              <a:buNone/>
            </a:pPr>
            <a:endParaRPr lang="ru-RU" sz="10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tx2"/>
                </a:solidFill>
              </a:rPr>
              <a:t>Функция исполнения всего объема работ по осуществлению процесса контроля ложится, как правило, на лидера организации.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6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5">
            <a:extLst>
              <a:ext uri="{FF2B5EF4-FFF2-40B4-BE49-F238E27FC236}">
                <a16:creationId xmlns:a16="http://schemas.microsoft.com/office/drawing/2014/main" id="{B6571BE8-3DF0-4BFF-813B-5CBB8F71A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165" y="133349"/>
            <a:ext cx="10270435" cy="966581"/>
          </a:xfrm>
        </p:spPr>
        <p:txBody>
          <a:bodyPr/>
          <a:lstStyle/>
          <a:p>
            <a:pPr algn="ctr"/>
            <a:r>
              <a:rPr lang="ru-RU" altLang="ru-RU" sz="3600" b="1" dirty="0"/>
              <a:t>Основные виды контролируемых ресурсов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1F21F89-FB29-48DB-B579-1161C4197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473937"/>
              </p:ext>
            </p:extLst>
          </p:nvPr>
        </p:nvGraphicFramePr>
        <p:xfrm>
          <a:off x="1007165" y="1205948"/>
          <a:ext cx="10077450" cy="551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EF494-CB63-4EE4-808A-0E1F7259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" y="255134"/>
            <a:ext cx="11875896" cy="1036850"/>
          </a:xfrm>
        </p:spPr>
        <p:txBody>
          <a:bodyPr/>
          <a:lstStyle/>
          <a:p>
            <a:pPr algn="ctr"/>
            <a:r>
              <a:rPr lang="ru-RU" b="1" dirty="0"/>
              <a:t>Координация</a:t>
            </a:r>
            <a:r>
              <a:rPr lang="ru-RU" b="1" i="1" dirty="0"/>
              <a:t> = коммуникации + принятие управленческого решения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ECCAE8-07E8-41B2-B750-C4EE18C27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722783"/>
            <a:ext cx="11767929" cy="51352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>
                <a:solidFill>
                  <a:srgbClr val="C00000"/>
                </a:solidFill>
              </a:rPr>
              <a:t>Коммуникация </a:t>
            </a:r>
            <a:r>
              <a:rPr lang="ru-RU" sz="2600" dirty="0">
                <a:solidFill>
                  <a:schemeClr val="tx2"/>
                </a:solidFill>
              </a:rPr>
              <a:t>– процесс обмена информацией с участниками совместной деятельности.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C00000"/>
                </a:solidFill>
              </a:rPr>
              <a:t>Управленческое решение </a:t>
            </a:r>
            <a:r>
              <a:rPr lang="ru-RU" sz="2600" dirty="0">
                <a:solidFill>
                  <a:schemeClr val="tx2"/>
                </a:solidFill>
              </a:rPr>
              <a:t>– выбор из имеющихся альтернатив (вариантов), который должен сделать лидер.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C5B9A3-2516-A782-6297-A2418CC31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" y="3191435"/>
            <a:ext cx="11814917" cy="37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19" y="506594"/>
            <a:ext cx="6418268" cy="2486863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b="1" dirty="0">
                <a:solidFill>
                  <a:srgbClr val="002060"/>
                </a:solidFill>
              </a:rPr>
              <a:t>«Формирование лидерских 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навыков</a:t>
            </a:r>
            <a:r>
              <a:rPr lang="ru-RU" sz="4400" b="1" i="1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017" y="3429000"/>
            <a:ext cx="6520069" cy="34290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dirty="0">
                <a:solidFill>
                  <a:srgbClr val="C00000"/>
                </a:solidFill>
              </a:rPr>
              <a:t>Глазырин Андрей Владимирович</a:t>
            </a:r>
          </a:p>
          <a:p>
            <a:pPr algn="ctr" rtl="0"/>
            <a:r>
              <a:rPr lang="ru-RU" sz="2000" b="1" i="1" dirty="0">
                <a:solidFill>
                  <a:schemeClr val="tx2"/>
                </a:solidFill>
              </a:rPr>
              <a:t>лауреат Всероссийского конкурса ФНПР «Активное обучение – эффективный профсоюз» в номинации «Преподаватель года» </a:t>
            </a:r>
          </a:p>
          <a:p>
            <a:pPr algn="ctr" rtl="0"/>
            <a:r>
              <a:rPr lang="ru-RU" sz="2000" b="1" i="1" dirty="0">
                <a:solidFill>
                  <a:srgbClr val="C00000"/>
                </a:solidFill>
              </a:rPr>
              <a:t>г. Санкт-Петербург</a:t>
            </a:r>
          </a:p>
          <a:p>
            <a:pPr algn="ctr" rtl="0"/>
            <a:endParaRPr lang="ru-RU" sz="20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7E73B7-2DA3-8BC9-AE3D-B8823C2C2F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2" b="4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B788D-8AD4-4514-B278-6070C065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255134"/>
            <a:ext cx="11635409" cy="64601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Основные формы деловых коммуникаций лидера: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794B7-739E-4249-9208-6A109B70E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5" y="1828799"/>
            <a:ext cx="11396868" cy="502920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мотивационная беседа </a:t>
            </a:r>
            <a:r>
              <a:rPr lang="ru-RU" dirty="0">
                <a:solidFill>
                  <a:schemeClr val="tx2"/>
                </a:solidFill>
              </a:rPr>
              <a:t>(речевое общение между участниками с целью побудить собеседника к определённому действию или решению);</a:t>
            </a:r>
          </a:p>
          <a:p>
            <a:r>
              <a:rPr lang="ru-RU" b="1" dirty="0">
                <a:solidFill>
                  <a:srgbClr val="C00000"/>
                </a:solidFill>
              </a:rPr>
              <a:t>деловые переговоры </a:t>
            </a:r>
            <a:r>
              <a:rPr lang="ru-RU" dirty="0">
                <a:solidFill>
                  <a:schemeClr val="tx2"/>
                </a:solidFill>
              </a:rPr>
              <a:t>(форма общения, в которой основное внимание уделяется представлению позиций сторон, имеющих различные, возможно, даже противоположные  взгляды, с целью поиска возможностей их объединения или цивилизованного распределения обязанностей);</a:t>
            </a:r>
          </a:p>
          <a:p>
            <a:r>
              <a:rPr lang="ru-RU" b="1" dirty="0">
                <a:solidFill>
                  <a:srgbClr val="C00000"/>
                </a:solidFill>
              </a:rPr>
              <a:t>собрания и совещания </a:t>
            </a:r>
            <a:r>
              <a:rPr lang="ru-RU" dirty="0">
                <a:solidFill>
                  <a:schemeClr val="tx2"/>
                </a:solidFill>
              </a:rPr>
              <a:t>(форма общения, в процессе которой происходит обмен информацией и опытом на основе использования коллективных знаний, а также вырабатываются и принимаются решения); </a:t>
            </a:r>
          </a:p>
          <a:p>
            <a:r>
              <a:rPr lang="ru-RU" b="1" dirty="0">
                <a:solidFill>
                  <a:srgbClr val="C00000"/>
                </a:solidFill>
              </a:rPr>
              <a:t>публичное выступление </a:t>
            </a:r>
            <a:r>
              <a:rPr lang="ru-RU" dirty="0">
                <a:solidFill>
                  <a:schemeClr val="tx2"/>
                </a:solidFill>
              </a:rPr>
              <a:t>(общественное мероприятие, в ходе которого выступающий доносит до слушателей какую-либо информацию с определённой целью).</a:t>
            </a:r>
          </a:p>
        </p:txBody>
      </p:sp>
    </p:spTree>
    <p:extLst>
      <p:ext uri="{BB962C8B-B14F-4D97-AF65-F5344CB8AC3E}">
        <p14:creationId xmlns:p14="http://schemas.microsoft.com/office/powerpoint/2010/main" val="18511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6CEF0C4A-502F-43BF-99FB-9DCD8288E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7496" y="188914"/>
            <a:ext cx="9279024" cy="8845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Алгоритм ведения переговоров 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69EF64BA-76C2-43A2-A656-E95D2C1C62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4070" y="1563757"/>
            <a:ext cx="11767930" cy="5294243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altLang="ru-RU" sz="3000" b="1" dirty="0">
                <a:solidFill>
                  <a:schemeClr val="tx2"/>
                </a:solidFill>
              </a:rPr>
              <a:t>Определить </a:t>
            </a:r>
            <a:r>
              <a:rPr lang="ru-RU" altLang="ru-RU" sz="3000" b="1" dirty="0">
                <a:solidFill>
                  <a:srgbClr val="A50021"/>
                </a:solidFill>
              </a:rPr>
              <a:t>суть</a:t>
            </a:r>
            <a:r>
              <a:rPr lang="ru-RU" altLang="ru-RU" sz="3000" b="1" dirty="0"/>
              <a:t> </a:t>
            </a:r>
            <a:r>
              <a:rPr lang="ru-RU" altLang="ru-RU" sz="3000" b="1" dirty="0">
                <a:solidFill>
                  <a:schemeClr val="tx2"/>
                </a:solidFill>
              </a:rPr>
              <a:t>проблемы.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altLang="ru-RU" sz="3000" b="1" dirty="0">
                <a:solidFill>
                  <a:schemeClr val="tx2"/>
                </a:solidFill>
              </a:rPr>
              <a:t>Предоставить собеседнику высказать свою </a:t>
            </a:r>
            <a:r>
              <a:rPr lang="ru-RU" altLang="ru-RU" sz="3000" b="1" dirty="0">
                <a:solidFill>
                  <a:srgbClr val="A50021"/>
                </a:solidFill>
              </a:rPr>
              <a:t>точку зрения</a:t>
            </a:r>
            <a:r>
              <a:rPr lang="ru-RU" altLang="ru-RU" sz="3000" b="1" dirty="0">
                <a:solidFill>
                  <a:schemeClr val="tx2"/>
                </a:solidFill>
              </a:rPr>
              <a:t>, чтобы прояснить его цели и интересы.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altLang="ru-RU" sz="3000" b="1" dirty="0">
                <a:solidFill>
                  <a:schemeClr val="tx2"/>
                </a:solidFill>
              </a:rPr>
              <a:t>Выразить понимание и </a:t>
            </a:r>
            <a:r>
              <a:rPr lang="ru-RU" altLang="ru-RU" sz="3000" b="1" dirty="0">
                <a:solidFill>
                  <a:srgbClr val="A50021"/>
                </a:solidFill>
              </a:rPr>
              <a:t>уважение</a:t>
            </a:r>
            <a:r>
              <a:rPr lang="ru-RU" altLang="ru-RU" sz="3000" b="1" dirty="0"/>
              <a:t> </a:t>
            </a:r>
            <a:r>
              <a:rPr lang="ru-RU" altLang="ru-RU" sz="3000" b="1" dirty="0">
                <a:solidFill>
                  <a:schemeClr val="tx2"/>
                </a:solidFill>
              </a:rPr>
              <a:t>к ним.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altLang="ru-RU" sz="3000" b="1" dirty="0">
                <a:solidFill>
                  <a:schemeClr val="tx2"/>
                </a:solidFill>
              </a:rPr>
              <a:t>Четко сформулировать </a:t>
            </a:r>
            <a:r>
              <a:rPr lang="ru-RU" altLang="ru-RU" sz="3000" b="1" dirty="0">
                <a:solidFill>
                  <a:srgbClr val="A50021"/>
                </a:solidFill>
              </a:rPr>
              <a:t>собственную позицию</a:t>
            </a:r>
            <a:r>
              <a:rPr lang="ru-RU" altLang="ru-RU" sz="3000" b="1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altLang="ru-RU" sz="3000" b="1" dirty="0">
                <a:solidFill>
                  <a:schemeClr val="tx2"/>
                </a:solidFill>
              </a:rPr>
              <a:t>Подчеркнуть</a:t>
            </a:r>
            <a:r>
              <a:rPr lang="ru-RU" altLang="ru-RU" sz="3000" b="1" dirty="0">
                <a:solidFill>
                  <a:srgbClr val="A50021"/>
                </a:solidFill>
              </a:rPr>
              <a:t> общность </a:t>
            </a:r>
            <a:r>
              <a:rPr lang="ru-RU" altLang="ru-RU" sz="3000" b="1" dirty="0">
                <a:solidFill>
                  <a:schemeClr val="tx2"/>
                </a:solidFill>
              </a:rPr>
              <a:t>интересов.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altLang="ru-RU" sz="3000" b="1" dirty="0">
                <a:solidFill>
                  <a:schemeClr val="tx2"/>
                </a:solidFill>
              </a:rPr>
              <a:t>Внести своё </a:t>
            </a:r>
            <a:r>
              <a:rPr lang="ru-RU" altLang="ru-RU" sz="3000" b="1" dirty="0">
                <a:solidFill>
                  <a:srgbClr val="A50021"/>
                </a:solidFill>
              </a:rPr>
              <a:t>предложение</a:t>
            </a:r>
            <a:r>
              <a:rPr lang="ru-RU" altLang="ru-RU" sz="3000" b="1" dirty="0"/>
              <a:t> </a:t>
            </a:r>
            <a:r>
              <a:rPr lang="ru-RU" altLang="ru-RU" sz="3000" b="1" dirty="0">
                <a:solidFill>
                  <a:schemeClr val="tx2"/>
                </a:solidFill>
              </a:rPr>
              <a:t>или попросить партнера высказать его вариант решения.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altLang="ru-RU" sz="3000" b="1" dirty="0">
                <a:solidFill>
                  <a:schemeClr val="tx2"/>
                </a:solidFill>
              </a:rPr>
              <a:t>Прийти к взаимовыгодному </a:t>
            </a:r>
            <a:r>
              <a:rPr lang="ru-RU" altLang="ru-RU" sz="3000" b="1" dirty="0">
                <a:solidFill>
                  <a:srgbClr val="A50021"/>
                </a:solidFill>
              </a:rPr>
              <a:t>соглашению</a:t>
            </a:r>
            <a:r>
              <a:rPr lang="ru-RU" altLang="ru-RU" sz="3000" b="1" dirty="0"/>
              <a:t> </a:t>
            </a:r>
            <a:r>
              <a:rPr lang="ru-RU" altLang="ru-RU" sz="3000" b="1" dirty="0">
                <a:solidFill>
                  <a:schemeClr val="tx2"/>
                </a:solidFill>
              </a:rPr>
              <a:t>и закрепить его.</a:t>
            </a:r>
          </a:p>
          <a:p>
            <a:pPr>
              <a:buFont typeface="Wingdings 3" charset="2"/>
              <a:buChar char=""/>
              <a:defRPr/>
            </a:pPr>
            <a:endParaRPr lang="ru-RU" altLang="ru-RU" sz="2800" dirty="0"/>
          </a:p>
          <a:p>
            <a:pPr>
              <a:buFont typeface="Wingdings 3" charset="2"/>
              <a:buChar char="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5E667-B108-CBDD-3077-18DD99B6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783" y="115888"/>
            <a:ext cx="9798517" cy="100064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Кейс «Молодой специалист»</a:t>
            </a:r>
            <a:endParaRPr lang="ru-RU" sz="3600" dirty="0"/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DC731EEA-8CF1-A797-1D7C-D450875BEF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3019" y="1751798"/>
            <a:ext cx="10953549" cy="499031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altLang="ru-RU" sz="2800" dirty="0"/>
              <a:t>      </a:t>
            </a:r>
            <a:r>
              <a:rPr lang="ru-RU" altLang="ru-RU" sz="2800" dirty="0">
                <a:solidFill>
                  <a:schemeClr val="tx2"/>
                </a:solidFill>
              </a:rPr>
              <a:t>Молодой специалист, работая на предприятии около года, стал в открытую обсуждать «устаревшие», по его мнению, методы работы профсоюзов, и при каждом удобном случае транслировать свое нежелание и непонимание членства в этой организации. </a:t>
            </a:r>
          </a:p>
          <a:p>
            <a:pPr marL="0" indent="0" algn="just">
              <a:buNone/>
              <a:defRPr/>
            </a:pPr>
            <a:r>
              <a:rPr lang="ru-RU" altLang="ru-RU" sz="2800" dirty="0">
                <a:solidFill>
                  <a:schemeClr val="tx2"/>
                </a:solidFill>
              </a:rPr>
              <a:t>      Председатель первички, осознавая и видя, что мнение данного работника начинают разделять многие другие молодые специалисты, принимает решение провести с ним беседу, чтобы разрешить конфликтную ситуацию.</a:t>
            </a:r>
          </a:p>
          <a:p>
            <a:pPr marL="0" indent="0" algn="just"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</a:rPr>
              <a:t>Задание: </a:t>
            </a:r>
            <a:r>
              <a:rPr lang="ru-RU" altLang="ru-RU" sz="2800" b="1" dirty="0">
                <a:solidFill>
                  <a:schemeClr val="tx2"/>
                </a:solidFill>
              </a:rPr>
              <a:t>опишите - в чём, на Ваш взгляд, заключается конфликтная ситуация? Что необходимо сделать для её разрешения?</a:t>
            </a:r>
          </a:p>
          <a:p>
            <a:pPr marL="0" indent="0">
              <a:buNone/>
              <a:defRPr/>
            </a:pPr>
            <a:endParaRPr lang="ru-RU" altLang="ru-RU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4E70C-6ECF-39E4-DA56-7B0823D215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457200"/>
            <a:ext cx="2949575" cy="1600200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ru-RU" dirty="0"/>
            </a:br>
            <a:br>
              <a:rPr lang="ru-RU" dirty="0"/>
            </a:br>
            <a:endParaRPr lang="ru-BY" sz="2025" dirty="0">
              <a:solidFill>
                <a:srgbClr val="C0000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D8E4E5-021F-A399-0893-0C3655D3B0D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564312" y="1052514"/>
            <a:ext cx="4937877" cy="48092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  <a:defRPr/>
            </a:pPr>
            <a:r>
              <a:rPr lang="ru-RU" sz="3500" b="1" dirty="0">
                <a:solidFill>
                  <a:srgbClr val="002060"/>
                </a:solidFill>
              </a:rPr>
              <a:t>Телеграмм-канал</a:t>
            </a:r>
          </a:p>
          <a:p>
            <a:pPr marL="0" indent="0" algn="ctr">
              <a:buNone/>
              <a:defRPr/>
            </a:pPr>
            <a:r>
              <a:rPr lang="ru-RU" sz="3500" b="1" dirty="0">
                <a:solidFill>
                  <a:srgbClr val="C00000"/>
                </a:solidFill>
              </a:rPr>
              <a:t>«Профсоюзное информбюро»</a:t>
            </a:r>
          </a:p>
          <a:p>
            <a:pPr algn="ctr">
              <a:defRPr/>
            </a:pPr>
            <a:endParaRPr lang="ru-RU" sz="3200" b="1" dirty="0">
              <a:solidFill>
                <a:srgbClr val="FFFF00"/>
              </a:solidFill>
            </a:endParaRPr>
          </a:p>
          <a:p>
            <a:pPr marL="0" indent="0" algn="ctr">
              <a:buNone/>
              <a:defRPr/>
            </a:pPr>
            <a:r>
              <a:rPr lang="ru-RU" sz="3200" b="1" i="1" dirty="0"/>
              <a:t>Обмен информацией, ответы на актуальные вопросы, исследования и статистика  </a:t>
            </a:r>
            <a:endParaRPr lang="ru-BY" sz="3200" b="1" i="1" dirty="0"/>
          </a:p>
        </p:txBody>
      </p:sp>
      <p:pic>
        <p:nvPicPr>
          <p:cNvPr id="31748" name="Рисунок 4">
            <a:extLst>
              <a:ext uri="{FF2B5EF4-FFF2-40B4-BE49-F238E27FC236}">
                <a16:creationId xmlns:a16="http://schemas.microsoft.com/office/drawing/2014/main" id="{D873FDFB-41D7-7053-26C5-01F8D0DB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2" y="924026"/>
            <a:ext cx="4937876" cy="500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4518" y="255134"/>
            <a:ext cx="10635915" cy="8998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Работа в команде: </a:t>
            </a:r>
            <a:br>
              <a:rPr lang="ru-RU" sz="3600" b="1" dirty="0"/>
            </a:br>
            <a:r>
              <a:rPr lang="ru-RU" sz="3600" b="1" dirty="0"/>
              <a:t>разработка проекта </a:t>
            </a:r>
            <a:r>
              <a:rPr lang="ru-RU" sz="3600" b="1" i="1" dirty="0"/>
              <a:t>«Всё зависит от нас самих!»</a:t>
            </a:r>
            <a:endParaRPr lang="en-US" sz="3600" b="1" i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81264" y="1819174"/>
            <a:ext cx="11319310" cy="496262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Профсоюзный проект </a:t>
            </a:r>
            <a:r>
              <a:rPr lang="ru-RU" sz="3000" b="1" dirty="0">
                <a:solidFill>
                  <a:schemeClr val="tx2"/>
                </a:solidFill>
              </a:rPr>
              <a:t>- </a:t>
            </a:r>
            <a:r>
              <a:rPr lang="ru-RU" sz="3000" dirty="0">
                <a:solidFill>
                  <a:schemeClr val="tx2"/>
                </a:solidFill>
              </a:rPr>
              <a:t>план осуществления определенных мероприятий, (действий) направленных на </a:t>
            </a:r>
            <a:r>
              <a:rPr lang="ru-RU" sz="3000" i="1" dirty="0">
                <a:solidFill>
                  <a:schemeClr val="tx2"/>
                </a:solidFill>
              </a:rPr>
              <a:t>улучшение условий труда, материального положения, социальной защищенности работников, мотивации профсоюзного членства </a:t>
            </a:r>
            <a:r>
              <a:rPr lang="ru-RU" sz="3000" dirty="0">
                <a:solidFill>
                  <a:schemeClr val="tx2"/>
                </a:solidFill>
              </a:rPr>
              <a:t>в рамках определенного времени, денежных и других ресурсов.</a:t>
            </a:r>
          </a:p>
          <a:p>
            <a:r>
              <a:rPr lang="ru-RU" sz="3000" b="1" dirty="0">
                <a:solidFill>
                  <a:srgbClr val="002060"/>
                </a:solidFill>
              </a:rPr>
              <a:t>Цель работы: </a:t>
            </a:r>
            <a:r>
              <a:rPr lang="ru-RU" sz="3000" dirty="0">
                <a:solidFill>
                  <a:schemeClr val="tx2"/>
                </a:solidFill>
              </a:rPr>
              <a:t>разработать и сделать презентацию </a:t>
            </a:r>
            <a:r>
              <a:rPr lang="ru-RU" sz="3000" b="1" i="1" dirty="0">
                <a:solidFill>
                  <a:schemeClr val="tx2"/>
                </a:solidFill>
              </a:rPr>
              <a:t>проекта</a:t>
            </a:r>
            <a:r>
              <a:rPr lang="ru-RU" sz="3000" dirty="0">
                <a:solidFill>
                  <a:schemeClr val="tx2"/>
                </a:solidFill>
              </a:rPr>
              <a:t> </a:t>
            </a:r>
            <a:r>
              <a:rPr lang="ru-RU" sz="3000" b="1" i="1" dirty="0">
                <a:solidFill>
                  <a:schemeClr val="tx2"/>
                </a:solidFill>
              </a:rPr>
              <a:t>мероприятия (действия), </a:t>
            </a:r>
            <a:r>
              <a:rPr lang="ru-RU" sz="3000" dirty="0">
                <a:solidFill>
                  <a:schemeClr val="tx2"/>
                </a:solidFill>
              </a:rPr>
              <a:t>реализация которого возможна в условиях Вашей конкретной ППО совместными усилиями молодёжи и профсоюзной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98383"/>
            <a:ext cx="9601200" cy="7796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Структура проекта</a:t>
            </a:r>
            <a:endParaRPr lang="en-US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78A6AC-7DEB-BF48-FA27-E8295527437D}"/>
              </a:ext>
            </a:extLst>
          </p:cNvPr>
          <p:cNvSpPr txBox="1"/>
          <p:nvPr/>
        </p:nvSpPr>
        <p:spPr>
          <a:xfrm>
            <a:off x="1097279" y="2271561"/>
            <a:ext cx="1021240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solidFill>
                  <a:schemeClr val="tx2"/>
                </a:solidFill>
              </a:rPr>
              <a:t>Проблема, </a:t>
            </a:r>
            <a:r>
              <a:rPr lang="ru-RU" sz="3200" dirty="0">
                <a:solidFill>
                  <a:schemeClr val="tx2"/>
                </a:solidFill>
              </a:rPr>
              <a:t>на решение которой направлен проект.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solidFill>
                  <a:schemeClr val="tx2"/>
                </a:solidFill>
              </a:rPr>
              <a:t>Цель</a:t>
            </a:r>
            <a:r>
              <a:rPr lang="ru-RU" sz="3200" dirty="0">
                <a:solidFill>
                  <a:schemeClr val="tx2"/>
                </a:solidFill>
              </a:rPr>
              <a:t> мероприятия (действия).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solidFill>
                  <a:schemeClr val="tx2"/>
                </a:solidFill>
              </a:rPr>
              <a:t>Мероприятия, </a:t>
            </a:r>
            <a:r>
              <a:rPr lang="ru-RU" sz="3200" dirty="0">
                <a:solidFill>
                  <a:schemeClr val="tx2"/>
                </a:solidFill>
              </a:rPr>
              <a:t>которые должны быть выполнены в рамках проекта (его содержание).</a:t>
            </a:r>
            <a:endParaRPr lang="ru-BY" sz="3200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>
                <a:solidFill>
                  <a:schemeClr val="tx2"/>
                </a:solidFill>
              </a:rPr>
              <a:t>Сроки</a:t>
            </a:r>
            <a:r>
              <a:rPr lang="ru-RU" sz="3200" dirty="0">
                <a:solidFill>
                  <a:schemeClr val="tx2"/>
                </a:solidFill>
              </a:rPr>
              <a:t> реализации проекта.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tx2"/>
                </a:solidFill>
              </a:rPr>
              <a:t>Кадровое, финансовое, материально-техническое </a:t>
            </a:r>
            <a:r>
              <a:rPr lang="ru-RU" sz="3200" b="1" dirty="0">
                <a:solidFill>
                  <a:schemeClr val="tx2"/>
                </a:solidFill>
              </a:rPr>
              <a:t>обеспечение. </a:t>
            </a: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255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Оценка проекта по шкале от 1 до 10 максимум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884" y="1399308"/>
            <a:ext cx="6701225" cy="5458691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sz="3000" b="1" dirty="0">
                <a:solidFill>
                  <a:schemeClr val="tx2"/>
                </a:solidFill>
              </a:rPr>
              <a:t>Результативность </a:t>
            </a:r>
            <a:r>
              <a:rPr lang="ru-RU" sz="3000" i="1" dirty="0">
                <a:solidFill>
                  <a:schemeClr val="tx2"/>
                </a:solidFill>
              </a:rPr>
              <a:t>(способность решить выявленные проблемы).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>
                <a:solidFill>
                  <a:schemeClr val="tx2"/>
                </a:solidFill>
              </a:rPr>
              <a:t>Расходы</a:t>
            </a:r>
            <a:r>
              <a:rPr lang="ru-RU" sz="3000" dirty="0">
                <a:solidFill>
                  <a:schemeClr val="tx2"/>
                </a:solidFill>
              </a:rPr>
              <a:t> </a:t>
            </a:r>
            <a:r>
              <a:rPr lang="ru-RU" sz="3000" i="1" dirty="0">
                <a:solidFill>
                  <a:schemeClr val="tx2"/>
                </a:solidFill>
              </a:rPr>
              <a:t>(малозатратный, либо сложный для финансирования проект).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>
                <a:solidFill>
                  <a:schemeClr val="tx2"/>
                </a:solidFill>
              </a:rPr>
              <a:t>Легкость реализации </a:t>
            </a:r>
            <a:r>
              <a:rPr lang="ru-RU" sz="3000" i="1" dirty="0">
                <a:solidFill>
                  <a:schemeClr val="tx2"/>
                </a:solidFill>
              </a:rPr>
              <a:t>(насколько трудоёмок проект в реализации).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>
                <a:solidFill>
                  <a:schemeClr val="tx2"/>
                </a:solidFill>
              </a:rPr>
              <a:t>Время, </a:t>
            </a:r>
            <a:r>
              <a:rPr lang="ru-RU" sz="3000" i="1" dirty="0">
                <a:solidFill>
                  <a:schemeClr val="tx2"/>
                </a:solidFill>
              </a:rPr>
              <a:t>необходимое для подготовки (затраты временных ресурсов).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b="1" dirty="0">
                <a:solidFill>
                  <a:schemeClr val="tx2"/>
                </a:solidFill>
              </a:rPr>
              <a:t>Последствия</a:t>
            </a:r>
            <a:r>
              <a:rPr lang="ru-RU" sz="3000" dirty="0">
                <a:solidFill>
                  <a:schemeClr val="tx2"/>
                </a:solidFill>
              </a:rPr>
              <a:t> </a:t>
            </a:r>
            <a:r>
              <a:rPr lang="ru-RU" sz="3000" i="1" dirty="0">
                <a:solidFill>
                  <a:schemeClr val="tx2"/>
                </a:solidFill>
              </a:rPr>
              <a:t>(последействия проекта, его сопутствующие результаты).</a:t>
            </a:r>
          </a:p>
          <a:p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8B0D17-A94C-220B-7990-0957E7AB2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34" y="1645920"/>
            <a:ext cx="5265019" cy="4956946"/>
          </a:xfrm>
        </p:spPr>
      </p:pic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295C8BA7-78F6-4ECE-A26B-CC1717C76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3096" y="381002"/>
            <a:ext cx="11184833" cy="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– </a:t>
            </a:r>
            <a:br>
              <a:rPr lang="ru-RU" altLang="ru-RU" b="1" dirty="0">
                <a:solidFill>
                  <a:srgbClr val="A50021"/>
                </a:solidFill>
              </a:rPr>
            </a:br>
            <a:r>
              <a:rPr lang="ru-RU" altLang="ru-RU" b="1" dirty="0"/>
              <a:t>группа людей, совместно действующих для достижения поставленной 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B84E77-9B29-49F3-8EEB-8603AB84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09" y="1934817"/>
            <a:ext cx="9104243" cy="5035826"/>
          </a:xfrm>
        </p:spPr>
        <p:txBody>
          <a:bodyPr>
            <a:normAutofit/>
          </a:bodyPr>
          <a:lstStyle/>
          <a:p>
            <a:pPr marL="400050" lvl="1" indent="0">
              <a:buNone/>
              <a:defRPr/>
            </a:pPr>
            <a:r>
              <a:rPr lang="ru-RU" sz="3200" b="1" dirty="0">
                <a:solidFill>
                  <a:srgbClr val="C00000"/>
                </a:solidFill>
              </a:rPr>
              <a:t>Системные элементы организации: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tx2"/>
                </a:solidFill>
              </a:rPr>
              <a:t>Цель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tx2"/>
                </a:solidFill>
              </a:rPr>
              <a:t>Управление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tx2"/>
                </a:solidFill>
              </a:rPr>
              <a:t>Структура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tx2"/>
                </a:solidFill>
              </a:rPr>
              <a:t>Человеческий ресурс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tx2"/>
                </a:solidFill>
              </a:rPr>
              <a:t>Технология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tx2"/>
                </a:solidFill>
              </a:rPr>
              <a:t>Финансы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ru-RU" sz="2800" b="1" dirty="0">
                <a:solidFill>
                  <a:schemeClr val="tx2"/>
                </a:solidFill>
              </a:rPr>
              <a:t>Связи</a:t>
            </a:r>
          </a:p>
          <a:p>
            <a:pPr>
              <a:buFontTx/>
              <a:buChar char="-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F3A8D95C-E266-5C14-BD19-6EF93F17DC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02091" y="549275"/>
            <a:ext cx="5089909" cy="101001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BY" sz="4800" b="1" dirty="0">
                <a:solidFill>
                  <a:srgbClr val="C00000"/>
                </a:solidFill>
              </a:rPr>
              <a:t>Управление</a:t>
            </a: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966721C9-5916-BA03-301A-C33260FBF2C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48338" y="2002055"/>
            <a:ext cx="3792354" cy="442762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BY" sz="3000" b="1" dirty="0">
                <a:solidFill>
                  <a:schemeClr val="tx2"/>
                </a:solidFill>
              </a:rPr>
              <a:t>это</a:t>
            </a:r>
            <a:r>
              <a:rPr lang="ru-RU" altLang="ru-BY" sz="3000" b="1" dirty="0"/>
              <a:t> </a:t>
            </a:r>
            <a:r>
              <a:rPr lang="ru-RU" altLang="ru-BY" sz="3000" b="1" i="1" dirty="0">
                <a:solidFill>
                  <a:srgbClr val="FF0000"/>
                </a:solidFill>
              </a:rPr>
              <a:t>сознательное воздействие </a:t>
            </a:r>
            <a:r>
              <a:rPr lang="ru-RU" altLang="ru-BY" sz="3000" b="1" dirty="0">
                <a:solidFill>
                  <a:schemeClr val="tx2"/>
                </a:solidFill>
              </a:rPr>
              <a:t>человека на объекты, процессы и их участников, осуществляемое в</a:t>
            </a:r>
            <a:r>
              <a:rPr lang="ru-RU" altLang="ru-BY" sz="3000" b="1" dirty="0"/>
              <a:t> </a:t>
            </a:r>
            <a:r>
              <a:rPr lang="ru-RU" altLang="ru-BY" sz="3000" b="1" i="1" dirty="0">
                <a:solidFill>
                  <a:srgbClr val="FF0000"/>
                </a:solidFill>
              </a:rPr>
              <a:t>целях получения </a:t>
            </a:r>
            <a:r>
              <a:rPr lang="ru-RU" altLang="ru-BY" sz="3000" b="1" dirty="0">
                <a:solidFill>
                  <a:schemeClr val="tx2"/>
                </a:solidFill>
              </a:rPr>
              <a:t>желаемых </a:t>
            </a:r>
            <a:r>
              <a:rPr lang="ru-RU" altLang="ru-BY" sz="3000" b="1" i="1" dirty="0">
                <a:solidFill>
                  <a:srgbClr val="FF0000"/>
                </a:solidFill>
              </a:rPr>
              <a:t>результатов. </a:t>
            </a:r>
          </a:p>
          <a:p>
            <a:pPr algn="ctr" eaLnBrk="1" hangingPunct="1">
              <a:buFontTx/>
              <a:buNone/>
              <a:defRPr/>
            </a:pPr>
            <a:endParaRPr lang="ru-RU" altLang="ru-BY" sz="2800" b="1" i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ru-RU" altLang="ru-BY" sz="2400" b="1" i="1" dirty="0">
              <a:solidFill>
                <a:srgbClr val="FF0000"/>
              </a:solidFill>
            </a:endParaRPr>
          </a:p>
        </p:txBody>
      </p:sp>
      <p:pic>
        <p:nvPicPr>
          <p:cNvPr id="11268" name="Объект 9">
            <a:extLst>
              <a:ext uri="{FF2B5EF4-FFF2-40B4-BE49-F238E27FC236}">
                <a16:creationId xmlns:a16="http://schemas.microsoft.com/office/drawing/2014/main" id="{A6CEDB3F-6221-EA83-B44F-C45ABFDBE22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389" y="404813"/>
            <a:ext cx="6572702" cy="6264275"/>
          </a:xfr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7BDA08A1-2BEB-8F04-F804-CC9472808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4114" y="235527"/>
            <a:ext cx="7939087" cy="886691"/>
          </a:xfrm>
        </p:spPr>
        <p:txBody>
          <a:bodyPr/>
          <a:lstStyle/>
          <a:p>
            <a:pPr algn="ctr"/>
            <a:r>
              <a:rPr lang="ru-RU" altLang="ru-BY" sz="3600" b="1" dirty="0"/>
              <a:t>Стили управления</a:t>
            </a:r>
          </a:p>
        </p:txBody>
      </p:sp>
      <p:graphicFrame>
        <p:nvGraphicFramePr>
          <p:cNvPr id="175125" name="Group 21">
            <a:extLst>
              <a:ext uri="{FF2B5EF4-FFF2-40B4-BE49-F238E27FC236}">
                <a16:creationId xmlns:a16="http://schemas.microsoft.com/office/drawing/2014/main" id="{3BA9B879-CA0E-780B-EE97-7231F203D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865206"/>
              </p:ext>
            </p:extLst>
          </p:nvPr>
        </p:nvGraphicFramePr>
        <p:xfrm>
          <a:off x="1260763" y="1565564"/>
          <a:ext cx="10183092" cy="5153891"/>
        </p:xfrm>
        <a:graphic>
          <a:graphicData uri="http://schemas.openxmlformats.org/drawingml/2006/table">
            <a:tbl>
              <a:tblPr/>
              <a:tblGrid>
                <a:gridCol w="3392966">
                  <a:extLst>
                    <a:ext uri="{9D8B030D-6E8A-4147-A177-3AD203B41FA5}">
                      <a16:colId xmlns:a16="http://schemas.microsoft.com/office/drawing/2014/main" val="3511944497"/>
                    </a:ext>
                  </a:extLst>
                </a:gridCol>
                <a:gridCol w="3397160">
                  <a:extLst>
                    <a:ext uri="{9D8B030D-6E8A-4147-A177-3AD203B41FA5}">
                      <a16:colId xmlns:a16="http://schemas.microsoft.com/office/drawing/2014/main" val="220456227"/>
                    </a:ext>
                  </a:extLst>
                </a:gridCol>
                <a:gridCol w="3392966">
                  <a:extLst>
                    <a:ext uri="{9D8B030D-6E8A-4147-A177-3AD203B41FA5}">
                      <a16:colId xmlns:a16="http://schemas.microsoft.com/office/drawing/2014/main" val="3772550606"/>
                    </a:ext>
                  </a:extLst>
                </a:gridCol>
              </a:tblGrid>
              <a:tr h="198083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стиле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«Дом отдыха»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BY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Работа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753897"/>
                  </a:ext>
                </a:extLst>
              </a:tr>
              <a:tr h="15873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BY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Интересы людей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Организованное управление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BY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634291"/>
                  </a:ext>
                </a:extLst>
              </a:tr>
              <a:tr h="158568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Обеднённое управление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BY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BY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Интересы дела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BY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подчинение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92532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5A282F0-E4A0-45DA-B3A8-6DF9F9D268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0331" y="2080591"/>
            <a:ext cx="4996069" cy="422813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200" b="1" i="1" dirty="0">
                <a:solidFill>
                  <a:srgbClr val="C00000"/>
                </a:solidFill>
              </a:rPr>
              <a:t>Руководитель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altLang="ru-RU" sz="2800" i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chemeClr val="tx2"/>
                </a:solidFill>
              </a:rPr>
              <a:t>Назначается, часто «сверху»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solidFill>
                  <a:schemeClr val="tx2"/>
                </a:solidFill>
              </a:rPr>
              <a:t>Отвечает за все происходящее в организации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8CBC0A8-A691-485C-9E66-FFD6B4ADA39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02018" y="2080591"/>
            <a:ext cx="5605670" cy="4301159"/>
          </a:xfrm>
        </p:spPr>
        <p:txBody>
          <a:bodyPr>
            <a:normAutofit lnSpcReduction="10000"/>
          </a:bodyPr>
          <a:lstStyle/>
          <a:p>
            <a:pPr marL="533400" indent="-533400" algn="ctr">
              <a:lnSpc>
                <a:spcPct val="80000"/>
              </a:lnSpc>
              <a:buNone/>
            </a:pPr>
            <a:r>
              <a:rPr lang="ru-RU" altLang="ru-RU" sz="3200" b="1" dirty="0">
                <a:solidFill>
                  <a:srgbClr val="C00000"/>
                </a:solidFill>
              </a:rPr>
              <a:t> </a:t>
            </a:r>
            <a:r>
              <a:rPr lang="ru-RU" altLang="ru-RU" sz="3200" b="1" i="1" dirty="0">
                <a:solidFill>
                  <a:srgbClr val="C00000"/>
                </a:solidFill>
              </a:rPr>
              <a:t>Лидер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schemeClr val="tx2"/>
                </a:solidFill>
              </a:rPr>
              <a:t>Профессионал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schemeClr val="tx2"/>
                </a:solidFill>
              </a:rPr>
              <a:t>Организатор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schemeClr val="tx2"/>
                </a:solidFill>
              </a:rPr>
              <a:t>Старейшина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schemeClr val="tx2"/>
                </a:solidFill>
              </a:rPr>
              <a:t>Эксперт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schemeClr val="tx2"/>
                </a:solidFill>
              </a:rPr>
              <a:t>Эмоциональный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solidFill>
                  <a:schemeClr val="tx2"/>
                </a:solidFill>
              </a:rPr>
              <a:t>Кумир</a:t>
            </a:r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dirty="0" err="1">
                <a:solidFill>
                  <a:schemeClr val="tx2"/>
                </a:solidFill>
              </a:rPr>
              <a:t>Антилидер</a:t>
            </a:r>
            <a:endParaRPr lang="ru-RU" altLang="ru-RU" sz="2800" dirty="0">
              <a:solidFill>
                <a:schemeClr val="tx2"/>
              </a:solidFill>
            </a:endParaRPr>
          </a:p>
          <a:p>
            <a:pPr marL="533400" indent="-533400">
              <a:lnSpc>
                <a:spcPct val="80000"/>
              </a:lnSpc>
              <a:buNone/>
            </a:pPr>
            <a:endParaRPr lang="ru-RU" altLang="ru-RU" dirty="0"/>
          </a:p>
          <a:p>
            <a:pPr marL="533400" indent="-533400">
              <a:lnSpc>
                <a:spcPct val="80000"/>
              </a:lnSpc>
              <a:buNone/>
            </a:pPr>
            <a:endParaRPr lang="ru-RU" alt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E5F8006-2876-4C49-87E9-D01E102E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7520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Кто управляет организацией?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956CD9-72D4-4154-A8D1-781EA855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55134"/>
            <a:ext cx="10628243" cy="84370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Основные управленческие функции лидера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448119A-C0B5-41A0-B678-AFA2BC1662DD}"/>
              </a:ext>
            </a:extLst>
          </p:cNvPr>
          <p:cNvGrpSpPr/>
          <p:nvPr/>
        </p:nvGrpSpPr>
        <p:grpSpPr>
          <a:xfrm>
            <a:off x="1258957" y="1633706"/>
            <a:ext cx="9700591" cy="5068101"/>
            <a:chOff x="3575202" y="1633706"/>
            <a:chExt cx="5147042" cy="5068101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DFCF3088-C9FD-4336-8685-F2BE4EEFCF52}"/>
                </a:ext>
              </a:extLst>
            </p:cNvPr>
            <p:cNvSpPr/>
            <p:nvPr/>
          </p:nvSpPr>
          <p:spPr>
            <a:xfrm>
              <a:off x="5382982" y="3501362"/>
              <a:ext cx="1471605" cy="1332788"/>
            </a:xfrm>
            <a:custGeom>
              <a:avLst/>
              <a:gdLst>
                <a:gd name="connsiteX0" fmla="*/ 0 w 1332788"/>
                <a:gd name="connsiteY0" fmla="*/ 666394 h 1332788"/>
                <a:gd name="connsiteX1" fmla="*/ 666394 w 1332788"/>
                <a:gd name="connsiteY1" fmla="*/ 0 h 1332788"/>
                <a:gd name="connsiteX2" fmla="*/ 1332788 w 1332788"/>
                <a:gd name="connsiteY2" fmla="*/ 666394 h 1332788"/>
                <a:gd name="connsiteX3" fmla="*/ 666394 w 1332788"/>
                <a:gd name="connsiteY3" fmla="*/ 1332788 h 1332788"/>
                <a:gd name="connsiteX4" fmla="*/ 0 w 1332788"/>
                <a:gd name="connsiteY4" fmla="*/ 666394 h 13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788" h="1332788">
                  <a:moveTo>
                    <a:pt x="0" y="666394"/>
                  </a:moveTo>
                  <a:cubicBezTo>
                    <a:pt x="0" y="298355"/>
                    <a:pt x="298355" y="0"/>
                    <a:pt x="666394" y="0"/>
                  </a:cubicBezTo>
                  <a:cubicBezTo>
                    <a:pt x="1034433" y="0"/>
                    <a:pt x="1332788" y="298355"/>
                    <a:pt x="1332788" y="666394"/>
                  </a:cubicBezTo>
                  <a:cubicBezTo>
                    <a:pt x="1332788" y="1034433"/>
                    <a:pt x="1034433" y="1332788"/>
                    <a:pt x="666394" y="1332788"/>
                  </a:cubicBezTo>
                  <a:cubicBezTo>
                    <a:pt x="298355" y="1332788"/>
                    <a:pt x="0" y="1034433"/>
                    <a:pt x="0" y="6663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9312" tIns="219312" rIns="219312" bIns="219312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u="none" strike="noStrike" kern="1200" cap="none" normalizeH="0" baseline="0" dirty="0">
                  <a:ln/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Координация</a:t>
              </a: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88F411A5-E73C-4D04-80FF-084CA98120C8}"/>
                </a:ext>
              </a:extLst>
            </p:cNvPr>
            <p:cNvSpPr/>
            <p:nvPr/>
          </p:nvSpPr>
          <p:spPr>
            <a:xfrm rot="16200000">
              <a:off x="5967512" y="3015377"/>
              <a:ext cx="283480" cy="453147"/>
            </a:xfrm>
            <a:custGeom>
              <a:avLst/>
              <a:gdLst>
                <a:gd name="connsiteX0" fmla="*/ 0 w 283480"/>
                <a:gd name="connsiteY0" fmla="*/ 90629 h 453147"/>
                <a:gd name="connsiteX1" fmla="*/ 141740 w 283480"/>
                <a:gd name="connsiteY1" fmla="*/ 90629 h 453147"/>
                <a:gd name="connsiteX2" fmla="*/ 141740 w 283480"/>
                <a:gd name="connsiteY2" fmla="*/ 0 h 453147"/>
                <a:gd name="connsiteX3" fmla="*/ 283480 w 283480"/>
                <a:gd name="connsiteY3" fmla="*/ 226574 h 453147"/>
                <a:gd name="connsiteX4" fmla="*/ 141740 w 283480"/>
                <a:gd name="connsiteY4" fmla="*/ 453147 h 453147"/>
                <a:gd name="connsiteX5" fmla="*/ 141740 w 283480"/>
                <a:gd name="connsiteY5" fmla="*/ 362518 h 453147"/>
                <a:gd name="connsiteX6" fmla="*/ 0 w 283480"/>
                <a:gd name="connsiteY6" fmla="*/ 362518 h 453147"/>
                <a:gd name="connsiteX7" fmla="*/ 0 w 283480"/>
                <a:gd name="connsiteY7" fmla="*/ 90629 h 45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480" h="453147">
                  <a:moveTo>
                    <a:pt x="0" y="90629"/>
                  </a:moveTo>
                  <a:lnTo>
                    <a:pt x="141740" y="90629"/>
                  </a:lnTo>
                  <a:lnTo>
                    <a:pt x="141740" y="0"/>
                  </a:lnTo>
                  <a:lnTo>
                    <a:pt x="283480" y="226574"/>
                  </a:lnTo>
                  <a:lnTo>
                    <a:pt x="141740" y="453147"/>
                  </a:lnTo>
                  <a:lnTo>
                    <a:pt x="141740" y="362518"/>
                  </a:lnTo>
                  <a:lnTo>
                    <a:pt x="0" y="362518"/>
                  </a:lnTo>
                  <a:lnTo>
                    <a:pt x="0" y="9062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-1" tIns="90628" rIns="85044" bIns="9062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500" kern="120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10568E98-46D3-488A-AC10-35B4E244835A}"/>
                </a:ext>
              </a:extLst>
            </p:cNvPr>
            <p:cNvSpPr/>
            <p:nvPr/>
          </p:nvSpPr>
          <p:spPr>
            <a:xfrm>
              <a:off x="5325187" y="1633706"/>
              <a:ext cx="1568130" cy="1332788"/>
            </a:xfrm>
            <a:custGeom>
              <a:avLst/>
              <a:gdLst>
                <a:gd name="connsiteX0" fmla="*/ 0 w 1332788"/>
                <a:gd name="connsiteY0" fmla="*/ 666394 h 1332788"/>
                <a:gd name="connsiteX1" fmla="*/ 666394 w 1332788"/>
                <a:gd name="connsiteY1" fmla="*/ 0 h 1332788"/>
                <a:gd name="connsiteX2" fmla="*/ 1332788 w 1332788"/>
                <a:gd name="connsiteY2" fmla="*/ 666394 h 1332788"/>
                <a:gd name="connsiteX3" fmla="*/ 666394 w 1332788"/>
                <a:gd name="connsiteY3" fmla="*/ 1332788 h 1332788"/>
                <a:gd name="connsiteX4" fmla="*/ 0 w 1332788"/>
                <a:gd name="connsiteY4" fmla="*/ 666394 h 13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788" h="1332788">
                  <a:moveTo>
                    <a:pt x="0" y="666394"/>
                  </a:moveTo>
                  <a:cubicBezTo>
                    <a:pt x="0" y="298355"/>
                    <a:pt x="298355" y="0"/>
                    <a:pt x="666394" y="0"/>
                  </a:cubicBezTo>
                  <a:cubicBezTo>
                    <a:pt x="1034433" y="0"/>
                    <a:pt x="1332788" y="298355"/>
                    <a:pt x="1332788" y="666394"/>
                  </a:cubicBezTo>
                  <a:cubicBezTo>
                    <a:pt x="1332788" y="1034433"/>
                    <a:pt x="1034433" y="1332788"/>
                    <a:pt x="666394" y="1332788"/>
                  </a:cubicBezTo>
                  <a:cubicBezTo>
                    <a:pt x="298355" y="1332788"/>
                    <a:pt x="0" y="1034433"/>
                    <a:pt x="0" y="6663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5502" tIns="215502" rIns="215502" bIns="215502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u="none" strike="noStrike" kern="1200" cap="none" normalizeH="0" baseline="0" dirty="0">
                  <a:ln/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Планирование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290B4716-CC8D-4B2A-BE3F-1B0D885CA63F}"/>
                </a:ext>
              </a:extLst>
            </p:cNvPr>
            <p:cNvSpPr/>
            <p:nvPr/>
          </p:nvSpPr>
          <p:spPr>
            <a:xfrm>
              <a:off x="6893317" y="3941183"/>
              <a:ext cx="283480" cy="453147"/>
            </a:xfrm>
            <a:custGeom>
              <a:avLst/>
              <a:gdLst>
                <a:gd name="connsiteX0" fmla="*/ 0 w 283480"/>
                <a:gd name="connsiteY0" fmla="*/ 90629 h 453147"/>
                <a:gd name="connsiteX1" fmla="*/ 141740 w 283480"/>
                <a:gd name="connsiteY1" fmla="*/ 90629 h 453147"/>
                <a:gd name="connsiteX2" fmla="*/ 141740 w 283480"/>
                <a:gd name="connsiteY2" fmla="*/ 0 h 453147"/>
                <a:gd name="connsiteX3" fmla="*/ 283480 w 283480"/>
                <a:gd name="connsiteY3" fmla="*/ 226574 h 453147"/>
                <a:gd name="connsiteX4" fmla="*/ 141740 w 283480"/>
                <a:gd name="connsiteY4" fmla="*/ 453147 h 453147"/>
                <a:gd name="connsiteX5" fmla="*/ 141740 w 283480"/>
                <a:gd name="connsiteY5" fmla="*/ 362518 h 453147"/>
                <a:gd name="connsiteX6" fmla="*/ 0 w 283480"/>
                <a:gd name="connsiteY6" fmla="*/ 362518 h 453147"/>
                <a:gd name="connsiteX7" fmla="*/ 0 w 283480"/>
                <a:gd name="connsiteY7" fmla="*/ 90629 h 45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480" h="453147">
                  <a:moveTo>
                    <a:pt x="0" y="90629"/>
                  </a:moveTo>
                  <a:lnTo>
                    <a:pt x="141740" y="90629"/>
                  </a:lnTo>
                  <a:lnTo>
                    <a:pt x="141740" y="0"/>
                  </a:lnTo>
                  <a:lnTo>
                    <a:pt x="283480" y="226574"/>
                  </a:lnTo>
                  <a:lnTo>
                    <a:pt x="141740" y="453147"/>
                  </a:lnTo>
                  <a:lnTo>
                    <a:pt x="141740" y="362518"/>
                  </a:lnTo>
                  <a:lnTo>
                    <a:pt x="0" y="362518"/>
                  </a:lnTo>
                  <a:lnTo>
                    <a:pt x="0" y="9062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0629" rIns="85044" bIns="9062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500" kern="120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6D31BE70-B0EC-499B-8A28-D356E4B22393}"/>
                </a:ext>
              </a:extLst>
            </p:cNvPr>
            <p:cNvSpPr/>
            <p:nvPr/>
          </p:nvSpPr>
          <p:spPr>
            <a:xfrm>
              <a:off x="7310514" y="3501362"/>
              <a:ext cx="1411730" cy="1332788"/>
            </a:xfrm>
            <a:custGeom>
              <a:avLst/>
              <a:gdLst>
                <a:gd name="connsiteX0" fmla="*/ 0 w 1332788"/>
                <a:gd name="connsiteY0" fmla="*/ 666394 h 1332788"/>
                <a:gd name="connsiteX1" fmla="*/ 666394 w 1332788"/>
                <a:gd name="connsiteY1" fmla="*/ 0 h 1332788"/>
                <a:gd name="connsiteX2" fmla="*/ 1332788 w 1332788"/>
                <a:gd name="connsiteY2" fmla="*/ 666394 h 1332788"/>
                <a:gd name="connsiteX3" fmla="*/ 666394 w 1332788"/>
                <a:gd name="connsiteY3" fmla="*/ 1332788 h 1332788"/>
                <a:gd name="connsiteX4" fmla="*/ 0 w 1332788"/>
                <a:gd name="connsiteY4" fmla="*/ 666394 h 13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788" h="1332788">
                  <a:moveTo>
                    <a:pt x="0" y="666394"/>
                  </a:moveTo>
                  <a:cubicBezTo>
                    <a:pt x="0" y="298355"/>
                    <a:pt x="298355" y="0"/>
                    <a:pt x="666394" y="0"/>
                  </a:cubicBezTo>
                  <a:cubicBezTo>
                    <a:pt x="1034433" y="0"/>
                    <a:pt x="1332788" y="298355"/>
                    <a:pt x="1332788" y="666394"/>
                  </a:cubicBezTo>
                  <a:cubicBezTo>
                    <a:pt x="1332788" y="1034433"/>
                    <a:pt x="1034433" y="1332788"/>
                    <a:pt x="666394" y="1332788"/>
                  </a:cubicBezTo>
                  <a:cubicBezTo>
                    <a:pt x="298355" y="1332788"/>
                    <a:pt x="0" y="1034433"/>
                    <a:pt x="0" y="6663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5502" tIns="215502" rIns="215502" bIns="215502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u="none" strike="noStrike" kern="1200" cap="none" normalizeH="0" baseline="0" dirty="0">
                  <a:ln/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Организация</a:t>
              </a: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F777873D-8260-4752-8A7C-68EB8AB0A0DC}"/>
                </a:ext>
              </a:extLst>
            </p:cNvPr>
            <p:cNvSpPr/>
            <p:nvPr/>
          </p:nvSpPr>
          <p:spPr>
            <a:xfrm rot="5400000">
              <a:off x="5967512" y="4866988"/>
              <a:ext cx="283480" cy="453147"/>
            </a:xfrm>
            <a:custGeom>
              <a:avLst/>
              <a:gdLst>
                <a:gd name="connsiteX0" fmla="*/ 0 w 283480"/>
                <a:gd name="connsiteY0" fmla="*/ 90629 h 453147"/>
                <a:gd name="connsiteX1" fmla="*/ 141740 w 283480"/>
                <a:gd name="connsiteY1" fmla="*/ 90629 h 453147"/>
                <a:gd name="connsiteX2" fmla="*/ 141740 w 283480"/>
                <a:gd name="connsiteY2" fmla="*/ 0 h 453147"/>
                <a:gd name="connsiteX3" fmla="*/ 283480 w 283480"/>
                <a:gd name="connsiteY3" fmla="*/ 226574 h 453147"/>
                <a:gd name="connsiteX4" fmla="*/ 141740 w 283480"/>
                <a:gd name="connsiteY4" fmla="*/ 453147 h 453147"/>
                <a:gd name="connsiteX5" fmla="*/ 141740 w 283480"/>
                <a:gd name="connsiteY5" fmla="*/ 362518 h 453147"/>
                <a:gd name="connsiteX6" fmla="*/ 0 w 283480"/>
                <a:gd name="connsiteY6" fmla="*/ 362518 h 453147"/>
                <a:gd name="connsiteX7" fmla="*/ 0 w 283480"/>
                <a:gd name="connsiteY7" fmla="*/ 90629 h 45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480" h="453147">
                  <a:moveTo>
                    <a:pt x="0" y="90629"/>
                  </a:moveTo>
                  <a:lnTo>
                    <a:pt x="141740" y="90629"/>
                  </a:lnTo>
                  <a:lnTo>
                    <a:pt x="141740" y="0"/>
                  </a:lnTo>
                  <a:lnTo>
                    <a:pt x="283480" y="226574"/>
                  </a:lnTo>
                  <a:lnTo>
                    <a:pt x="141740" y="453147"/>
                  </a:lnTo>
                  <a:lnTo>
                    <a:pt x="141740" y="362518"/>
                  </a:lnTo>
                  <a:lnTo>
                    <a:pt x="0" y="362518"/>
                  </a:lnTo>
                  <a:lnTo>
                    <a:pt x="0" y="9062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90628" rIns="85043" bIns="9062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500" kern="120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C120F26-6DC8-47B7-9AC8-79F73C188EBB}"/>
                </a:ext>
              </a:extLst>
            </p:cNvPr>
            <p:cNvSpPr/>
            <p:nvPr/>
          </p:nvSpPr>
          <p:spPr>
            <a:xfrm>
              <a:off x="5382982" y="5369019"/>
              <a:ext cx="1510334" cy="1332788"/>
            </a:xfrm>
            <a:custGeom>
              <a:avLst/>
              <a:gdLst>
                <a:gd name="connsiteX0" fmla="*/ 0 w 1332788"/>
                <a:gd name="connsiteY0" fmla="*/ 666394 h 1332788"/>
                <a:gd name="connsiteX1" fmla="*/ 666394 w 1332788"/>
                <a:gd name="connsiteY1" fmla="*/ 0 h 1332788"/>
                <a:gd name="connsiteX2" fmla="*/ 1332788 w 1332788"/>
                <a:gd name="connsiteY2" fmla="*/ 666394 h 1332788"/>
                <a:gd name="connsiteX3" fmla="*/ 666394 w 1332788"/>
                <a:gd name="connsiteY3" fmla="*/ 1332788 h 1332788"/>
                <a:gd name="connsiteX4" fmla="*/ 0 w 1332788"/>
                <a:gd name="connsiteY4" fmla="*/ 666394 h 13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788" h="1332788">
                  <a:moveTo>
                    <a:pt x="0" y="666394"/>
                  </a:moveTo>
                  <a:cubicBezTo>
                    <a:pt x="0" y="298355"/>
                    <a:pt x="298355" y="0"/>
                    <a:pt x="666394" y="0"/>
                  </a:cubicBezTo>
                  <a:cubicBezTo>
                    <a:pt x="1034433" y="0"/>
                    <a:pt x="1332788" y="298355"/>
                    <a:pt x="1332788" y="666394"/>
                  </a:cubicBezTo>
                  <a:cubicBezTo>
                    <a:pt x="1332788" y="1034433"/>
                    <a:pt x="1034433" y="1332788"/>
                    <a:pt x="666394" y="1332788"/>
                  </a:cubicBezTo>
                  <a:cubicBezTo>
                    <a:pt x="298355" y="1332788"/>
                    <a:pt x="0" y="1034433"/>
                    <a:pt x="0" y="6663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5502" tIns="215502" rIns="215502" bIns="215502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u="none" strike="noStrike" kern="1200" cap="none" normalizeH="0" baseline="0" dirty="0">
                  <a:ln/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Активизация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ED33D8CD-272A-4453-AD9B-BC950E45125D}"/>
                </a:ext>
              </a:extLst>
            </p:cNvPr>
            <p:cNvSpPr/>
            <p:nvPr/>
          </p:nvSpPr>
          <p:spPr>
            <a:xfrm rot="21600000">
              <a:off x="5041707" y="3941182"/>
              <a:ext cx="283480" cy="453148"/>
            </a:xfrm>
            <a:custGeom>
              <a:avLst/>
              <a:gdLst>
                <a:gd name="connsiteX0" fmla="*/ 0 w 283480"/>
                <a:gd name="connsiteY0" fmla="*/ 90629 h 453147"/>
                <a:gd name="connsiteX1" fmla="*/ 141740 w 283480"/>
                <a:gd name="connsiteY1" fmla="*/ 90629 h 453147"/>
                <a:gd name="connsiteX2" fmla="*/ 141740 w 283480"/>
                <a:gd name="connsiteY2" fmla="*/ 0 h 453147"/>
                <a:gd name="connsiteX3" fmla="*/ 283480 w 283480"/>
                <a:gd name="connsiteY3" fmla="*/ 226574 h 453147"/>
                <a:gd name="connsiteX4" fmla="*/ 141740 w 283480"/>
                <a:gd name="connsiteY4" fmla="*/ 453147 h 453147"/>
                <a:gd name="connsiteX5" fmla="*/ 141740 w 283480"/>
                <a:gd name="connsiteY5" fmla="*/ 362518 h 453147"/>
                <a:gd name="connsiteX6" fmla="*/ 0 w 283480"/>
                <a:gd name="connsiteY6" fmla="*/ 362518 h 453147"/>
                <a:gd name="connsiteX7" fmla="*/ 0 w 283480"/>
                <a:gd name="connsiteY7" fmla="*/ 90629 h 453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480" h="453147">
                  <a:moveTo>
                    <a:pt x="283480" y="362518"/>
                  </a:moveTo>
                  <a:lnTo>
                    <a:pt x="141740" y="362518"/>
                  </a:lnTo>
                  <a:lnTo>
                    <a:pt x="141740" y="453147"/>
                  </a:lnTo>
                  <a:lnTo>
                    <a:pt x="0" y="226573"/>
                  </a:lnTo>
                  <a:lnTo>
                    <a:pt x="141740" y="0"/>
                  </a:lnTo>
                  <a:lnTo>
                    <a:pt x="141740" y="90629"/>
                  </a:lnTo>
                  <a:lnTo>
                    <a:pt x="283480" y="90629"/>
                  </a:lnTo>
                  <a:lnTo>
                    <a:pt x="283480" y="36251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5044" tIns="90630" rIns="0" bIns="90629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500" kern="1200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D2FFA59-648B-4110-A7BE-4FEB6157343E}"/>
                </a:ext>
              </a:extLst>
            </p:cNvPr>
            <p:cNvSpPr/>
            <p:nvPr/>
          </p:nvSpPr>
          <p:spPr>
            <a:xfrm>
              <a:off x="3575202" y="3501362"/>
              <a:ext cx="1332788" cy="1332788"/>
            </a:xfrm>
            <a:custGeom>
              <a:avLst/>
              <a:gdLst>
                <a:gd name="connsiteX0" fmla="*/ 0 w 1332788"/>
                <a:gd name="connsiteY0" fmla="*/ 666394 h 1332788"/>
                <a:gd name="connsiteX1" fmla="*/ 666394 w 1332788"/>
                <a:gd name="connsiteY1" fmla="*/ 0 h 1332788"/>
                <a:gd name="connsiteX2" fmla="*/ 1332788 w 1332788"/>
                <a:gd name="connsiteY2" fmla="*/ 666394 h 1332788"/>
                <a:gd name="connsiteX3" fmla="*/ 666394 w 1332788"/>
                <a:gd name="connsiteY3" fmla="*/ 1332788 h 1332788"/>
                <a:gd name="connsiteX4" fmla="*/ 0 w 1332788"/>
                <a:gd name="connsiteY4" fmla="*/ 666394 h 13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788" h="1332788">
                  <a:moveTo>
                    <a:pt x="0" y="666394"/>
                  </a:moveTo>
                  <a:cubicBezTo>
                    <a:pt x="0" y="298355"/>
                    <a:pt x="298355" y="0"/>
                    <a:pt x="666394" y="0"/>
                  </a:cubicBezTo>
                  <a:cubicBezTo>
                    <a:pt x="1034433" y="0"/>
                    <a:pt x="1332788" y="298355"/>
                    <a:pt x="1332788" y="666394"/>
                  </a:cubicBezTo>
                  <a:cubicBezTo>
                    <a:pt x="1332788" y="1034433"/>
                    <a:pt x="1034433" y="1332788"/>
                    <a:pt x="666394" y="1332788"/>
                  </a:cubicBezTo>
                  <a:cubicBezTo>
                    <a:pt x="298355" y="1332788"/>
                    <a:pt x="0" y="1034433"/>
                    <a:pt x="0" y="6663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15502" tIns="215502" rIns="215502" bIns="215502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1" u="none" strike="noStrike" kern="1200" cap="none" normalizeH="0" baseline="0" dirty="0">
                  <a:ln/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cs typeface="Arial" panose="020B0604020202020204" pitchFamily="34" charset="0"/>
                </a:rPr>
                <a:t>Контроль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2E88C-D0EF-4E9F-9EBD-5987EE20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831544"/>
          </a:xfrm>
        </p:spPr>
        <p:txBody>
          <a:bodyPr/>
          <a:lstStyle/>
          <a:p>
            <a:pPr algn="ctr"/>
            <a:r>
              <a:rPr lang="ru-RU" b="1" dirty="0"/>
              <a:t>Функция планирования деятельности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49A2A-E395-4F9A-8732-B50221DAB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1828799"/>
            <a:ext cx="10919791" cy="49165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Планирование</a:t>
            </a:r>
            <a:r>
              <a:rPr lang="ru-RU" sz="2800" b="1" dirty="0"/>
              <a:t> </a:t>
            </a:r>
            <a:r>
              <a:rPr lang="ru-RU" sz="2800" dirty="0">
                <a:solidFill>
                  <a:schemeClr val="tx2"/>
                </a:solidFill>
              </a:rPr>
              <a:t>означает выбор и подготовку (то есть - распределение ресурсов) к реализации целей, а также упорядочивание рабочего времени.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Этапы процесса: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Формулировка цели (цель - образ конечного </a:t>
            </a:r>
            <a:r>
              <a:rPr lang="ru-RU" sz="2800" b="1" dirty="0">
                <a:solidFill>
                  <a:schemeClr val="tx2"/>
                </a:solidFill>
              </a:rPr>
              <a:t>результата</a:t>
            </a:r>
            <a:r>
              <a:rPr lang="ru-RU" sz="2800" dirty="0">
                <a:solidFill>
                  <a:schemeClr val="tx2"/>
                </a:solidFill>
              </a:rPr>
              <a:t>).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Определение задач (конкретные последовательные </a:t>
            </a:r>
            <a:r>
              <a:rPr lang="ru-RU" sz="2800" b="1" dirty="0">
                <a:solidFill>
                  <a:schemeClr val="tx2"/>
                </a:solidFill>
              </a:rPr>
              <a:t>этапы</a:t>
            </a:r>
            <a:r>
              <a:rPr lang="ru-RU" sz="2800" dirty="0">
                <a:solidFill>
                  <a:schemeClr val="tx2"/>
                </a:solidFill>
              </a:rPr>
              <a:t>, выполнение которых должно приближать к достижению цели).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solidFill>
                  <a:schemeClr val="tx2"/>
                </a:solidFill>
              </a:rPr>
              <a:t>Разработка действий достижения цели (</a:t>
            </a:r>
            <a:r>
              <a:rPr lang="ru-RU" sz="2800" b="1" dirty="0">
                <a:solidFill>
                  <a:schemeClr val="tx2"/>
                </a:solidFill>
              </a:rPr>
              <a:t>конкретные мероприятия </a:t>
            </a:r>
            <a:r>
              <a:rPr lang="ru-RU" sz="2800" dirty="0">
                <a:solidFill>
                  <a:schemeClr val="tx2"/>
                </a:solidFill>
              </a:rPr>
              <a:t>для достижения каждой из сформулированных задач).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127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43BB0-44D4-486B-B593-FD1DBB43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255134"/>
            <a:ext cx="11065565" cy="1036850"/>
          </a:xfrm>
        </p:spPr>
        <p:txBody>
          <a:bodyPr/>
          <a:lstStyle/>
          <a:p>
            <a:pPr algn="ctr"/>
            <a:r>
              <a:rPr lang="ru-RU" b="1" i="1" dirty="0"/>
              <a:t>Общие принципы и правила планирования</a:t>
            </a:r>
            <a:br>
              <a:rPr lang="ru-RU" b="1" i="1" dirty="0"/>
            </a:br>
            <a:r>
              <a:rPr lang="ru-RU" b="1" i="1" dirty="0"/>
              <a:t> рабочего времени лидера: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96BC5-3866-4E71-B46D-32B03DF19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6" y="1948070"/>
            <a:ext cx="11065564" cy="465479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2"/>
                </a:solidFill>
              </a:rPr>
              <a:t>при составлении плана на день оставить примерно </a:t>
            </a:r>
            <a:r>
              <a:rPr lang="ru-RU" sz="2800" b="1" dirty="0">
                <a:solidFill>
                  <a:srgbClr val="C00000"/>
                </a:solidFill>
              </a:rPr>
              <a:t>1/5 часть </a:t>
            </a:r>
            <a:r>
              <a:rPr lang="ru-RU" sz="2800" dirty="0">
                <a:solidFill>
                  <a:schemeClr val="tx2"/>
                </a:solidFill>
              </a:rPr>
              <a:t>своего времени свободным, т.е. </a:t>
            </a:r>
            <a:r>
              <a:rPr lang="ru-RU" sz="2800" b="1" dirty="0">
                <a:solidFill>
                  <a:schemeClr val="tx2"/>
                </a:solidFill>
              </a:rPr>
              <a:t>80%</a:t>
            </a:r>
            <a:r>
              <a:rPr lang="ru-RU" sz="2800" dirty="0">
                <a:solidFill>
                  <a:schemeClr val="tx2"/>
                </a:solidFill>
              </a:rPr>
              <a:t> времени желательно отвести на конкретные виды работы, а </a:t>
            </a:r>
            <a:r>
              <a:rPr lang="ru-RU" sz="2800" b="1" dirty="0">
                <a:solidFill>
                  <a:schemeClr val="tx2"/>
                </a:solidFill>
              </a:rPr>
              <a:t>20% </a:t>
            </a:r>
            <a:r>
              <a:rPr lang="ru-RU" sz="2800" dirty="0">
                <a:solidFill>
                  <a:schemeClr val="tx2"/>
                </a:solidFill>
              </a:rPr>
              <a:t>- на решение спонтанно возникающих вопросов;</a:t>
            </a:r>
          </a:p>
          <a:p>
            <a:pPr marL="0" indent="0" algn="just">
              <a:buNone/>
            </a:pPr>
            <a:endParaRPr lang="ru-RU" sz="800" dirty="0"/>
          </a:p>
          <a:p>
            <a:pPr algn="just"/>
            <a:r>
              <a:rPr lang="ru-RU" sz="2800" dirty="0">
                <a:solidFill>
                  <a:schemeClr val="tx2"/>
                </a:solidFill>
              </a:rPr>
              <a:t>для обеспечения реальности планирования следует планировать такой объем задач, с которыми возможно справиться, в связи с этим эффективно разбить дела по векторам </a:t>
            </a:r>
            <a:r>
              <a:rPr lang="ru-RU" sz="2800" b="1" dirty="0">
                <a:solidFill>
                  <a:srgbClr val="C00000"/>
                </a:solidFill>
              </a:rPr>
              <a:t>«важно» / «срочно» </a:t>
            </a:r>
            <a:r>
              <a:rPr lang="ru-RU" sz="2800" dirty="0">
                <a:solidFill>
                  <a:schemeClr val="tx2"/>
                </a:solidFill>
              </a:rPr>
              <a:t>и взять в разработку те мероприятия, которые имеют высокий уровень важности и срочности.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9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Полоса</Template>
  <TotalTime>1296</TotalTime>
  <Words>1266</Words>
  <Application>Microsoft Office PowerPoint</Application>
  <PresentationFormat>Широкоэкранный</PresentationFormat>
  <Paragraphs>206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Book Antiqua</vt:lpstr>
      <vt:lpstr>Times New Roman</vt:lpstr>
      <vt:lpstr>Verdana</vt:lpstr>
      <vt:lpstr>Wingdings</vt:lpstr>
      <vt:lpstr>Wingdings 3</vt:lpstr>
      <vt:lpstr>Направление продаж 16 x 9</vt:lpstr>
      <vt:lpstr>ЧТО ПОЛЕЗНО ПРОЧИТАТЬ?</vt:lpstr>
      <vt:lpstr>«Формирование лидерских  навыков»</vt:lpstr>
      <vt:lpstr>Организация –  группа людей, совместно действующих для достижения поставленной цели</vt:lpstr>
      <vt:lpstr>Управление</vt:lpstr>
      <vt:lpstr>Стили управления</vt:lpstr>
      <vt:lpstr>Кто управляет организацией?</vt:lpstr>
      <vt:lpstr>Основные управленческие функции лидера</vt:lpstr>
      <vt:lpstr>Функция планирования деятельности</vt:lpstr>
      <vt:lpstr>Общие принципы и правила планирования  рабочего времени лидера:</vt:lpstr>
      <vt:lpstr>Система планирования</vt:lpstr>
      <vt:lpstr>Организация совместной деятельности</vt:lpstr>
      <vt:lpstr>Типы совместной деятельности </vt:lpstr>
      <vt:lpstr>Определение термина «команда»</vt:lpstr>
      <vt:lpstr>Этапы работы с командой</vt:lpstr>
      <vt:lpstr>Типы участников совместной деятельности</vt:lpstr>
      <vt:lpstr>Методы активизации работников</vt:lpstr>
      <vt:lpstr>Контроль – процесс обеспечения достижения организацией своих целей, сравнение того, что есть, с тем, что должно быть. </vt:lpstr>
      <vt:lpstr>Основные виды контролируемых ресурсов</vt:lpstr>
      <vt:lpstr>Координация = коммуникации + принятие управленческого решения</vt:lpstr>
      <vt:lpstr>Основные формы деловых коммуникаций лидера:</vt:lpstr>
      <vt:lpstr>Алгоритм ведения переговоров </vt:lpstr>
      <vt:lpstr>Кейс «Молодой специалист»</vt:lpstr>
      <vt:lpstr>  </vt:lpstr>
      <vt:lpstr>Работа в команде:  разработка проекта «Всё зависит от нас самих!»</vt:lpstr>
      <vt:lpstr>Структура проекта</vt:lpstr>
      <vt:lpstr>Оценка проекта по шкале от 1 до 10 максимум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рисунком</dc:title>
  <dc:creator>Andrei Glazyrin</dc:creator>
  <cp:lastModifiedBy>Ирина Фрик</cp:lastModifiedBy>
  <cp:revision>228</cp:revision>
  <dcterms:created xsi:type="dcterms:W3CDTF">2020-03-11T06:50:11Z</dcterms:created>
  <dcterms:modified xsi:type="dcterms:W3CDTF">2024-06-16T06:49:04Z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