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72" r:id="rId2"/>
    <p:sldMasterId id="2147483684" r:id="rId3"/>
  </p:sldMasterIdLst>
  <p:notesMasterIdLst>
    <p:notesMasterId r:id="rId35"/>
  </p:notesMasterIdLst>
  <p:handoutMasterIdLst>
    <p:handoutMasterId r:id="rId36"/>
  </p:handoutMasterIdLst>
  <p:sldIdLst>
    <p:sldId id="972" r:id="rId4"/>
    <p:sldId id="1130" r:id="rId5"/>
    <p:sldId id="1181" r:id="rId6"/>
    <p:sldId id="1187" r:id="rId7"/>
    <p:sldId id="1168" r:id="rId8"/>
    <p:sldId id="1189" r:id="rId9"/>
    <p:sldId id="1166" r:id="rId10"/>
    <p:sldId id="1190" r:id="rId11"/>
    <p:sldId id="1194" r:id="rId12"/>
    <p:sldId id="1193" r:id="rId13"/>
    <p:sldId id="1197" r:id="rId14"/>
    <p:sldId id="1198" r:id="rId15"/>
    <p:sldId id="1192" r:id="rId16"/>
    <p:sldId id="1196" r:id="rId17"/>
    <p:sldId id="1110" r:id="rId18"/>
    <p:sldId id="1123" r:id="rId19"/>
    <p:sldId id="1124" r:id="rId20"/>
    <p:sldId id="1142" r:id="rId21"/>
    <p:sldId id="1184" r:id="rId22"/>
    <p:sldId id="1138" r:id="rId23"/>
    <p:sldId id="1170" r:id="rId24"/>
    <p:sldId id="1186" r:id="rId25"/>
    <p:sldId id="1174" r:id="rId26"/>
    <p:sldId id="1136" r:id="rId27"/>
    <p:sldId id="1139" r:id="rId28"/>
    <p:sldId id="1150" r:id="rId29"/>
    <p:sldId id="1164" r:id="rId30"/>
    <p:sldId id="1182" r:id="rId31"/>
    <p:sldId id="1179" r:id="rId32"/>
    <p:sldId id="1195" r:id="rId33"/>
    <p:sldId id="1199" r:id="rId34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FEEDCA"/>
    <a:srgbClr val="FDFDF1"/>
    <a:srgbClr val="FCF9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18" autoAdjust="0"/>
    <p:restoredTop sz="78364" autoAdjust="0"/>
  </p:normalViewPr>
  <p:slideViewPr>
    <p:cSldViewPr>
      <p:cViewPr varScale="1">
        <p:scale>
          <a:sx n="73" d="100"/>
          <a:sy n="73" d="100"/>
        </p:scale>
        <p:origin x="145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38F205D1-3561-4486-B2E5-BCDAA660DD61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29E9691-D774-4CC6-B63A-9E42313408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3001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E3CD61CD-4E97-4981-84B6-95826521E48C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06DAEA-5AB7-4EDB-B544-977F3D95F8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523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9F2A2-4868-4FCF-A4DD-8A978A9BE2EC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6DD3C-49D0-4F91-BCE3-6BD8202C71C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595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B468-7AF4-4E52-AE73-245B37C47917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CB521A-5491-415C-92D2-F43C619F2E2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226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3F17E-F5D9-479E-AEBC-C57D86B39CBF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5304D-4BDB-4CCE-9CF6-FF679766EC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845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A1D26A-EA59-457A-8466-9C2D602E322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7992F-36FC-41D8-A0C6-92D4664FB28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4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BD666-F8DD-4205-86A1-C6283C3257E6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AAB72E-A8BC-4546-B3FC-09534DC96B2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2568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E6104-E443-455E-BDB6-170838A5A0C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C0EA8B-A743-422E-8C2D-389B8D7EB254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6829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51E43-A6CF-489B-B477-19E43F6BB65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C8BB3B-B907-442B-B518-B676B331020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788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0C1A59-FEF7-414D-865E-12A710B2AC4F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9547CA-1E50-4949-ADB9-4ACC7927A0F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5539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D2EC0-79C7-438B-9FA8-0B3D3EEF7C3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486215-F4BA-40D7-AE67-8A2CE2FD189D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009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E0D16-ECD8-4F32-A586-29B774400F7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56CCBC-FEEB-4A24-A1F0-313B9AF0C08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367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E83B0-0FE4-4895-8F8A-FC397DE68AA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9DE493-110D-4C46-8F42-F617B7586440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12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6251A-A2C3-4D47-B636-8C8716411C0E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F16B37-0A9A-4940-9C65-F85116BBA34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7176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06196-0021-45CC-9410-B9592DD31D5A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7A2D00-BCE8-4AE6-BF6B-905F271ABACB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2373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FEEA0F-F226-4758-9CAD-A8E8F9A81168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FD9C65-EE25-4537-A06B-023583D354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159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852F01-0A78-4040-B00A-3B87B21BEA6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BB5511-284E-47DB-9979-56A5B08B01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9027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4A1D26A-EA59-457A-8466-9C2D602E322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67992F-36FC-41D8-A0C6-92D4664FB288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61231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2BD666-F8DD-4205-86A1-C6283C3257E6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1AAB72E-A8BC-4546-B3FC-09534DC96B2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5790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2DE6104-E443-455E-BDB6-170838A5A0CB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3C0EA8B-A743-422E-8C2D-389B8D7EB254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2271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51E43-A6CF-489B-B477-19E43F6BB65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C8BB3B-B907-442B-B518-B676B331020E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767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0C1A59-FEF7-414D-865E-12A710B2AC4F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9547CA-1E50-4949-ADB9-4ACC7927A0F2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3811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3D2EC0-79C7-438B-9FA8-0B3D3EEF7C3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1486215-F4BA-40D7-AE67-8A2CE2FD189D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6156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CFE0D16-ECD8-4F32-A586-29B774400F7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A56CCBC-FEEB-4A24-A1F0-313B9AF0C08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86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CCCC8-8D5A-41F5-B0AC-DCF52B3BEF1B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31DA3-1FAA-4133-BEE9-B1C51142032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51159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9E83B0-0FE4-4895-8F8A-FC397DE68AA9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9DE493-110D-4C46-8F42-F617B7586440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0060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CA06196-0021-45CC-9410-B9592DD31D5A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7A2D00-BCE8-4AE6-BF6B-905F271ABACB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5978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FEEA0F-F226-4758-9CAD-A8E8F9A81168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FD9C65-EE25-4537-A06B-023583D354D7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9436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852F01-0A78-4040-B00A-3B87B21BEA62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BB5511-284E-47DB-9979-56A5B08B01B1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0617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0B1CD-C14F-447B-A1A2-045C65E382B4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5F906-3AEB-4786-BB64-A82DB70580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0408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C6DE0-6156-47D1-ADD2-EA221F027561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9A03F-C078-4DC3-9C10-35D5491D340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72337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CC102-4A12-43B1-B5CC-A37A30A5C9B5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5EE46E-52D4-4FE8-8A96-2BE356A51EE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959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6DF9B-68AA-4309-8B98-72D9AED46978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20B667-05F8-466A-8198-DCD4159DDA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1542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D540F-5B9A-45D1-87F2-F185B1DD6332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E176F8-3DAD-46C4-AAD1-591BAE12A33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2342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27B80-2650-43E0-B5CE-6C16A967F644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D2777-31D9-45C2-B538-4FFAAA5C01D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736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2427A5-5818-4FE9-87A9-864CCB489191}" type="datetimeFigureOut">
              <a:rPr lang="ru-RU"/>
              <a:pPr>
                <a:defRPr/>
              </a:pPr>
              <a:t>25.10.2024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C5CBEE97-C34A-4466-8994-C9733DF0738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189EA-F3B2-45AB-BA19-DEB0FCC3B234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C2FFD0-D221-4C5A-8124-E8CEB07039B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1279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189EA-F3B2-45AB-BA19-DEB0FCC3B234}" type="datetimeFigureOut">
              <a:rPr kumimoji="0" lang="ru-RU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CC2FFD0-D221-4C5A-8124-E8CEB07039BF}" type="slidenum">
              <a:rPr kumimoji="0" lang="ru-RU" altLang="ru-RU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93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ksrf.ru/decision/KSRFDecision690290.pdf" TargetMode="Externa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409300031?index=1" TargetMode="Externa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ksrf.ru/decision/KSRFDecision723614.pdf" TargetMode="Externa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cntd.ru/document/1306888750#6580IP" TargetMode="Externa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sozd.duma.gov.ru/bill/727324-8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nsultant.ru/document/cons_doc_LAW_411233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403326474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pp.genproc.gov.ru/documents/1664002/93067129/98gp.pdf/83fe3089-653b-d495-250a-ccc071eec43b?t=1707230229829&amp;download=tru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312190022" TargetMode="External"/><Relationship Id="rId2" Type="http://schemas.openxmlformats.org/officeDocument/2006/relationships/hyperlink" Target="http://publication.pravo.gov.ru/document/0001202312190017" TargetMode="External"/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&#1086;&#1085;&#1083;&#1072;&#1081;&#1085;&#1080;&#1085;&#1089;&#1087;&#1077;&#1082;&#1094;&#1080;&#1103;.&#1088;&#1092;/settlement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05290035" TargetMode="External"/><Relationship Id="rId2" Type="http://schemas.openxmlformats.org/officeDocument/2006/relationships/hyperlink" Target="http://publication.pravo.gov.ru/document/000120240531007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ublication.pravo.gov.ru/document/0001202409110006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0001202402220019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3kas.sudrf.ru/modules.php?name=sud_delo&amp;srv_num=1&amp;name_op=doc&amp;number=17011779&amp;delo_id=2800001&amp;new=2800001&amp;text_number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6;&#1089;&#1090;&#1072;&#1085;&#1086;&#1074;&#1083;&#1077;&#1085;&#1080;&#1077;%20&#1050;&#1057;%20&#1056;&#1060;%20&#1086;&#1090;%2015.06.2023%20&#8470;32-&#1055;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ksrf.ru/decision/KSRFDecision695802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ksrf.ru/decision/KSRFDecision698345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doc.ksrf.ru/decision/KSRFDecision726500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ksrf.ru/decision/KSRFDecision747798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ksrf.ru/decision/KSRFDecision753835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0001202404060004" TargetMode="External"/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.ksrf.ru/decision/KSRFDecision783058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srf.ru/documents/own/8375/" TargetMode="Externa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0001202402140005" TargetMode="Externa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ublication.pravo.gov.ru/document/0001202405240029" TargetMode="External"/><Relationship Id="rId2" Type="http://schemas.openxmlformats.org/officeDocument/2006/relationships/hyperlink" Target="http://publication.pravo.gov.ru/document/0001202312120034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://publication.pravo.gov.ru/document/000120240530004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rant.ru/products/ipo/prime/doc/408872855/" TargetMode="External"/><Relationship Id="rId2" Type="http://schemas.openxmlformats.org/officeDocument/2006/relationships/hyperlink" Target="http://publication.pravo.gov.ru/document/0001202405040015" TargetMode="Externa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ozd.duma.gov.ru/bill/452641-8#bh_note" TargetMode="External"/><Relationship Id="rId2" Type="http://schemas.openxmlformats.org/officeDocument/2006/relationships/hyperlink" Target="http://publication.pravo.gov.ru/document/0001202401300034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0001202404220041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Последние изменения </a:t>
            </a:r>
            <a:r>
              <a:rPr lang="ru-RU" sz="4000" b="1" dirty="0">
                <a:solidFill>
                  <a:schemeClr val="bg1"/>
                </a:solidFill>
              </a:rPr>
              <a:t/>
            </a:r>
            <a:br>
              <a:rPr lang="ru-RU" sz="4000" b="1" dirty="0">
                <a:solidFill>
                  <a:schemeClr val="bg1"/>
                </a:solidFill>
              </a:rPr>
            </a:br>
            <a:r>
              <a:rPr lang="ru-RU" sz="4000" b="1" dirty="0" smtClean="0">
                <a:solidFill>
                  <a:schemeClr val="bg1"/>
                </a:solidFill>
              </a:rPr>
              <a:t>в трудовом законодательстве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31640" y="5085184"/>
            <a:ext cx="6400800" cy="1057672"/>
          </a:xfrm>
        </p:spPr>
        <p:txBody>
          <a:bodyPr/>
          <a:lstStyle/>
          <a:p>
            <a:r>
              <a:rPr lang="ru-RU" sz="2600" b="1" dirty="0" smtClean="0">
                <a:solidFill>
                  <a:schemeClr val="bg1"/>
                </a:solidFill>
              </a:rPr>
              <a:t>Хмелевская Елена Федоровна</a:t>
            </a:r>
          </a:p>
          <a:p>
            <a:r>
              <a:rPr lang="ru-RU" sz="2600" b="1" i="1" dirty="0" smtClean="0">
                <a:solidFill>
                  <a:schemeClr val="bg1"/>
                </a:solidFill>
              </a:rPr>
              <a:t>Адвокат Адвокатской палаты Санкт-Петербурга</a:t>
            </a:r>
            <a:endParaRPr lang="ru-RU" sz="2600" i="1" dirty="0" smtClean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66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КС РФ от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27.06.2023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№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35-П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Ч.1 </a:t>
            </a:r>
            <a:r>
              <a:rPr lang="ru-RU" sz="2000" dirty="0">
                <a:solidFill>
                  <a:schemeClr val="tx2"/>
                </a:solidFill>
              </a:rPr>
              <a:t>ст.152 ТК РФ </a:t>
            </a:r>
            <a:r>
              <a:rPr lang="ru-RU" sz="2000" dirty="0" smtClean="0">
                <a:solidFill>
                  <a:schemeClr val="tx2"/>
                </a:solidFill>
              </a:rPr>
              <a:t>не соответствует Конституции </a:t>
            </a:r>
            <a:r>
              <a:rPr lang="ru-RU" sz="2000" dirty="0">
                <a:solidFill>
                  <a:schemeClr val="tx2"/>
                </a:solidFill>
              </a:rPr>
              <a:t>РФ. </a:t>
            </a:r>
            <a:r>
              <a:rPr lang="ru-RU" sz="2000" dirty="0" smtClean="0">
                <a:solidFill>
                  <a:schemeClr val="tx2"/>
                </a:solidFill>
              </a:rPr>
              <a:t>До </a:t>
            </a:r>
            <a:r>
              <a:rPr lang="ru-RU" sz="2000" dirty="0">
                <a:solidFill>
                  <a:schemeClr val="tx2"/>
                </a:solidFill>
              </a:rPr>
              <a:t>внесения изменений  время</a:t>
            </a:r>
            <a:r>
              <a:rPr lang="ru-RU" sz="2000" dirty="0" smtClean="0">
                <a:solidFill>
                  <a:schemeClr val="tx2"/>
                </a:solidFill>
              </a:rPr>
              <a:t>, отработанное </a:t>
            </a:r>
            <a:r>
              <a:rPr lang="ru-RU" sz="2000" dirty="0">
                <a:solidFill>
                  <a:schemeClr val="tx2"/>
                </a:solidFill>
              </a:rPr>
              <a:t>сверхурочно, оплачивается </a:t>
            </a:r>
            <a:r>
              <a:rPr lang="ru-RU" sz="2000" dirty="0" smtClean="0">
                <a:solidFill>
                  <a:schemeClr val="tx2"/>
                </a:solidFill>
              </a:rPr>
              <a:t>в 1,5 или 2 размере </a:t>
            </a:r>
            <a:r>
              <a:rPr lang="ru-RU" sz="2000" dirty="0">
                <a:solidFill>
                  <a:schemeClr val="tx2"/>
                </a:solidFill>
              </a:rPr>
              <a:t>тарифной ставки </a:t>
            </a:r>
            <a:r>
              <a:rPr lang="ru-RU" sz="2000" dirty="0" smtClean="0">
                <a:solidFill>
                  <a:schemeClr val="tx2"/>
                </a:solidFill>
              </a:rPr>
              <a:t>или оклада с </a:t>
            </a:r>
            <a:r>
              <a:rPr lang="ru-RU" sz="2000" dirty="0">
                <a:solidFill>
                  <a:schemeClr val="tx2"/>
                </a:solidFill>
              </a:rPr>
              <a:t>начислением всех компенсационных </a:t>
            </a:r>
            <a:r>
              <a:rPr lang="ru-RU" sz="2000" dirty="0" smtClean="0">
                <a:solidFill>
                  <a:schemeClr val="tx2"/>
                </a:solidFill>
              </a:rPr>
              <a:t>и стимулирующих </a:t>
            </a:r>
            <a:r>
              <a:rPr lang="ru-RU" sz="2000" dirty="0">
                <a:solidFill>
                  <a:schemeClr val="tx2"/>
                </a:solidFill>
              </a:rPr>
              <a:t>выплат, предусмотренных системой оплаты труда, </a:t>
            </a:r>
            <a:r>
              <a:rPr lang="ru-RU" sz="2000" dirty="0" smtClean="0">
                <a:solidFill>
                  <a:srgbClr val="FF0000"/>
                </a:solidFill>
              </a:rPr>
              <a:t>на одинарную </a:t>
            </a:r>
            <a:r>
              <a:rPr lang="ru-RU" sz="2000" dirty="0">
                <a:solidFill>
                  <a:srgbClr val="FF0000"/>
                </a:solidFill>
              </a:rPr>
              <a:t>тарифную ставку или </a:t>
            </a:r>
            <a:r>
              <a:rPr lang="ru-RU" sz="2000" dirty="0" smtClean="0">
                <a:solidFill>
                  <a:srgbClr val="FF0000"/>
                </a:solidFill>
              </a:rPr>
              <a:t>оклад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Нет оснований </a:t>
            </a:r>
            <a:r>
              <a:rPr lang="ru-RU" sz="2000" dirty="0">
                <a:solidFill>
                  <a:schemeClr val="tx2"/>
                </a:solidFill>
              </a:rPr>
              <a:t>для отказа работодателя от исполнения условий </a:t>
            </a:r>
            <a:r>
              <a:rPr lang="ru-RU" sz="2000" dirty="0" smtClean="0">
                <a:solidFill>
                  <a:schemeClr val="tx2"/>
                </a:solidFill>
              </a:rPr>
              <a:t>КД, ЛНА </a:t>
            </a:r>
            <a:r>
              <a:rPr lang="ru-RU" sz="2000" dirty="0">
                <a:solidFill>
                  <a:schemeClr val="tx2"/>
                </a:solidFill>
              </a:rPr>
              <a:t>и </a:t>
            </a:r>
            <a:r>
              <a:rPr lang="ru-RU" sz="2000" dirty="0" smtClean="0">
                <a:solidFill>
                  <a:schemeClr val="tx2"/>
                </a:solidFill>
              </a:rPr>
              <a:t>трудовых договоров об оплате сверхурочных </a:t>
            </a:r>
            <a:r>
              <a:rPr lang="ru-RU" sz="2000" dirty="0">
                <a:solidFill>
                  <a:schemeClr val="tx2"/>
                </a:solidFill>
              </a:rPr>
              <a:t>в более высоком размере.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У работников нет права </a:t>
            </a:r>
            <a:r>
              <a:rPr lang="ru-RU" sz="2000" dirty="0">
                <a:solidFill>
                  <a:schemeClr val="tx2"/>
                </a:solidFill>
              </a:rPr>
              <a:t>на перерасчет </a:t>
            </a:r>
            <a:r>
              <a:rPr lang="ru-RU" sz="2000" dirty="0" smtClean="0">
                <a:solidFill>
                  <a:schemeClr val="tx2"/>
                </a:solidFill>
              </a:rPr>
              <a:t>за период до 27.06.2023.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marL="0" indent="0" eaLnBrk="1" hangingPunct="1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!!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 err="1" smtClean="0">
                <a:solidFill>
                  <a:schemeClr val="tx2"/>
                </a:solidFill>
              </a:rPr>
              <a:t>Т.о</a:t>
            </a:r>
            <a:r>
              <a:rPr lang="ru-RU" sz="2000" dirty="0" smtClean="0">
                <a:solidFill>
                  <a:schemeClr val="tx2"/>
                </a:solidFill>
              </a:rPr>
              <a:t>. с 27.06.2023 по 31.08.2024 – действует позиция КС РФ.</a:t>
            </a:r>
          </a:p>
          <a:p>
            <a:pPr marL="0" indent="0" eaLnBrk="1" hangingPunct="1">
              <a:buNone/>
            </a:pPr>
            <a:r>
              <a:rPr lang="ru-RU" sz="2000" dirty="0" smtClean="0">
                <a:solidFill>
                  <a:schemeClr val="tx2"/>
                </a:solidFill>
              </a:rPr>
              <a:t>С 01.09.2024 – применяется ст. 152 ТК РФ. 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о </a:t>
            </a: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сверхурочных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51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  <a:hlinkClick r:id="rId2"/>
              </a:rPr>
              <a:t>Федеральный закон от 30.09.2024 №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339-ФЗ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=&gt; </a:t>
            </a:r>
            <a:r>
              <a:rPr lang="ru-RU" sz="2000" dirty="0">
                <a:solidFill>
                  <a:schemeClr val="tx2"/>
                </a:solidFill>
              </a:rPr>
              <a:t>ст. </a:t>
            </a:r>
            <a:r>
              <a:rPr lang="ru-RU" sz="2000" dirty="0" smtClean="0">
                <a:solidFill>
                  <a:schemeClr val="tx2"/>
                </a:solidFill>
              </a:rPr>
              <a:t>153 </a:t>
            </a:r>
            <a:r>
              <a:rPr lang="ru-RU" sz="2000" dirty="0">
                <a:solidFill>
                  <a:schemeClr val="tx2"/>
                </a:solidFill>
              </a:rPr>
              <a:t>ТК РФ изменена во исполнение Постановления КС РФ </a:t>
            </a:r>
            <a:r>
              <a:rPr lang="ru-RU" sz="2000" dirty="0" smtClean="0">
                <a:solidFill>
                  <a:schemeClr val="tx2"/>
                </a:solidFill>
              </a:rPr>
              <a:t>от 06.12.2023 </a:t>
            </a:r>
            <a:r>
              <a:rPr lang="ru-RU" sz="2000" dirty="0">
                <a:solidFill>
                  <a:schemeClr val="tx2"/>
                </a:solidFill>
              </a:rPr>
              <a:t>№ </a:t>
            </a:r>
            <a:r>
              <a:rPr lang="ru-RU" sz="2000" dirty="0" smtClean="0">
                <a:solidFill>
                  <a:schemeClr val="tx2"/>
                </a:solidFill>
              </a:rPr>
              <a:t>56-П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Вступит в </a:t>
            </a:r>
            <a:r>
              <a:rPr lang="ru-RU" sz="2000" i="1" dirty="0">
                <a:solidFill>
                  <a:schemeClr val="tx2"/>
                </a:solidFill>
              </a:rPr>
              <a:t>силу с 1 </a:t>
            </a:r>
            <a:r>
              <a:rPr lang="ru-RU" sz="2000" i="1" dirty="0" smtClean="0">
                <a:solidFill>
                  <a:schemeClr val="tx2"/>
                </a:solidFill>
              </a:rPr>
              <a:t>марта 2025 </a:t>
            </a:r>
            <a:r>
              <a:rPr lang="ru-RU" sz="2000" i="1" dirty="0">
                <a:solidFill>
                  <a:schemeClr val="tx2"/>
                </a:solidFill>
              </a:rPr>
              <a:t>г. </a:t>
            </a: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Новая редакция ст. 153 ТК РФ: 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День отдыха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за работу в выходной/нерабочий праздничный день </a:t>
            </a:r>
            <a:r>
              <a:rPr lang="ru-RU" sz="2000" dirty="0">
                <a:solidFill>
                  <a:schemeClr val="tx2"/>
                </a:solidFill>
              </a:rPr>
              <a:t>по желанию работника может быть использован в течение </a:t>
            </a:r>
            <a:r>
              <a:rPr lang="ru-RU" sz="2000" dirty="0" smtClean="0">
                <a:solidFill>
                  <a:schemeClr val="tx2"/>
                </a:solidFill>
              </a:rPr>
              <a:t>1 </a:t>
            </a:r>
            <a:r>
              <a:rPr lang="ru-RU" sz="2000" dirty="0">
                <a:solidFill>
                  <a:schemeClr val="tx2"/>
                </a:solidFill>
              </a:rPr>
              <a:t>года со дня работы </a:t>
            </a:r>
            <a:r>
              <a:rPr lang="ru-RU" sz="2000" dirty="0" smtClean="0">
                <a:solidFill>
                  <a:schemeClr val="tx2"/>
                </a:solidFill>
              </a:rPr>
              <a:t>либо </a:t>
            </a:r>
            <a:r>
              <a:rPr lang="ru-RU" sz="2000" dirty="0">
                <a:solidFill>
                  <a:schemeClr val="tx2"/>
                </a:solidFill>
              </a:rPr>
              <a:t>присоединен к отпуску, предоставляемому в указанный период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marL="457200" indent="-457200" eaLnBrk="1" hangingPunct="1">
              <a:buAutoNum type="arabicPeriod"/>
            </a:pPr>
            <a:r>
              <a:rPr lang="ru-RU" sz="2000" dirty="0" smtClean="0">
                <a:solidFill>
                  <a:schemeClr val="tx2"/>
                </a:solidFill>
              </a:rPr>
              <a:t>В </a:t>
            </a:r>
            <a:r>
              <a:rPr lang="ru-RU" sz="2000" dirty="0">
                <a:solidFill>
                  <a:schemeClr val="tx2"/>
                </a:solidFill>
              </a:rPr>
              <a:t>случае, если на день увольнения работника имеется </a:t>
            </a:r>
            <a:r>
              <a:rPr lang="ru-RU" sz="2000" dirty="0" smtClean="0">
                <a:solidFill>
                  <a:schemeClr val="tx2"/>
                </a:solidFill>
              </a:rPr>
              <a:t>неиспользованный день отдыха, работнику </a:t>
            </a:r>
            <a:r>
              <a:rPr lang="ru-RU" sz="2000" dirty="0">
                <a:solidFill>
                  <a:schemeClr val="tx2"/>
                </a:solidFill>
              </a:rPr>
              <a:t>выплачивается разница между оплатой работы в выходной или нерабочий праздничный день, полагавшейся </a:t>
            </a:r>
            <a:r>
              <a:rPr lang="ru-RU" sz="2000" dirty="0" smtClean="0">
                <a:solidFill>
                  <a:schemeClr val="tx2"/>
                </a:solidFill>
              </a:rPr>
              <a:t>работнику </a:t>
            </a:r>
            <a:r>
              <a:rPr lang="ru-RU" sz="2000" dirty="0">
                <a:solidFill>
                  <a:schemeClr val="tx2"/>
                </a:solidFill>
              </a:rPr>
              <a:t>в соответствии с </a:t>
            </a:r>
            <a:r>
              <a:rPr lang="ru-RU" sz="2000" dirty="0" err="1" smtClean="0">
                <a:solidFill>
                  <a:schemeClr val="tx2"/>
                </a:solidFill>
              </a:rPr>
              <a:t>ч.ч</a:t>
            </a:r>
            <a:r>
              <a:rPr lang="ru-RU" sz="2000" dirty="0" smtClean="0">
                <a:solidFill>
                  <a:schemeClr val="tx2"/>
                </a:solidFill>
              </a:rPr>
              <a:t>. 1-3 ст. 153 ТК РФ, </a:t>
            </a:r>
            <a:r>
              <a:rPr lang="ru-RU" sz="2000" dirty="0">
                <a:solidFill>
                  <a:schemeClr val="tx2"/>
                </a:solidFill>
              </a:rPr>
              <a:t>и фактически произведенной оплатой работы в этот день. Указанная разница выплачивается работнику за все дни </a:t>
            </a:r>
            <a:r>
              <a:rPr lang="ru-RU" sz="2000" dirty="0" smtClean="0">
                <a:solidFill>
                  <a:schemeClr val="tx2"/>
                </a:solidFill>
              </a:rPr>
              <a:t>отдыха, </a:t>
            </a:r>
            <a:r>
              <a:rPr lang="ru-RU" sz="2000" dirty="0">
                <a:solidFill>
                  <a:schemeClr val="tx2"/>
                </a:solidFill>
              </a:rPr>
              <a:t>не использованные </a:t>
            </a:r>
            <a:r>
              <a:rPr lang="ru-RU" sz="2000" dirty="0" smtClean="0">
                <a:solidFill>
                  <a:schemeClr val="tx2"/>
                </a:solidFill>
              </a:rPr>
              <a:t>в </a:t>
            </a:r>
            <a:r>
              <a:rPr lang="ru-RU" sz="2000" dirty="0">
                <a:solidFill>
                  <a:schemeClr val="tx2"/>
                </a:solidFill>
              </a:rPr>
              <a:t>период трудовой деятельности у </a:t>
            </a:r>
            <a:r>
              <a:rPr lang="ru-RU" sz="2000" dirty="0" smtClean="0">
                <a:solidFill>
                  <a:schemeClr val="tx2"/>
                </a:solidFill>
              </a:rPr>
              <a:t>работодателя.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«Отгулы» за работу в выходные/праздники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2556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Постановление КС РФ от 06.12.2023 № 56-П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50" dirty="0" smtClean="0">
                <a:solidFill>
                  <a:schemeClr val="tx2"/>
                </a:solidFill>
              </a:rPr>
              <a:t>Жалоба </a:t>
            </a:r>
            <a:r>
              <a:rPr lang="ru-RU" sz="1950" dirty="0">
                <a:solidFill>
                  <a:schemeClr val="tx2"/>
                </a:solidFill>
              </a:rPr>
              <a:t>на ст</a:t>
            </a:r>
            <a:r>
              <a:rPr lang="ru-RU" sz="1950" dirty="0" smtClean="0">
                <a:solidFill>
                  <a:schemeClr val="tx2"/>
                </a:solidFill>
              </a:rPr>
              <a:t>. 153 </a:t>
            </a:r>
            <a:r>
              <a:rPr lang="ru-RU" sz="1950" dirty="0">
                <a:solidFill>
                  <a:schemeClr val="tx2"/>
                </a:solidFill>
              </a:rPr>
              <a:t>ТК РФ применительно к ситуации, когда работник вместо повышенной оплаты за работу в выходной выбрал другой день отдыха, но фактически не использовал его</a:t>
            </a:r>
            <a:r>
              <a:rPr lang="ru-RU" sz="1950" dirty="0" smtClean="0">
                <a:solidFill>
                  <a:schemeClr val="tx2"/>
                </a:solidFill>
              </a:rPr>
              <a:t>. В </a:t>
            </a:r>
            <a:r>
              <a:rPr lang="ru-RU" sz="1950" dirty="0">
                <a:solidFill>
                  <a:schemeClr val="tx2"/>
                </a:solidFill>
              </a:rPr>
              <a:t>силу различных причин работники не используют такие </a:t>
            </a:r>
            <a:r>
              <a:rPr lang="ru-RU" sz="1950" dirty="0" smtClean="0">
                <a:solidFill>
                  <a:schemeClr val="tx2"/>
                </a:solidFill>
              </a:rPr>
              <a:t>отгулы </a:t>
            </a:r>
            <a:r>
              <a:rPr lang="ru-RU" sz="1950" dirty="0">
                <a:solidFill>
                  <a:schemeClr val="tx2"/>
                </a:solidFill>
              </a:rPr>
              <a:t>вплоть до момента </a:t>
            </a:r>
            <a:r>
              <a:rPr lang="ru-RU" sz="1950" dirty="0" smtClean="0">
                <a:solidFill>
                  <a:schemeClr val="tx2"/>
                </a:solidFill>
              </a:rPr>
              <a:t>увольнения. Но при увольнении их компенсация не предусмотрена и эти </a:t>
            </a:r>
            <a:r>
              <a:rPr lang="ru-RU" sz="1950" dirty="0">
                <a:solidFill>
                  <a:schemeClr val="tx2"/>
                </a:solidFill>
              </a:rPr>
              <a:t>дни просто </a:t>
            </a:r>
            <a:r>
              <a:rPr lang="ru-RU" sz="1950" dirty="0" smtClean="0">
                <a:solidFill>
                  <a:schemeClr val="tx2"/>
                </a:solidFill>
              </a:rPr>
              <a:t>теряются.</a:t>
            </a:r>
            <a:endParaRPr lang="ru-RU" sz="1950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50" dirty="0" smtClean="0">
                <a:solidFill>
                  <a:schemeClr val="tx2"/>
                </a:solidFill>
              </a:rPr>
              <a:t>КС</a:t>
            </a:r>
            <a:r>
              <a:rPr lang="ru-RU" sz="1950" dirty="0">
                <a:solidFill>
                  <a:schemeClr val="tx2"/>
                </a:solidFill>
              </a:rPr>
              <a:t>: выбор работником отгулов не может рассматриваться как препятствие для получения выплаты при увольнении. </a:t>
            </a:r>
            <a:r>
              <a:rPr lang="ru-RU" sz="1950" dirty="0" smtClean="0">
                <a:solidFill>
                  <a:schemeClr val="tx2"/>
                </a:solidFill>
              </a:rPr>
              <a:t>В </a:t>
            </a:r>
            <a:r>
              <a:rPr lang="ru-RU" sz="1950" dirty="0">
                <a:solidFill>
                  <a:schemeClr val="tx2"/>
                </a:solidFill>
              </a:rPr>
              <a:t>день увольнения работнику должна выплачивается разница между повышенной оплатой за работу в выходные и произведенной за эти дни оплатой в одинарном размере. </a:t>
            </a:r>
          </a:p>
          <a:p>
            <a:pPr eaLnBrk="1" hangingPunct="1"/>
            <a:r>
              <a:rPr lang="ru-RU" sz="1950" dirty="0" smtClean="0">
                <a:solidFill>
                  <a:schemeClr val="tx2"/>
                </a:solidFill>
              </a:rPr>
              <a:t>В </a:t>
            </a:r>
            <a:r>
              <a:rPr lang="ru-RU" sz="1950" dirty="0">
                <a:solidFill>
                  <a:schemeClr val="tx2"/>
                </a:solidFill>
              </a:rPr>
              <a:t>этом </a:t>
            </a:r>
            <a:r>
              <a:rPr lang="ru-RU" sz="1950" dirty="0" smtClean="0">
                <a:solidFill>
                  <a:schemeClr val="tx2"/>
                </a:solidFill>
              </a:rPr>
              <a:t>понимании </a:t>
            </a:r>
            <a:r>
              <a:rPr lang="ru-RU" sz="1950" dirty="0">
                <a:solidFill>
                  <a:schemeClr val="tx2"/>
                </a:solidFill>
              </a:rPr>
              <a:t>обжалуемая норма согласуется с принципами социальной солидарности, уважения труда граждан и человека труда, и соответствует Конституции РФ. </a:t>
            </a:r>
            <a:r>
              <a:rPr lang="ru-RU" sz="1950" dirty="0" smtClean="0">
                <a:solidFill>
                  <a:schemeClr val="tx2"/>
                </a:solidFill>
              </a:rPr>
              <a:t>Несмотря </a:t>
            </a:r>
            <a:r>
              <a:rPr lang="ru-RU" sz="1950" dirty="0">
                <a:solidFill>
                  <a:schemeClr val="tx2"/>
                </a:solidFill>
              </a:rPr>
              <a:t>на то, что норма Конституции не противоречит, законодатель обязан изменить регулирование вопроса предоставления отгулов, закрепив механизм определения даты их использования</a:t>
            </a:r>
            <a:r>
              <a:rPr lang="ru-RU" sz="1950" dirty="0" smtClean="0">
                <a:solidFill>
                  <a:schemeClr val="tx2"/>
                </a:solidFill>
              </a:rPr>
              <a:t>.</a:t>
            </a:r>
            <a:endParaRPr lang="ru-RU" sz="195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днях отдыха («отгулах»)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93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Федеральный закон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от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08.08.2024 N 268-ФЗ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 </a:t>
            </a:r>
            <a:r>
              <a:rPr lang="ru-RU" sz="2000" dirty="0">
                <a:solidFill>
                  <a:schemeClr val="tx2"/>
                </a:solidFill>
              </a:rPr>
              <a:t>01.09.2024: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закреплен </a:t>
            </a:r>
            <a:r>
              <a:rPr lang="ru-RU" sz="2000" dirty="0">
                <a:solidFill>
                  <a:schemeClr val="tx2"/>
                </a:solidFill>
              </a:rPr>
              <a:t>отпуск инвалидов не менее 30 </a:t>
            </a:r>
            <a:r>
              <a:rPr lang="ru-RU" sz="2000" dirty="0" smtClean="0">
                <a:solidFill>
                  <a:schemeClr val="tx2"/>
                </a:solidFill>
              </a:rPr>
              <a:t>к/дней (ч. 3 ст. 115 ТК РФ);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уточнены </a:t>
            </a:r>
            <a:r>
              <a:rPr lang="ru-RU" sz="2000" dirty="0">
                <a:solidFill>
                  <a:schemeClr val="tx2"/>
                </a:solidFill>
              </a:rPr>
              <a:t>контрольные полномочия </a:t>
            </a:r>
            <a:r>
              <a:rPr lang="ru-RU" sz="2000" dirty="0" err="1" smtClean="0">
                <a:solidFill>
                  <a:schemeClr val="tx2"/>
                </a:solidFill>
              </a:rPr>
              <a:t>Роструда</a:t>
            </a:r>
            <a:r>
              <a:rPr lang="ru-RU" sz="2000" dirty="0" smtClean="0">
                <a:solidFill>
                  <a:schemeClr val="tx2"/>
                </a:solidFill>
              </a:rPr>
              <a:t> (ст. 353 ТК РФ).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 </a:t>
            </a:r>
            <a:r>
              <a:rPr lang="ru-RU" sz="2000" dirty="0">
                <a:solidFill>
                  <a:schemeClr val="tx2"/>
                </a:solidFill>
              </a:rPr>
              <a:t>01.03.2025: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установлен </a:t>
            </a:r>
            <a:r>
              <a:rPr lang="ru-RU" sz="2000" dirty="0">
                <a:solidFill>
                  <a:schemeClr val="tx2"/>
                </a:solidFill>
              </a:rPr>
              <a:t>срок предоставления </a:t>
            </a:r>
            <a:r>
              <a:rPr lang="ru-RU" sz="2000" dirty="0" smtClean="0">
                <a:solidFill>
                  <a:schemeClr val="tx2"/>
                </a:solidFill>
              </a:rPr>
              <a:t>информации сторонам, органам по труду </a:t>
            </a:r>
            <a:r>
              <a:rPr lang="ru-RU" sz="2000" dirty="0">
                <a:solidFill>
                  <a:schemeClr val="tx2"/>
                </a:solidFill>
              </a:rPr>
              <a:t>в целях контроля за выполнением коллективного договора - не позднее </a:t>
            </a:r>
            <a:r>
              <a:rPr lang="ru-RU" sz="2000" dirty="0" smtClean="0">
                <a:solidFill>
                  <a:schemeClr val="tx2"/>
                </a:solidFill>
              </a:rPr>
              <a:t>1 месяца </a:t>
            </a:r>
            <a:r>
              <a:rPr lang="ru-RU" sz="2000" dirty="0">
                <a:solidFill>
                  <a:schemeClr val="tx2"/>
                </a:solidFill>
              </a:rPr>
              <a:t>со дня получения </a:t>
            </a:r>
            <a:r>
              <a:rPr lang="ru-RU" sz="2000" dirty="0" smtClean="0">
                <a:solidFill>
                  <a:schemeClr val="tx2"/>
                </a:solidFill>
              </a:rPr>
              <a:t>запроса (ст. 51 ТК РФ);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введен </a:t>
            </a:r>
            <a:r>
              <a:rPr lang="ru-RU" sz="2000" dirty="0">
                <a:solidFill>
                  <a:schemeClr val="tx2"/>
                </a:solidFill>
              </a:rPr>
              <a:t>механизм противодействия формированию просроченной задолженности по зарплате, закреплено участие в нем региональных межведомственных </a:t>
            </a:r>
            <a:r>
              <a:rPr lang="ru-RU" sz="2000" dirty="0" smtClean="0">
                <a:solidFill>
                  <a:schemeClr val="tx2"/>
                </a:solidFill>
              </a:rPr>
              <a:t>комиссий (ст. 158.1 ТК РФ).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Новое в ТК РФ с 1 сентября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997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Законопроект</a:t>
            </a:r>
            <a:r>
              <a:rPr lang="ru-RU" sz="2000" dirty="0" smtClean="0">
                <a:solidFill>
                  <a:schemeClr val="tx2"/>
                </a:solidFill>
              </a:rPr>
              <a:t> о повышении МРОТ в 2025 г. прошел 3 чтения в Гос. Думе.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Если будет принят и подписан Президентом, то МРОТ с 01.01.2025 </a:t>
            </a:r>
            <a:r>
              <a:rPr lang="ru-RU" sz="2000" dirty="0">
                <a:solidFill>
                  <a:schemeClr val="tx2"/>
                </a:solidFill>
              </a:rPr>
              <a:t>= </a:t>
            </a:r>
            <a:r>
              <a:rPr lang="ru-RU" sz="2000" b="1" dirty="0">
                <a:solidFill>
                  <a:schemeClr val="tx2"/>
                </a:solidFill>
              </a:rPr>
              <a:t>22 </a:t>
            </a:r>
            <a:r>
              <a:rPr lang="ru-RU" sz="2000" b="1" dirty="0" smtClean="0">
                <a:solidFill>
                  <a:schemeClr val="tx2"/>
                </a:solidFill>
              </a:rPr>
              <a:t>440 руб. </a:t>
            </a:r>
            <a:endParaRPr lang="ru-RU" sz="800" b="1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МРОТ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911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  <a:hlinkClick r:id="rId2"/>
              </a:rPr>
              <a:t>Постановление Правительства РФ от 10.03.2022 N 336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Ограничения на плановые проверки </a:t>
            </a:r>
            <a:r>
              <a:rPr lang="ru-RU" sz="2000" b="1" dirty="0" smtClean="0">
                <a:solidFill>
                  <a:schemeClr val="tx2"/>
                </a:solidFill>
              </a:rPr>
              <a:t>продлены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до 2030 г.</a:t>
            </a:r>
            <a:r>
              <a:rPr lang="ru-RU" sz="2000" dirty="0" smtClean="0">
                <a:solidFill>
                  <a:schemeClr val="tx2"/>
                </a:solidFill>
              </a:rPr>
              <a:t>,</a:t>
            </a:r>
          </a:p>
          <a:p>
            <a:pPr eaLnBrk="1" hangingPunct="1">
              <a:buFontTx/>
              <a:buChar char="-"/>
            </a:pPr>
            <a:r>
              <a:rPr lang="ru-RU" sz="2000" b="1" dirty="0" smtClean="0">
                <a:solidFill>
                  <a:schemeClr val="tx2"/>
                </a:solidFill>
              </a:rPr>
              <a:t>плановые </a:t>
            </a:r>
            <a:r>
              <a:rPr lang="ru-RU" sz="2000" b="1" dirty="0">
                <a:solidFill>
                  <a:schemeClr val="tx2"/>
                </a:solidFill>
              </a:rPr>
              <a:t>проверки </a:t>
            </a:r>
            <a:r>
              <a:rPr lang="ru-RU" sz="2000" dirty="0">
                <a:solidFill>
                  <a:schemeClr val="tx2"/>
                </a:solidFill>
              </a:rPr>
              <a:t>и иные контрольные мероприятия </a:t>
            </a:r>
            <a:r>
              <a:rPr lang="ru-RU" sz="2000" dirty="0" smtClean="0">
                <a:solidFill>
                  <a:schemeClr val="tx2"/>
                </a:solidFill>
              </a:rPr>
              <a:t>только для: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=</a:t>
            </a:r>
            <a:r>
              <a:rPr lang="en-US" sz="2000" b="1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объектов контроля, отнесенных к категориям чрезвычайно высокого и высокого </a:t>
            </a:r>
            <a:r>
              <a:rPr lang="ru-RU" sz="2000" dirty="0" smtClean="0">
                <a:solidFill>
                  <a:schemeClr val="tx2"/>
                </a:solidFill>
              </a:rPr>
              <a:t>риска</a:t>
            </a:r>
            <a:r>
              <a:rPr lang="ru-RU" sz="2000" dirty="0" smtClean="0">
                <a:solidFill>
                  <a:srgbClr val="00B050"/>
                </a:solidFill>
              </a:rPr>
              <a:t>*</a:t>
            </a:r>
            <a:r>
              <a:rPr lang="ru-RU" sz="2000" dirty="0" smtClean="0">
                <a:solidFill>
                  <a:schemeClr val="tx2"/>
                </a:solidFill>
              </a:rPr>
              <a:t>,</a:t>
            </a:r>
            <a:r>
              <a:rPr lang="en-US" sz="2000" dirty="0" smtClean="0">
                <a:solidFill>
                  <a:schemeClr val="tx2"/>
                </a:solidFill>
              </a:rPr>
              <a:t/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=</a:t>
            </a:r>
            <a:r>
              <a:rPr lang="en-US" sz="2000" b="1" dirty="0">
                <a:solidFill>
                  <a:schemeClr val="tx2"/>
                </a:solidFill>
              </a:rPr>
              <a:t>&gt; </a:t>
            </a:r>
            <a:r>
              <a:rPr lang="ru-RU" sz="2000" dirty="0" smtClean="0">
                <a:solidFill>
                  <a:schemeClr val="tx2"/>
                </a:solidFill>
              </a:rPr>
              <a:t>опасных </a:t>
            </a:r>
            <a:r>
              <a:rPr lang="ru-RU" sz="2000" dirty="0">
                <a:solidFill>
                  <a:schemeClr val="tx2"/>
                </a:solidFill>
              </a:rPr>
              <a:t>производственных объектов II класса </a:t>
            </a:r>
            <a:r>
              <a:rPr lang="ru-RU" sz="2000" dirty="0" smtClean="0">
                <a:solidFill>
                  <a:schemeClr val="tx2"/>
                </a:solidFill>
              </a:rPr>
              <a:t>опасности,</a:t>
            </a:r>
            <a:r>
              <a:rPr lang="en-US" sz="2000" dirty="0" smtClean="0">
                <a:solidFill>
                  <a:schemeClr val="tx2"/>
                </a:solidFill>
              </a:rPr>
              <a:t/>
            </a:r>
            <a:br>
              <a:rPr lang="en-US" sz="2000" dirty="0" smtClean="0">
                <a:solidFill>
                  <a:schemeClr val="tx2"/>
                </a:solidFill>
              </a:rPr>
            </a:br>
            <a:r>
              <a:rPr lang="ru-RU" sz="2000" b="1" dirty="0">
                <a:solidFill>
                  <a:schemeClr val="tx2"/>
                </a:solidFill>
              </a:rPr>
              <a:t>=</a:t>
            </a:r>
            <a:r>
              <a:rPr lang="en-US" sz="2000" b="1" dirty="0">
                <a:solidFill>
                  <a:schemeClr val="tx2"/>
                </a:solidFill>
              </a:rPr>
              <a:t>&gt; </a:t>
            </a:r>
            <a:r>
              <a:rPr lang="ru-RU" sz="2000" dirty="0" smtClean="0">
                <a:solidFill>
                  <a:schemeClr val="tx2"/>
                </a:solidFill>
              </a:rPr>
              <a:t>гидротехнических </a:t>
            </a:r>
            <a:r>
              <a:rPr lang="ru-RU" sz="2000" dirty="0">
                <a:solidFill>
                  <a:schemeClr val="tx2"/>
                </a:solidFill>
              </a:rPr>
              <a:t>сооружений II класса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контролируемое </a:t>
            </a:r>
            <a:r>
              <a:rPr lang="ru-RU" sz="2000" dirty="0">
                <a:solidFill>
                  <a:schemeClr val="tx2"/>
                </a:solidFill>
              </a:rPr>
              <a:t>лицо по желанию может запросить проведение профилактического визита до проведения </a:t>
            </a:r>
            <a:r>
              <a:rPr lang="ru-RU" sz="2000" dirty="0" smtClean="0">
                <a:solidFill>
                  <a:schemeClr val="tx2"/>
                </a:solidFill>
              </a:rPr>
              <a:t>проверки.</a:t>
            </a:r>
          </a:p>
          <a:p>
            <a:pPr marL="0" indent="0" eaLnBrk="1" hangingPunct="1">
              <a:buNone/>
            </a:pPr>
            <a:r>
              <a:rPr lang="ru-RU" sz="2000" i="1" dirty="0" smtClean="0">
                <a:solidFill>
                  <a:srgbClr val="00B050"/>
                </a:solidFill>
              </a:rPr>
              <a:t>** проверки не проводятся в отношении образовательных, медицинских гос. и </a:t>
            </a:r>
            <a:r>
              <a:rPr lang="ru-RU" sz="2000" i="1" dirty="0" err="1" smtClean="0">
                <a:solidFill>
                  <a:srgbClr val="00B050"/>
                </a:solidFill>
              </a:rPr>
              <a:t>муницип</a:t>
            </a:r>
            <a:r>
              <a:rPr lang="ru-RU" sz="2000" i="1" dirty="0" smtClean="0">
                <a:solidFill>
                  <a:srgbClr val="00B050"/>
                </a:solidFill>
              </a:rPr>
              <a:t>. учреждений, учреждений соц. </a:t>
            </a:r>
            <a:r>
              <a:rPr lang="ru-RU" sz="2000" i="1" dirty="0">
                <a:solidFill>
                  <a:srgbClr val="00B050"/>
                </a:solidFill>
              </a:rPr>
              <a:t>о</a:t>
            </a:r>
            <a:r>
              <a:rPr lang="ru-RU" sz="2000" i="1" dirty="0" smtClean="0">
                <a:solidFill>
                  <a:srgbClr val="00B050"/>
                </a:solidFill>
              </a:rPr>
              <a:t>бслуживания детей (вместо этого проводится профилактический визит)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внеплановые проверки ограничены в 2024 г. 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Мораторий на проверки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416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непосредственная угроза </a:t>
            </a:r>
            <a:r>
              <a:rPr lang="ru-RU" sz="2000" dirty="0">
                <a:solidFill>
                  <a:schemeClr val="tx2"/>
                </a:solidFill>
              </a:rPr>
              <a:t>/ </a:t>
            </a:r>
            <a:r>
              <a:rPr lang="ru-RU" sz="2000" dirty="0" smtClean="0">
                <a:solidFill>
                  <a:schemeClr val="tx2"/>
                </a:solidFill>
              </a:rPr>
              <a:t>факт </a:t>
            </a:r>
            <a:r>
              <a:rPr lang="ru-RU" sz="2000" dirty="0">
                <a:solidFill>
                  <a:schemeClr val="tx2"/>
                </a:solidFill>
              </a:rPr>
              <a:t>причинения вреда жизни и тяжкого вреда здоровью граждан</a:t>
            </a:r>
            <a:r>
              <a:rPr lang="ru-RU" sz="2000" dirty="0" smtClean="0">
                <a:solidFill>
                  <a:schemeClr val="tx2"/>
                </a:solidFill>
              </a:rPr>
              <a:t>;	</a:t>
            </a:r>
          </a:p>
          <a:p>
            <a:pPr eaLnBrk="1" hangingPunct="1">
              <a:buFontTx/>
              <a:buChar char="-"/>
            </a:pPr>
            <a:r>
              <a:rPr lang="ru-RU" sz="800" dirty="0" smtClean="0">
                <a:solidFill>
                  <a:schemeClr val="tx2"/>
                </a:solidFill>
              </a:rPr>
              <a:t>	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выявление </a:t>
            </a:r>
            <a:r>
              <a:rPr lang="ru-RU" sz="2000" dirty="0">
                <a:solidFill>
                  <a:schemeClr val="tx2"/>
                </a:solidFill>
              </a:rPr>
              <a:t>индикаторов </a:t>
            </a:r>
            <a:r>
              <a:rPr lang="ru-RU" sz="2000" dirty="0" smtClean="0">
                <a:solidFill>
                  <a:schemeClr val="tx2"/>
                </a:solidFill>
              </a:rPr>
              <a:t>риска; </a:t>
            </a: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необходимость </a:t>
            </a:r>
            <a:r>
              <a:rPr lang="ru-RU" sz="2000" dirty="0">
                <a:solidFill>
                  <a:schemeClr val="tx2"/>
                </a:solidFill>
              </a:rPr>
              <a:t>проверки </a:t>
            </a:r>
            <a:r>
              <a:rPr lang="ru-RU" sz="2000" dirty="0" smtClean="0">
                <a:solidFill>
                  <a:schemeClr val="tx2"/>
                </a:solidFill>
              </a:rPr>
              <a:t>исполнения </a:t>
            </a:r>
            <a:r>
              <a:rPr lang="ru-RU" sz="2000" dirty="0">
                <a:solidFill>
                  <a:schemeClr val="tx2"/>
                </a:solidFill>
              </a:rPr>
              <a:t>предписания, </a:t>
            </a:r>
            <a:r>
              <a:rPr lang="ru-RU" sz="2000" dirty="0" err="1" smtClean="0">
                <a:solidFill>
                  <a:schemeClr val="tx2"/>
                </a:solidFill>
              </a:rPr>
              <a:t>выд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  <a:r>
              <a:rPr lang="ru-RU" sz="2000" dirty="0">
                <a:solidFill>
                  <a:schemeClr val="tx2"/>
                </a:solidFill>
              </a:rPr>
              <a:t>до 01.03.2023, об устранении нарушений, влекущих непосредственную угрозу причинения вреда жизни и тяжкого вреда здоровью </a:t>
            </a:r>
            <a:r>
              <a:rPr lang="ru-RU" sz="2000" dirty="0" smtClean="0">
                <a:solidFill>
                  <a:schemeClr val="tx2"/>
                </a:solidFill>
              </a:rPr>
              <a:t>граждан;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b="1" dirty="0" smtClean="0">
                <a:solidFill>
                  <a:schemeClr val="tx2"/>
                </a:solidFill>
              </a:rPr>
              <a:t>решение </a:t>
            </a:r>
            <a:r>
              <a:rPr lang="ru-RU" sz="2000" b="1" dirty="0">
                <a:solidFill>
                  <a:schemeClr val="tx2"/>
                </a:solidFill>
              </a:rPr>
              <a:t>руководителя (зам.) </a:t>
            </a:r>
            <a:r>
              <a:rPr lang="ru-RU" sz="2000" b="1" dirty="0" err="1">
                <a:solidFill>
                  <a:schemeClr val="tx2"/>
                </a:solidFill>
              </a:rPr>
              <a:t>Роструда</a:t>
            </a:r>
            <a:r>
              <a:rPr lang="ru-RU" sz="2000" b="1" dirty="0">
                <a:solidFill>
                  <a:schemeClr val="tx2"/>
                </a:solidFill>
              </a:rPr>
              <a:t> или </a:t>
            </a:r>
            <a:r>
              <a:rPr lang="ru-RU" sz="2000" b="1" dirty="0" smtClean="0">
                <a:solidFill>
                  <a:schemeClr val="tx2"/>
                </a:solidFill>
              </a:rPr>
              <a:t>ГИТ – </a:t>
            </a:r>
            <a:r>
              <a:rPr lang="ru-RU" sz="2000" b="1" dirty="0">
                <a:solidFill>
                  <a:schemeClr val="tx2"/>
                </a:solidFill>
              </a:rPr>
              <a:t>при поступлении от работников обращений о </a:t>
            </a:r>
            <a:r>
              <a:rPr lang="ru-RU" sz="2000" b="1" dirty="0" smtClean="0">
                <a:solidFill>
                  <a:schemeClr val="tx2"/>
                </a:solidFill>
              </a:rPr>
              <a:t>масс. </a:t>
            </a:r>
            <a:r>
              <a:rPr lang="ru-RU" sz="2000" b="1" dirty="0">
                <a:solidFill>
                  <a:schemeClr val="tx2"/>
                </a:solidFill>
              </a:rPr>
              <a:t>(более 10% </a:t>
            </a:r>
            <a:r>
              <a:rPr lang="ru-RU" sz="2000" b="1" dirty="0" smtClean="0">
                <a:solidFill>
                  <a:schemeClr val="tx2"/>
                </a:solidFill>
              </a:rPr>
              <a:t>ср/</a:t>
            </a:r>
            <a:r>
              <a:rPr lang="ru-RU" sz="2000" b="1" dirty="0" err="1" smtClean="0">
                <a:solidFill>
                  <a:schemeClr val="tx2"/>
                </a:solidFill>
              </a:rPr>
              <a:t>сп</a:t>
            </a:r>
            <a:r>
              <a:rPr lang="ru-RU" sz="2000" b="1" dirty="0">
                <a:solidFill>
                  <a:schemeClr val="tx2"/>
                </a:solidFill>
              </a:rPr>
              <a:t>. </a:t>
            </a:r>
            <a:r>
              <a:rPr lang="ru-RU" sz="2000" b="1" dirty="0" smtClean="0">
                <a:solidFill>
                  <a:schemeClr val="tx2"/>
                </a:solidFill>
              </a:rPr>
              <a:t>численности </a:t>
            </a:r>
            <a:r>
              <a:rPr lang="ru-RU" sz="2000" b="1" dirty="0">
                <a:solidFill>
                  <a:schemeClr val="tx2"/>
                </a:solidFill>
              </a:rPr>
              <a:t>или 10 чел.) нарушениях, </a:t>
            </a:r>
            <a:r>
              <a:rPr lang="ru-RU" sz="2000" b="1" dirty="0" err="1">
                <a:solidFill>
                  <a:schemeClr val="tx2"/>
                </a:solidFill>
              </a:rPr>
              <a:t>связ</a:t>
            </a:r>
            <a:r>
              <a:rPr lang="ru-RU" sz="2000" b="1" dirty="0">
                <a:solidFill>
                  <a:schemeClr val="tx2"/>
                </a:solidFill>
              </a:rPr>
              <a:t>. с </a:t>
            </a:r>
            <a:r>
              <a:rPr lang="ru-RU" sz="2000" b="1" dirty="0" smtClean="0">
                <a:solidFill>
                  <a:schemeClr val="tx2"/>
                </a:solidFill>
              </a:rPr>
              <a:t>невыплатой </a:t>
            </a:r>
            <a:r>
              <a:rPr lang="ru-RU" sz="2000" b="1" dirty="0">
                <a:solidFill>
                  <a:schemeClr val="tx2"/>
                </a:solidFill>
              </a:rPr>
              <a:t>зарплаты свыше 1 мес</a:t>
            </a:r>
            <a:r>
              <a:rPr lang="ru-RU" sz="2000" dirty="0" smtClean="0">
                <a:solidFill>
                  <a:schemeClr val="tx2"/>
                </a:solidFill>
              </a:rPr>
              <a:t>.;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решение </a:t>
            </a:r>
            <a:r>
              <a:rPr lang="ru-RU" sz="2000" dirty="0">
                <a:solidFill>
                  <a:schemeClr val="tx2"/>
                </a:solidFill>
              </a:rPr>
              <a:t>руководителя (зам.) </a:t>
            </a:r>
            <a:r>
              <a:rPr lang="ru-RU" sz="2000" dirty="0" err="1">
                <a:solidFill>
                  <a:schemeClr val="tx2"/>
                </a:solidFill>
              </a:rPr>
              <a:t>Роскомнадзора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– если </a:t>
            </a:r>
            <a:r>
              <a:rPr lang="ru-RU" sz="2000" dirty="0">
                <a:solidFill>
                  <a:schemeClr val="tx2"/>
                </a:solidFill>
              </a:rPr>
              <a:t>установлен факт распространения в «Интернет» БД</a:t>
            </a:r>
            <a:r>
              <a:rPr lang="ru-RU" sz="2000" dirty="0" smtClean="0">
                <a:solidFill>
                  <a:schemeClr val="tx2"/>
                </a:solidFill>
              </a:rPr>
              <a:t>;</a:t>
            </a:r>
          </a:p>
          <a:p>
            <a:pPr marL="0" indent="0" eaLnBrk="1" hangingPunct="1">
              <a:buNone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истечение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срока исполнения </a:t>
            </a:r>
            <a:r>
              <a:rPr lang="ru-RU" sz="2000" dirty="0" smtClean="0">
                <a:solidFill>
                  <a:schemeClr val="tx2"/>
                </a:solidFill>
              </a:rPr>
              <a:t>предписания, выданного </a:t>
            </a:r>
            <a:r>
              <a:rPr lang="ru-RU" sz="2000" dirty="0">
                <a:solidFill>
                  <a:schemeClr val="tx2"/>
                </a:solidFill>
              </a:rPr>
              <a:t>после </a:t>
            </a:r>
            <a:r>
              <a:rPr lang="ru-RU" sz="2000" dirty="0" smtClean="0">
                <a:solidFill>
                  <a:schemeClr val="tx2"/>
                </a:solidFill>
              </a:rPr>
              <a:t>01.03.2023</a:t>
            </a:r>
            <a:r>
              <a:rPr lang="ru-RU" sz="2000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Внепл. к/н мероприятия с </a:t>
            </a:r>
            <a:r>
              <a:rPr lang="ru-RU" sz="3100" b="1" noProof="0" dirty="0" err="1" smtClean="0">
                <a:solidFill>
                  <a:prstClr val="white"/>
                </a:solidFill>
                <a:latin typeface="Calibri"/>
              </a:rPr>
              <a:t>согл</a:t>
            </a: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. прокуратуры 1/2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673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 </a:t>
            </a:r>
            <a:r>
              <a:rPr lang="ru-RU" sz="2000" dirty="0">
                <a:solidFill>
                  <a:schemeClr val="tx2"/>
                </a:solidFill>
              </a:rPr>
              <a:t>поручению Президента РФ;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по поручению Председателя Правительства РФ, принятому после 10.03.2022;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>
                <a:solidFill>
                  <a:schemeClr val="tx2"/>
                </a:solidFill>
              </a:rPr>
              <a:t>по поручению Зам. Председателя Правительства РФ, принятому после 10.03.2022 и согласованному с Зам. Председателя Правительства РФ - Руководителем Аппарата Правительства РФ;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b="1" dirty="0">
                <a:solidFill>
                  <a:schemeClr val="tx2"/>
                </a:solidFill>
              </a:rPr>
              <a:t>по требованию прокурора </a:t>
            </a:r>
            <a:r>
              <a:rPr lang="ru-RU" sz="2000" dirty="0">
                <a:solidFill>
                  <a:schemeClr val="tx2"/>
                </a:solidFill>
              </a:rPr>
              <a:t>в рамках надзора за исполнением законов, соблюдением прав и свобод человека по поступившим материалам и обращениям;</a:t>
            </a:r>
          </a:p>
          <a:p>
            <a:pPr eaLnBrk="1" hangingPunct="1">
              <a:buFontTx/>
              <a:buChar char="-"/>
            </a:pPr>
            <a:endParaRPr lang="ru-RU" sz="8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и др.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indent="357188" eaLnBrk="1" hangingPunct="1">
              <a:defRPr/>
            </a:pPr>
            <a:r>
              <a:rPr lang="ru-RU" sz="3100" b="1" dirty="0">
                <a:solidFill>
                  <a:prstClr val="white"/>
                </a:solidFill>
              </a:rPr>
              <a:t>Внепл. к/н мероприятия с </a:t>
            </a:r>
            <a:r>
              <a:rPr lang="ru-RU" sz="3100" b="1" dirty="0" err="1">
                <a:solidFill>
                  <a:prstClr val="white"/>
                </a:solidFill>
              </a:rPr>
              <a:t>согл</a:t>
            </a:r>
            <a:r>
              <a:rPr lang="ru-RU" sz="3100" b="1" dirty="0">
                <a:solidFill>
                  <a:prstClr val="white"/>
                </a:solidFill>
              </a:rPr>
              <a:t>. </a:t>
            </a:r>
            <a:r>
              <a:rPr lang="ru-RU" sz="3100" b="1" dirty="0" smtClean="0">
                <a:solidFill>
                  <a:prstClr val="white"/>
                </a:solidFill>
              </a:rPr>
              <a:t>прокуратуры 2/2</a:t>
            </a:r>
            <a:endParaRPr lang="ru-RU" sz="31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0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Приказ Минтруда от 30.11.2021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года N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838н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принятие судом заявления о признании банкротом работодателя, среднесписочная численность работников  которого 50 и более человек;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проведение 2 р. </a:t>
            </a:r>
            <a:r>
              <a:rPr lang="ru-RU" sz="2000" dirty="0">
                <a:solidFill>
                  <a:schemeClr val="tx2"/>
                </a:solidFill>
              </a:rPr>
              <a:t>и более раза в </a:t>
            </a:r>
            <a:r>
              <a:rPr lang="ru-RU" sz="2000" dirty="0" err="1" smtClean="0">
                <a:solidFill>
                  <a:schemeClr val="tx2"/>
                </a:solidFill>
              </a:rPr>
              <a:t>теч</a:t>
            </a:r>
            <a:r>
              <a:rPr lang="ru-RU" sz="2000" dirty="0" smtClean="0">
                <a:solidFill>
                  <a:schemeClr val="tx2"/>
                </a:solidFill>
              </a:rPr>
              <a:t>. 6 мес. </a:t>
            </a:r>
            <a:r>
              <a:rPr lang="ru-RU" sz="2000" dirty="0">
                <a:solidFill>
                  <a:schemeClr val="tx2"/>
                </a:solidFill>
              </a:rPr>
              <a:t>одним лицом </a:t>
            </a:r>
            <a:r>
              <a:rPr lang="ru-RU" sz="2000" dirty="0" smtClean="0">
                <a:solidFill>
                  <a:schemeClr val="tx2"/>
                </a:solidFill>
              </a:rPr>
              <a:t>/ </a:t>
            </a:r>
            <a:r>
              <a:rPr lang="ru-RU" sz="2000" dirty="0">
                <a:solidFill>
                  <a:schemeClr val="tx2"/>
                </a:solidFill>
              </a:rPr>
              <a:t>одним средством </a:t>
            </a:r>
            <a:r>
              <a:rPr lang="ru-RU" sz="2000" dirty="0" smtClean="0">
                <a:solidFill>
                  <a:schemeClr val="tx2"/>
                </a:solidFill>
              </a:rPr>
              <a:t>измерения измерений </a:t>
            </a:r>
            <a:r>
              <a:rPr lang="ru-RU" sz="2000" dirty="0">
                <a:solidFill>
                  <a:schemeClr val="tx2"/>
                </a:solidFill>
              </a:rPr>
              <a:t>в целях </a:t>
            </a:r>
            <a:r>
              <a:rPr lang="ru-RU" sz="2000" dirty="0" smtClean="0">
                <a:solidFill>
                  <a:schemeClr val="tx2"/>
                </a:solidFill>
              </a:rPr>
              <a:t>СОУТ у </a:t>
            </a:r>
            <a:r>
              <a:rPr lang="ru-RU" sz="2000" dirty="0">
                <a:solidFill>
                  <a:schemeClr val="tx2"/>
                </a:solidFill>
              </a:rPr>
              <a:t>контролируемого лица и иного лица, находящегося в другом </a:t>
            </a:r>
            <a:r>
              <a:rPr lang="ru-RU" sz="2000" dirty="0" smtClean="0">
                <a:solidFill>
                  <a:schemeClr val="tx2"/>
                </a:solidFill>
              </a:rPr>
              <a:t>субъекте, </a:t>
            </a:r>
            <a:r>
              <a:rPr lang="ru-RU" sz="2000" dirty="0">
                <a:solidFill>
                  <a:schemeClr val="tx2"/>
                </a:solidFill>
              </a:rPr>
              <a:t>в течение суток (за </a:t>
            </a:r>
            <a:r>
              <a:rPr lang="ru-RU" sz="2000" dirty="0" err="1" smtClean="0">
                <a:solidFill>
                  <a:schemeClr val="tx2"/>
                </a:solidFill>
              </a:rPr>
              <a:t>искл</a:t>
            </a:r>
            <a:r>
              <a:rPr lang="ru-RU" sz="2000" dirty="0" smtClean="0">
                <a:solidFill>
                  <a:schemeClr val="tx2"/>
                </a:solidFill>
              </a:rPr>
              <a:t>. проведения СОУТ в субъектах с общей административной границей);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увеличение </a:t>
            </a:r>
            <a:r>
              <a:rPr lang="ru-RU" sz="2000" dirty="0">
                <a:solidFill>
                  <a:schemeClr val="tx2"/>
                </a:solidFill>
              </a:rPr>
              <a:t>количества несчастных случаев на производстве с легкими последствиями,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отсутствие </a:t>
            </a:r>
            <a:r>
              <a:rPr lang="ru-RU" sz="2000" dirty="0">
                <a:solidFill>
                  <a:schemeClr val="tx2"/>
                </a:solidFill>
              </a:rPr>
              <a:t>информации о проведении </a:t>
            </a:r>
            <a:r>
              <a:rPr lang="ru-RU" sz="2000" dirty="0" smtClean="0">
                <a:solidFill>
                  <a:schemeClr val="tx2"/>
                </a:solidFill>
              </a:rPr>
              <a:t>СОУТ в </a:t>
            </a:r>
            <a:r>
              <a:rPr lang="ru-RU" sz="2000" dirty="0">
                <a:solidFill>
                  <a:schemeClr val="tx2"/>
                </a:solidFill>
              </a:rPr>
              <a:t>соответствующей ФГИС,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наличие </a:t>
            </a:r>
            <a:r>
              <a:rPr lang="ru-RU" sz="2000" dirty="0">
                <a:solidFill>
                  <a:schemeClr val="tx2"/>
                </a:solidFill>
              </a:rPr>
              <a:t>во ФГИС информации о проведении </a:t>
            </a:r>
            <a:r>
              <a:rPr lang="ru-RU" sz="2000" dirty="0" smtClean="0">
                <a:solidFill>
                  <a:schemeClr val="tx2"/>
                </a:solidFill>
              </a:rPr>
              <a:t>СОУТ </a:t>
            </a:r>
            <a:r>
              <a:rPr lang="ru-RU" sz="2000" dirty="0">
                <a:solidFill>
                  <a:schemeClr val="tx2"/>
                </a:solidFill>
              </a:rPr>
              <a:t>более 5 лет назад - при наличии вредных или опасных условий </a:t>
            </a:r>
            <a:r>
              <a:rPr lang="ru-RU" sz="2000" dirty="0" smtClean="0">
                <a:solidFill>
                  <a:schemeClr val="tx2"/>
                </a:solidFill>
              </a:rPr>
              <a:t>труда,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выявление </a:t>
            </a:r>
            <a:r>
              <a:rPr lang="ru-RU" sz="2000" dirty="0">
                <a:solidFill>
                  <a:schemeClr val="tx2"/>
                </a:solidFill>
              </a:rPr>
              <a:t>признаков выплаты зарплаты ниже </a:t>
            </a:r>
            <a:r>
              <a:rPr lang="ru-RU" sz="2000" dirty="0" smtClean="0">
                <a:solidFill>
                  <a:schemeClr val="tx2"/>
                </a:solidFill>
              </a:rPr>
              <a:t>МРОТ,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отсутствие </a:t>
            </a:r>
            <a:r>
              <a:rPr lang="ru-RU" sz="2000" dirty="0">
                <a:solidFill>
                  <a:schemeClr val="tx2"/>
                </a:solidFill>
              </a:rPr>
              <a:t>кадровых изменений, при условии сокращения обязательных отчислений в Социальный фонд России на 50%.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Индикаторы риска нарушений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71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Приказ Генпрокуратуры России от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05.02.2024 №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98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«Об </a:t>
            </a:r>
            <a:r>
              <a:rPr lang="ru-RU" sz="2000" dirty="0">
                <a:solidFill>
                  <a:schemeClr val="tx2"/>
                </a:solidFill>
              </a:rPr>
              <a:t>организации прокурорского надзора за соблюдением трудовых прав </a:t>
            </a:r>
            <a:r>
              <a:rPr lang="ru-RU" sz="2000" dirty="0" smtClean="0">
                <a:solidFill>
                  <a:schemeClr val="tx2"/>
                </a:solidFill>
              </a:rPr>
              <a:t>граждан»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/>
                </a:solidFill>
              </a:rPr>
              <a:t>Основные </a:t>
            </a:r>
            <a:r>
              <a:rPr lang="ru-RU" sz="2000" dirty="0">
                <a:solidFill>
                  <a:schemeClr val="tx2"/>
                </a:solidFill>
              </a:rPr>
              <a:t>акценты: зарплата, охрана труда, надлежащее оформление трудовых отношений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Прокурорские проверки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9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Федеральный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закон от 19.12.2023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№ 614-ФЗ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Вступил в силу</a:t>
            </a:r>
            <a:r>
              <a:rPr lang="ru-RU" sz="2000" i="1" dirty="0" smtClean="0">
                <a:solidFill>
                  <a:srgbClr val="1F497D"/>
                </a:solidFill>
              </a:rPr>
              <a:t> 01.01.2024.</a:t>
            </a:r>
            <a:endParaRPr lang="ru-RU" sz="2000" i="1" dirty="0">
              <a:solidFill>
                <a:srgbClr val="1F497D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rgbClr val="1F497D"/>
                </a:solidFill>
              </a:rPr>
              <a:t>Ст. 256 ТК РФ изменена: право </a:t>
            </a:r>
            <a:r>
              <a:rPr lang="ru-RU" sz="2000" dirty="0">
                <a:solidFill>
                  <a:srgbClr val="1F497D"/>
                </a:solidFill>
              </a:rPr>
              <a:t>на получение пособия по обязательному социальному страхованию сохраняется в случае, </a:t>
            </a:r>
            <a:r>
              <a:rPr lang="ru-RU" sz="2000" dirty="0" smtClean="0">
                <a:solidFill>
                  <a:srgbClr val="1F497D"/>
                </a:solidFill>
              </a:rPr>
              <a:t>если лицо, находящееся в отпуске по уходу за ребенком</a:t>
            </a:r>
            <a:r>
              <a:rPr lang="ru-RU" sz="2000" dirty="0">
                <a:solidFill>
                  <a:srgbClr val="1F497D"/>
                </a:solidFill>
              </a:rPr>
              <a:t>:</a:t>
            </a:r>
            <a:endParaRPr lang="ru-RU" sz="2000" dirty="0" smtClean="0">
              <a:solidFill>
                <a:srgbClr val="1F497D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rgbClr val="1F497D"/>
                </a:solidFill>
              </a:rPr>
              <a:t>выходит </a:t>
            </a:r>
            <a:r>
              <a:rPr lang="ru-RU" sz="2000" dirty="0">
                <a:solidFill>
                  <a:srgbClr val="1F497D"/>
                </a:solidFill>
              </a:rPr>
              <a:t>на работу (в том числе на условиях неполного рабочего времени, работы на дому или дистанционной работы) из отпуска по уходу за ребенком до достижения им возраста </a:t>
            </a:r>
            <a:r>
              <a:rPr lang="ru-RU" sz="2000" dirty="0" smtClean="0">
                <a:solidFill>
                  <a:srgbClr val="1F497D"/>
                </a:solidFill>
              </a:rPr>
              <a:t>1,5 лет</a:t>
            </a:r>
          </a:p>
          <a:p>
            <a:pPr marL="0" indent="0" eaLnBrk="1" hangingPunct="1">
              <a:buNone/>
            </a:pPr>
            <a:r>
              <a:rPr lang="ru-RU" sz="2000" i="1" dirty="0" smtClean="0">
                <a:solidFill>
                  <a:srgbClr val="1F497D"/>
                </a:solidFill>
              </a:rPr>
              <a:t>      или</a:t>
            </a:r>
            <a:r>
              <a:rPr lang="ru-RU" sz="2000" dirty="0" smtClean="0">
                <a:solidFill>
                  <a:srgbClr val="1F497D"/>
                </a:solidFill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rgbClr val="1F497D"/>
                </a:solidFill>
              </a:rPr>
              <a:t>в </a:t>
            </a:r>
            <a:r>
              <a:rPr lang="ru-RU" sz="2000" dirty="0">
                <a:solidFill>
                  <a:srgbClr val="1F497D"/>
                </a:solidFill>
              </a:rPr>
              <a:t>период указанного отпуска </a:t>
            </a:r>
            <a:r>
              <a:rPr lang="ru-RU" sz="2000" dirty="0" smtClean="0">
                <a:solidFill>
                  <a:srgbClr val="1F497D"/>
                </a:solidFill>
              </a:rPr>
              <a:t>работает </a:t>
            </a:r>
            <a:r>
              <a:rPr lang="ru-RU" sz="2000" dirty="0">
                <a:solidFill>
                  <a:srgbClr val="1F497D"/>
                </a:solidFill>
              </a:rPr>
              <a:t>у другого работодателя</a:t>
            </a:r>
            <a:r>
              <a:rPr lang="ru-RU" sz="2000" dirty="0" smtClean="0">
                <a:solidFill>
                  <a:srgbClr val="1F497D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endParaRPr lang="ru-RU" sz="2000" dirty="0">
              <a:solidFill>
                <a:srgbClr val="1F497D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Связанные </a:t>
            </a:r>
            <a:r>
              <a:rPr lang="ru-RU" sz="2000" dirty="0">
                <a:solidFill>
                  <a:schemeClr val="tx2"/>
                </a:solidFill>
              </a:rPr>
              <a:t>поправки в соцстраховании </a:t>
            </a:r>
            <a:r>
              <a:rPr lang="ru-RU" sz="2000" dirty="0" smtClean="0">
                <a:solidFill>
                  <a:schemeClr val="tx2"/>
                </a:solidFill>
              </a:rPr>
              <a:t>– </a:t>
            </a:r>
            <a:r>
              <a:rPr lang="ru-RU" sz="2000" dirty="0" smtClean="0">
                <a:solidFill>
                  <a:schemeClr val="tx2"/>
                </a:solidFill>
                <a:hlinkClick r:id="rId3"/>
              </a:rPr>
              <a:t>Федеральный </a:t>
            </a:r>
            <a:r>
              <a:rPr lang="ru-RU" sz="2000" dirty="0">
                <a:solidFill>
                  <a:schemeClr val="tx2"/>
                </a:solidFill>
                <a:hlinkClick r:id="rId3"/>
              </a:rPr>
              <a:t>закон от 19.12.2023 </a:t>
            </a:r>
            <a:r>
              <a:rPr lang="ru-RU" sz="2000" dirty="0" smtClean="0">
                <a:solidFill>
                  <a:schemeClr val="tx2"/>
                </a:solidFill>
                <a:hlinkClick r:id="rId3"/>
              </a:rPr>
              <a:t>№ 620-ФЗ</a:t>
            </a:r>
            <a:r>
              <a:rPr lang="ru-RU" sz="2000" dirty="0">
                <a:solidFill>
                  <a:schemeClr val="tx2"/>
                </a:solidFill>
                <a:hlinkClick r:id="rId3"/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Досрочный выход из «декрета»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42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</a:rPr>
              <a:t>Урегулирование </a:t>
            </a:r>
            <a:r>
              <a:rPr lang="ru-RU" sz="2000" b="1" dirty="0">
                <a:solidFill>
                  <a:schemeClr val="tx2"/>
                </a:solidFill>
              </a:rPr>
              <a:t>разногласий между работником и </a:t>
            </a:r>
            <a:r>
              <a:rPr lang="ru-RU" sz="2000" b="1" dirty="0" smtClean="0">
                <a:solidFill>
                  <a:schemeClr val="tx2"/>
                </a:solidFill>
              </a:rPr>
              <a:t>работодателем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br>
              <a:rPr lang="ru-RU" sz="2000" dirty="0" smtClean="0">
                <a:solidFill>
                  <a:schemeClr val="tx2"/>
                </a:solidFill>
              </a:rPr>
            </a:br>
            <a:r>
              <a:rPr lang="ru-RU" sz="2000" dirty="0" smtClean="0">
                <a:solidFill>
                  <a:schemeClr val="tx2"/>
                </a:solidFill>
              </a:rPr>
              <a:t>на </a:t>
            </a:r>
            <a:r>
              <a:rPr lang="ru-RU" sz="2000" dirty="0">
                <a:solidFill>
                  <a:schemeClr val="tx2"/>
                </a:solidFill>
              </a:rPr>
              <a:t>портале «</a:t>
            </a:r>
            <a:r>
              <a:rPr lang="ru-RU" sz="2000" dirty="0" err="1">
                <a:solidFill>
                  <a:schemeClr val="tx2"/>
                </a:solidFill>
              </a:rPr>
              <a:t>Онлайнинспекция.рф</a:t>
            </a:r>
            <a:r>
              <a:rPr lang="ru-RU" sz="2000" dirty="0">
                <a:solidFill>
                  <a:schemeClr val="tx2"/>
                </a:solidFill>
              </a:rPr>
              <a:t>»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Работник</a:t>
            </a:r>
            <a:r>
              <a:rPr lang="ru-RU" sz="2000" dirty="0">
                <a:solidFill>
                  <a:schemeClr val="tx2"/>
                </a:solidFill>
              </a:rPr>
              <a:t>, который считает, что его трудовые права нарушены, может направить обращение своему работодателю. </a:t>
            </a:r>
            <a:r>
              <a:rPr lang="ru-RU" sz="2000" dirty="0" smtClean="0">
                <a:solidFill>
                  <a:schemeClr val="tx2"/>
                </a:solidFill>
              </a:rPr>
              <a:t>Работодатель </a:t>
            </a:r>
            <a:r>
              <a:rPr lang="ru-RU" sz="2000" dirty="0">
                <a:solidFill>
                  <a:schemeClr val="tx2"/>
                </a:solidFill>
              </a:rPr>
              <a:t>сможет урегулировать разногласия до направления работником обращения в </a:t>
            </a:r>
            <a:r>
              <a:rPr lang="ru-RU" sz="2000" dirty="0" err="1">
                <a:solidFill>
                  <a:schemeClr val="tx2"/>
                </a:solidFill>
              </a:rPr>
              <a:t>гострудинспекцию</a:t>
            </a:r>
            <a:r>
              <a:rPr lang="ru-RU" sz="2000" dirty="0">
                <a:solidFill>
                  <a:schemeClr val="tx2"/>
                </a:solidFill>
              </a:rPr>
              <a:t>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Сервис работает в тестовом </a:t>
            </a:r>
            <a:r>
              <a:rPr lang="ru-RU" sz="2000" dirty="0" smtClean="0">
                <a:solidFill>
                  <a:schemeClr val="tx2"/>
                </a:solidFill>
              </a:rPr>
              <a:t>режиме: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https://</a:t>
            </a:r>
            <a:r>
              <a:rPr lang="ru-RU" sz="2000" dirty="0" err="1">
                <a:solidFill>
                  <a:schemeClr val="tx2"/>
                </a:solidFill>
                <a:hlinkClick r:id="rId2"/>
              </a:rPr>
              <a:t>онлайнинспекция.рф</a:t>
            </a:r>
            <a:r>
              <a:rPr lang="ru-RU" sz="2000" dirty="0">
                <a:solidFill>
                  <a:schemeClr val="tx2"/>
                </a:solidFill>
                <a:hlinkClick r:id="rId2"/>
              </a:rPr>
              <a:t>/</a:t>
            </a:r>
            <a:r>
              <a:rPr lang="en-US" sz="2000" dirty="0" smtClean="0">
                <a:solidFill>
                  <a:schemeClr val="tx2"/>
                </a:solidFill>
                <a:hlinkClick r:id="rId2"/>
              </a:rPr>
              <a:t>settlement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noProof="0" dirty="0" smtClean="0">
                <a:solidFill>
                  <a:prstClr val="white"/>
                </a:solidFill>
                <a:latin typeface="Calibri"/>
              </a:rPr>
              <a:t>Новый сервис </a:t>
            </a:r>
            <a:r>
              <a:rPr lang="ru-RU" sz="3100" b="1" noProof="0" dirty="0" err="1" smtClean="0">
                <a:solidFill>
                  <a:prstClr val="white"/>
                </a:solidFill>
                <a:latin typeface="Calibri"/>
              </a:rPr>
              <a:t>Роструда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559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  <a:hlinkClick r:id="rId2"/>
              </a:rPr>
              <a:t>Приказ </a:t>
            </a:r>
            <a:r>
              <a:rPr lang="ru-RU" sz="2000" dirty="0">
                <a:solidFill>
                  <a:schemeClr val="tx2"/>
                </a:solidFill>
                <a:hlinkClick r:id="rId2"/>
              </a:rPr>
              <a:t>Минздрава от 24.05.2024 №262н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«Об </a:t>
            </a:r>
            <a:r>
              <a:rPr lang="ru-RU" sz="2000" dirty="0">
                <a:solidFill>
                  <a:schemeClr val="tx2"/>
                </a:solidFill>
              </a:rPr>
              <a:t>утверждении требований к комплектации аптечки для оказания работниками первой помощи пострадавшим с применением медицинских </a:t>
            </a:r>
            <a:r>
              <a:rPr lang="ru-RU" sz="2000" dirty="0" smtClean="0">
                <a:solidFill>
                  <a:schemeClr val="tx2"/>
                </a:solidFill>
              </a:rPr>
              <a:t>изделий»</a:t>
            </a: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Вступил </a:t>
            </a:r>
            <a:r>
              <a:rPr lang="ru-RU" sz="2000" i="1" dirty="0">
                <a:solidFill>
                  <a:schemeClr val="tx2"/>
                </a:solidFill>
              </a:rPr>
              <a:t>в силу </a:t>
            </a:r>
            <a:r>
              <a:rPr lang="ru-RU" sz="2000" i="1" dirty="0" smtClean="0">
                <a:solidFill>
                  <a:schemeClr val="tx2"/>
                </a:solidFill>
              </a:rPr>
              <a:t>01.09.2024.</a:t>
            </a:r>
            <a:endParaRPr lang="ru-RU" sz="2000" i="1" dirty="0">
              <a:solidFill>
                <a:schemeClr val="tx2"/>
              </a:solidFill>
            </a:endParaRPr>
          </a:p>
          <a:p>
            <a:pPr eaLnBrk="1" hangingPunct="1">
              <a:spcBef>
                <a:spcPts val="0"/>
              </a:spcBef>
            </a:pPr>
            <a:r>
              <a:rPr lang="ru-RU" sz="2000" dirty="0" smtClean="0">
                <a:solidFill>
                  <a:schemeClr val="tx2"/>
                </a:solidFill>
                <a:hlinkClick r:id="rId3"/>
              </a:rPr>
              <a:t>Приказ </a:t>
            </a:r>
            <a:r>
              <a:rPr lang="ru-RU" sz="2000" dirty="0">
                <a:solidFill>
                  <a:schemeClr val="tx2"/>
                </a:solidFill>
                <a:hlinkClick r:id="rId3"/>
              </a:rPr>
              <a:t>Минтруда от 25.04.2024 №237н</a:t>
            </a:r>
            <a:r>
              <a:rPr lang="ru-RU" sz="2000" dirty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=</a:t>
            </a:r>
            <a:r>
              <a:rPr lang="en-US" sz="2000" dirty="0" smtClean="0">
                <a:solidFill>
                  <a:schemeClr val="tx2"/>
                </a:solidFill>
              </a:rPr>
              <a:t>&gt;</a:t>
            </a:r>
            <a:r>
              <a:rPr lang="ru-RU" sz="2000" dirty="0" smtClean="0">
                <a:solidFill>
                  <a:schemeClr val="tx2"/>
                </a:solidFill>
              </a:rPr>
              <a:t> введена дополнительная форма, оформляемая при расследовании несчастных случаев на производстве Н-1С. Составляется </a:t>
            </a:r>
            <a:r>
              <a:rPr lang="ru-RU" sz="2000" dirty="0">
                <a:solidFill>
                  <a:schemeClr val="tx2"/>
                </a:solidFill>
              </a:rPr>
              <a:t>для направления в </a:t>
            </a:r>
            <a:r>
              <a:rPr lang="ru-RU" sz="2000" dirty="0" smtClean="0">
                <a:solidFill>
                  <a:schemeClr val="tx2"/>
                </a:solidFill>
              </a:rPr>
              <a:t>СФР в </a:t>
            </a:r>
            <a:r>
              <a:rPr lang="ru-RU" sz="2000" dirty="0">
                <a:solidFill>
                  <a:schemeClr val="tx2"/>
                </a:solidFill>
              </a:rPr>
              <a:t>случаях, когда несчастный случай на производстве подтвержден, однако требуется дополнительное расследование его обстоятельств.</a:t>
            </a:r>
          </a:p>
          <a:p>
            <a:pPr eaLnBrk="1" hangingPunct="1">
              <a:spcBef>
                <a:spcPts val="480"/>
              </a:spcBef>
            </a:pPr>
            <a:r>
              <a:rPr lang="ru-RU" sz="2000" i="1" dirty="0" smtClean="0">
                <a:solidFill>
                  <a:schemeClr val="tx2"/>
                </a:solidFill>
              </a:rPr>
              <a:t>Вступил </a:t>
            </a:r>
            <a:r>
              <a:rPr lang="ru-RU" sz="2000" i="1" dirty="0">
                <a:solidFill>
                  <a:schemeClr val="tx2"/>
                </a:solidFill>
              </a:rPr>
              <a:t>в силу </a:t>
            </a:r>
            <a:r>
              <a:rPr lang="ru-RU" sz="2000" i="1" dirty="0" smtClean="0">
                <a:solidFill>
                  <a:schemeClr val="tx2"/>
                </a:solidFill>
              </a:rPr>
              <a:t>01.09.2024.</a:t>
            </a:r>
          </a:p>
          <a:p>
            <a:pPr eaLnBrk="1" hangingPunct="1">
              <a:spcBef>
                <a:spcPts val="480"/>
              </a:spcBef>
            </a:pPr>
            <a:r>
              <a:rPr lang="ru-RU" sz="2000" u="sng" dirty="0">
                <a:solidFill>
                  <a:schemeClr val="tx2"/>
                </a:solidFill>
                <a:hlinkClick r:id="rId4"/>
              </a:rPr>
              <a:t>Приказ Минтруда </a:t>
            </a:r>
            <a:r>
              <a:rPr lang="ru-RU" sz="2000" u="sng" dirty="0" smtClean="0">
                <a:solidFill>
                  <a:schemeClr val="tx2"/>
                </a:solidFill>
                <a:hlinkClick r:id="rId4"/>
              </a:rPr>
              <a:t>России </a:t>
            </a:r>
            <a:r>
              <a:rPr lang="ru-RU" sz="2000" u="sng" dirty="0">
                <a:solidFill>
                  <a:schemeClr val="tx2"/>
                </a:solidFill>
                <a:hlinkClick r:id="rId4"/>
              </a:rPr>
              <a:t>от 09.08.2024 №</a:t>
            </a:r>
            <a:r>
              <a:rPr lang="ru-RU" sz="2000" u="sng" dirty="0" smtClean="0">
                <a:solidFill>
                  <a:schemeClr val="tx2"/>
                </a:solidFill>
                <a:hlinkClick r:id="rId4"/>
              </a:rPr>
              <a:t>398н</a:t>
            </a:r>
            <a:r>
              <a:rPr lang="en-US" sz="2000" u="sng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«Об </a:t>
            </a:r>
            <a:r>
              <a:rPr lang="ru-RU" sz="2000" dirty="0">
                <a:solidFill>
                  <a:schemeClr val="tx2"/>
                </a:solidFill>
              </a:rPr>
              <a:t>утверждении требований к размещению, хранению и использованию аптечки для оказания работниками первой помощи пострадавшим с применением медицинских </a:t>
            </a:r>
            <a:r>
              <a:rPr lang="ru-RU" sz="2000" dirty="0" smtClean="0">
                <a:solidFill>
                  <a:schemeClr val="tx2"/>
                </a:solidFill>
              </a:rPr>
              <a:t>изделий»</a:t>
            </a:r>
          </a:p>
          <a:p>
            <a:pPr eaLnBrk="1" hangingPunct="1">
              <a:spcBef>
                <a:spcPts val="480"/>
              </a:spcBef>
            </a:pPr>
            <a:r>
              <a:rPr lang="ru-RU" sz="2000" i="1" dirty="0">
                <a:solidFill>
                  <a:schemeClr val="tx2"/>
                </a:solidFill>
              </a:rPr>
              <a:t>Вступил в силу </a:t>
            </a:r>
            <a:r>
              <a:rPr lang="ru-RU" sz="2000" i="1" dirty="0" smtClean="0">
                <a:solidFill>
                  <a:schemeClr val="tx2"/>
                </a:solidFill>
              </a:rPr>
              <a:t>01.03.2025.</a:t>
            </a:r>
            <a:endParaRPr lang="ru-RU" sz="2000" i="1" dirty="0">
              <a:solidFill>
                <a:schemeClr val="tx2"/>
              </a:solidFill>
            </a:endParaRPr>
          </a:p>
          <a:p>
            <a:pPr eaLnBrk="1" hangingPunct="1">
              <a:spcBef>
                <a:spcPts val="480"/>
              </a:spcBef>
            </a:pP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Охрана труда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486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Правительства РФ от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21.02.2024 №200 </a:t>
            </a:r>
            <a:r>
              <a:rPr lang="ru-RU" sz="2000" dirty="0" smtClean="0">
                <a:solidFill>
                  <a:schemeClr val="tx2"/>
                </a:solidFill>
              </a:rPr>
              <a:t>=</a:t>
            </a:r>
            <a:r>
              <a:rPr lang="en-US" sz="2000" dirty="0" smtClean="0">
                <a:solidFill>
                  <a:schemeClr val="tx2"/>
                </a:solidFill>
              </a:rPr>
              <a:t>&gt; </a:t>
            </a:r>
            <a:r>
              <a:rPr lang="ru-RU" sz="2000" dirty="0" smtClean="0">
                <a:solidFill>
                  <a:schemeClr val="tx2"/>
                </a:solidFill>
              </a:rPr>
              <a:t>установлены особенности обеспечения трудовых прав для </a:t>
            </a:r>
            <a:r>
              <a:rPr lang="ru-RU" sz="2000" dirty="0">
                <a:solidFill>
                  <a:schemeClr val="tx2"/>
                </a:solidFill>
              </a:rPr>
              <a:t>работающих в районах Крайнего Севера и приравненных к ним </a:t>
            </a:r>
            <a:r>
              <a:rPr lang="ru-RU" sz="2000" dirty="0" smtClean="0">
                <a:solidFill>
                  <a:schemeClr val="tx2"/>
                </a:solidFill>
              </a:rPr>
              <a:t>местностях, которые были мобилизованы или заключили контракт с ВС РФ.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Вступает в </a:t>
            </a:r>
            <a:r>
              <a:rPr lang="ru-RU" sz="2000" i="1" dirty="0">
                <a:solidFill>
                  <a:schemeClr val="tx2"/>
                </a:solidFill>
              </a:rPr>
              <a:t>силу </a:t>
            </a:r>
            <a:r>
              <a:rPr lang="ru-RU" sz="2000" i="1" dirty="0" smtClean="0">
                <a:solidFill>
                  <a:schemeClr val="tx2"/>
                </a:solidFill>
              </a:rPr>
              <a:t>01.09.2024.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Работники </a:t>
            </a:r>
            <a:r>
              <a:rPr lang="ru-RU" sz="2000" dirty="0">
                <a:solidFill>
                  <a:schemeClr val="tx2"/>
                </a:solidFill>
              </a:rPr>
              <a:t>сохраняют право на оплату раз в 2 года стоимости проезда к месту использования отпуска и обратно </a:t>
            </a:r>
            <a:r>
              <a:rPr lang="ru-RU" sz="2000" dirty="0" smtClean="0">
                <a:solidFill>
                  <a:schemeClr val="tx2"/>
                </a:solidFill>
              </a:rPr>
              <a:t>за </a:t>
            </a:r>
            <a:r>
              <a:rPr lang="ru-RU" sz="2000" dirty="0">
                <a:solidFill>
                  <a:schemeClr val="tx2"/>
                </a:solidFill>
              </a:rPr>
              <a:t>период приостановления трудового договора. </a:t>
            </a:r>
            <a:r>
              <a:rPr lang="ru-RU" sz="2000" dirty="0" smtClean="0">
                <a:solidFill>
                  <a:schemeClr val="tx2"/>
                </a:solidFill>
              </a:rPr>
              <a:t>Этим </a:t>
            </a:r>
            <a:r>
              <a:rPr lang="ru-RU" sz="2000" dirty="0">
                <a:solidFill>
                  <a:schemeClr val="tx2"/>
                </a:solidFill>
              </a:rPr>
              <a:t>правом </a:t>
            </a:r>
            <a:r>
              <a:rPr lang="ru-RU" sz="2000" dirty="0" smtClean="0">
                <a:solidFill>
                  <a:schemeClr val="tx2"/>
                </a:solidFill>
              </a:rPr>
              <a:t>можно воспользоваться после </a:t>
            </a:r>
            <a:r>
              <a:rPr lang="ru-RU" sz="2000" dirty="0">
                <a:solidFill>
                  <a:schemeClr val="tx2"/>
                </a:solidFill>
              </a:rPr>
              <a:t>возобновления действия трудового договора.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Право </a:t>
            </a:r>
            <a:r>
              <a:rPr lang="ru-RU" sz="2000" dirty="0">
                <a:solidFill>
                  <a:schemeClr val="tx2"/>
                </a:solidFill>
              </a:rPr>
              <a:t>на компенсацию можно будет использовать </a:t>
            </a:r>
            <a:r>
              <a:rPr lang="ru-RU" sz="2000" dirty="0" smtClean="0">
                <a:solidFill>
                  <a:schemeClr val="tx2"/>
                </a:solidFill>
              </a:rPr>
              <a:t>1 </a:t>
            </a:r>
            <a:r>
              <a:rPr lang="ru-RU" sz="2000" dirty="0">
                <a:solidFill>
                  <a:schemeClr val="tx2"/>
                </a:solidFill>
              </a:rPr>
              <a:t>раз в год. При наличии права на компенсацию за периоды приостановления одновременно с правом на компенсацию по графику отпусков работник может использовать право на компенсацию за периоды приостановления в следующем году.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Мобилизованные северяне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797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  <a:hlinkClick r:id="rId2"/>
              </a:rPr>
              <a:t>Определение Третьего КСОЮ от 15.04.2024 №88-8867/2024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Работница </a:t>
            </a:r>
            <a:r>
              <a:rPr lang="ru-RU" sz="2000" dirty="0">
                <a:solidFill>
                  <a:schemeClr val="tx2"/>
                </a:solidFill>
              </a:rPr>
              <a:t>Водоканала (г. Воркута) потребовала повышения тарифной ставки с 01.01.2023 до размера, установленного Федеральным отраслевым тарифным соглашением в ЖКХ РФ на 2023–2025 годы, и сделать перерасчет за предыдущий период. Суды иск удовлетворили.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Работодатель </a:t>
            </a:r>
            <a:r>
              <a:rPr lang="ru-RU" sz="2000" dirty="0">
                <a:solidFill>
                  <a:schemeClr val="tx2"/>
                </a:solidFill>
              </a:rPr>
              <a:t>ссылался на своевременно направленный отказ от присоединения к Соглашению. Полагал, что в связи с этим действие Соглашения на него не распространяется.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Однако </a:t>
            </a:r>
            <a:r>
              <a:rPr lang="ru-RU" sz="2000" dirty="0">
                <a:solidFill>
                  <a:schemeClr val="tx2"/>
                </a:solidFill>
              </a:rPr>
              <a:t>выяснилось, что в нарушение ч.9 ст.48 ТК РФ к отказу не был приложен протокол консультаций с выборным органом первичной профсоюзной организации, то есть процедура не соблюдена. Следовательно, Соглашение для Водоканала стало обязательным.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Кассационный </a:t>
            </a:r>
            <a:r>
              <a:rPr lang="ru-RU" sz="2000" dirty="0">
                <a:solidFill>
                  <a:schemeClr val="tx2"/>
                </a:solidFill>
              </a:rPr>
              <a:t>суд особо отметил, что несмотря на объективные экономические причины для отказа несоблюдение установленной процедуры влечет за собой распространение действия Соглашения на работодателя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Судебная практика о соглашениях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707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 action="ppaction://hlinkfile"/>
              </a:rPr>
              <a:t>Постановление </a:t>
            </a:r>
            <a:r>
              <a:rPr lang="ru-RU" sz="2000" b="1" dirty="0">
                <a:solidFill>
                  <a:schemeClr val="tx2"/>
                </a:solidFill>
                <a:hlinkClick r:id="rId2" action="ppaction://hlinkfile"/>
              </a:rPr>
              <a:t>КС РФ от 15.06.2023 №</a:t>
            </a:r>
            <a:r>
              <a:rPr lang="ru-RU" sz="2000" b="1" dirty="0" smtClean="0">
                <a:solidFill>
                  <a:schemeClr val="tx2"/>
                </a:solidFill>
                <a:hlinkClick r:id="rId2" action="ppaction://hlinkfile"/>
              </a:rPr>
              <a:t>32-П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Ч.2 </a:t>
            </a:r>
            <a:r>
              <a:rPr lang="ru-RU" sz="2000" dirty="0">
                <a:solidFill>
                  <a:schemeClr val="tx2"/>
                </a:solidFill>
              </a:rPr>
              <a:t>ст.135 ТК РФ признана не соответствующей Конституции РФ</a:t>
            </a:r>
            <a:r>
              <a:rPr lang="ru-RU" sz="2000" dirty="0" smtClean="0">
                <a:solidFill>
                  <a:schemeClr val="tx2"/>
                </a:solidFill>
              </a:rPr>
              <a:t>. Впредь: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применение </a:t>
            </a:r>
            <a:r>
              <a:rPr lang="ru-RU" sz="2000" dirty="0">
                <a:solidFill>
                  <a:schemeClr val="tx2"/>
                </a:solidFill>
              </a:rPr>
              <a:t>взыскания не является основанием для лишения работника стимулирующих выплат (произвольного их снижения) на весь </a:t>
            </a:r>
            <a:r>
              <a:rPr lang="ru-RU" sz="2000" dirty="0" smtClean="0">
                <a:solidFill>
                  <a:schemeClr val="tx2"/>
                </a:solidFill>
              </a:rPr>
              <a:t>срок действия;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не </a:t>
            </a:r>
            <a:r>
              <a:rPr lang="ru-RU" sz="2000" dirty="0">
                <a:solidFill>
                  <a:schemeClr val="tx2"/>
                </a:solidFill>
              </a:rPr>
              <a:t>препятствует начислению </a:t>
            </a:r>
            <a:r>
              <a:rPr lang="ru-RU" sz="2000" dirty="0" smtClean="0">
                <a:solidFill>
                  <a:schemeClr val="tx2"/>
                </a:solidFill>
              </a:rPr>
              <a:t>доп. </a:t>
            </a:r>
            <a:r>
              <a:rPr lang="ru-RU" sz="2000" dirty="0">
                <a:solidFill>
                  <a:schemeClr val="tx2"/>
                </a:solidFill>
              </a:rPr>
              <a:t>выплат, обусловленных непосредственным участием в осуществлении отдельных, финансируемых в особом порядке видов деятельности </a:t>
            </a:r>
            <a:r>
              <a:rPr lang="ru-RU" sz="2000" dirty="0" smtClean="0">
                <a:solidFill>
                  <a:schemeClr val="tx2"/>
                </a:solidFill>
              </a:rPr>
              <a:t>и </a:t>
            </a:r>
            <a:r>
              <a:rPr lang="ru-RU" sz="2000" dirty="0">
                <a:solidFill>
                  <a:schemeClr val="tx2"/>
                </a:solidFill>
              </a:rPr>
              <a:t>достижением определенных результатов труда (</a:t>
            </a:r>
            <a:r>
              <a:rPr lang="ru-RU" sz="2000" dirty="0" err="1" smtClean="0">
                <a:solidFill>
                  <a:schemeClr val="tx2"/>
                </a:solidFill>
              </a:rPr>
              <a:t>экон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  <a:r>
              <a:rPr lang="ru-RU" sz="2000" dirty="0">
                <a:solidFill>
                  <a:schemeClr val="tx2"/>
                </a:solidFill>
              </a:rPr>
              <a:t>показателей</a:t>
            </a:r>
            <a:r>
              <a:rPr lang="ru-RU" sz="2000" dirty="0" smtClean="0">
                <a:solidFill>
                  <a:schemeClr val="tx2"/>
                </a:solidFill>
              </a:rPr>
              <a:t>);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факт </a:t>
            </a:r>
            <a:r>
              <a:rPr lang="ru-RU" sz="2000" dirty="0">
                <a:solidFill>
                  <a:schemeClr val="tx2"/>
                </a:solidFill>
              </a:rPr>
              <a:t>применения взыскания может учитываться при выплате лишь тех </a:t>
            </a:r>
            <a:r>
              <a:rPr lang="ru-RU" sz="2000" dirty="0" smtClean="0">
                <a:solidFill>
                  <a:schemeClr val="tx2"/>
                </a:solidFill>
              </a:rPr>
              <a:t>стимулирующих, </a:t>
            </a:r>
            <a:r>
              <a:rPr lang="ru-RU" sz="2000" dirty="0">
                <a:solidFill>
                  <a:schemeClr val="tx2"/>
                </a:solidFill>
              </a:rPr>
              <a:t>которые начисляются за период, когда оно было </a:t>
            </a:r>
            <a:r>
              <a:rPr lang="ru-RU" sz="2000" dirty="0" smtClean="0">
                <a:solidFill>
                  <a:schemeClr val="tx2"/>
                </a:solidFill>
              </a:rPr>
              <a:t>применено;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снижение </a:t>
            </a:r>
            <a:r>
              <a:rPr lang="ru-RU" sz="2000" dirty="0">
                <a:solidFill>
                  <a:schemeClr val="tx2"/>
                </a:solidFill>
              </a:rPr>
              <a:t>размера </a:t>
            </a:r>
            <a:r>
              <a:rPr lang="ru-RU" sz="2000" dirty="0" smtClean="0">
                <a:solidFill>
                  <a:schemeClr val="tx2"/>
                </a:solidFill>
              </a:rPr>
              <a:t>стимулирующих выплат не </a:t>
            </a:r>
            <a:r>
              <a:rPr lang="ru-RU" sz="2000" dirty="0">
                <a:solidFill>
                  <a:schemeClr val="tx2"/>
                </a:solidFill>
              </a:rPr>
              <a:t>должно уменьшать размер месячной зарплаты более чем на 20</a:t>
            </a:r>
            <a:r>
              <a:rPr lang="ru-RU" sz="2000" dirty="0" smtClean="0">
                <a:solidFill>
                  <a:schemeClr val="tx2"/>
                </a:solidFill>
              </a:rPr>
              <a:t>%.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 стимулирующих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выплатах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809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КС РФ от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13.07.2023 №40-П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Ч. 8 ст. 178 ТК РФ </a:t>
            </a:r>
            <a:r>
              <a:rPr lang="ru-RU" sz="2000" dirty="0">
                <a:solidFill>
                  <a:schemeClr val="tx2"/>
                </a:solidFill>
              </a:rPr>
              <a:t>не </a:t>
            </a:r>
            <a:r>
              <a:rPr lang="ru-RU" sz="2000" dirty="0" smtClean="0">
                <a:solidFill>
                  <a:schemeClr val="tx2"/>
                </a:solidFill>
              </a:rPr>
              <a:t>противоречит </a:t>
            </a:r>
            <a:r>
              <a:rPr lang="ru-RU" sz="2000" dirty="0">
                <a:solidFill>
                  <a:schemeClr val="tx2"/>
                </a:solidFill>
              </a:rPr>
              <a:t>Конституции </a:t>
            </a:r>
            <a:r>
              <a:rPr lang="ru-RU" sz="2000" dirty="0" smtClean="0">
                <a:solidFill>
                  <a:schemeClr val="tx2"/>
                </a:solidFill>
              </a:rPr>
              <a:t>РФ. Она </a:t>
            </a:r>
            <a:r>
              <a:rPr lang="ru-RU" sz="2000" dirty="0">
                <a:solidFill>
                  <a:schemeClr val="tx2"/>
                </a:solidFill>
              </a:rPr>
              <a:t>не предполагает отказа в выплате </a:t>
            </a:r>
            <a:r>
              <a:rPr lang="ru-RU" sz="2000" dirty="0" smtClean="0">
                <a:solidFill>
                  <a:schemeClr val="tx2"/>
                </a:solidFill>
              </a:rPr>
              <a:t>выходного </a:t>
            </a:r>
            <a:r>
              <a:rPr lang="ru-RU" sz="2000" dirty="0">
                <a:solidFill>
                  <a:schemeClr val="tx2"/>
                </a:solidFill>
              </a:rPr>
              <a:t>пособия, предусмотренного </a:t>
            </a:r>
            <a:r>
              <a:rPr lang="ru-RU" sz="2000" dirty="0" smtClean="0">
                <a:solidFill>
                  <a:schemeClr val="tx2"/>
                </a:solidFill>
              </a:rPr>
              <a:t>трудовым </a:t>
            </a:r>
            <a:r>
              <a:rPr lang="ru-RU" sz="2000" dirty="0">
                <a:solidFill>
                  <a:schemeClr val="tx2"/>
                </a:solidFill>
              </a:rPr>
              <a:t>договором и (</a:t>
            </a:r>
            <a:r>
              <a:rPr lang="ru-RU" sz="2000" u="sng" dirty="0">
                <a:solidFill>
                  <a:schemeClr val="tx2"/>
                </a:solidFill>
              </a:rPr>
              <a:t>ИЛИ</a:t>
            </a:r>
            <a:r>
              <a:rPr lang="ru-RU" sz="2000" dirty="0">
                <a:solidFill>
                  <a:schemeClr val="tx2"/>
                </a:solidFill>
              </a:rPr>
              <a:t>) соглашением о его расторжении.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По </a:t>
            </a:r>
            <a:r>
              <a:rPr lang="ru-RU" sz="2000" dirty="0">
                <a:solidFill>
                  <a:schemeClr val="tx2"/>
                </a:solidFill>
              </a:rPr>
              <a:t>закону работодатель не обязан выплачивать работнику </a:t>
            </a:r>
            <a:r>
              <a:rPr lang="ru-RU" sz="2000" dirty="0" smtClean="0">
                <a:solidFill>
                  <a:schemeClr val="tx2"/>
                </a:solidFill>
              </a:rPr>
              <a:t>такое выходное пособие, но оно </a:t>
            </a:r>
            <a:r>
              <a:rPr lang="ru-RU" sz="2000" dirty="0">
                <a:solidFill>
                  <a:schemeClr val="tx2"/>
                </a:solidFill>
              </a:rPr>
              <a:t>может быть включено как в трудовой договор, так и в соглашение о его расторжении. В этом случае односторонний отказ работодателя от исполнения добровольно принятого на себя обязательства лишает работника </a:t>
            </a:r>
            <a:r>
              <a:rPr lang="ru-RU" sz="2000" dirty="0" smtClean="0">
                <a:solidFill>
                  <a:schemeClr val="tx2"/>
                </a:solidFill>
              </a:rPr>
              <a:t>денег, </a:t>
            </a:r>
            <a:r>
              <a:rPr lang="ru-RU" sz="2000" dirty="0">
                <a:solidFill>
                  <a:schemeClr val="tx2"/>
                </a:solidFill>
              </a:rPr>
              <a:t>на получение которых он правомерно рассчитывал.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Если </a:t>
            </a:r>
            <a:r>
              <a:rPr lang="ru-RU" sz="2000" dirty="0">
                <a:solidFill>
                  <a:schemeClr val="tx2"/>
                </a:solidFill>
              </a:rPr>
              <a:t>руководитель организации при подписании </a:t>
            </a:r>
            <a:r>
              <a:rPr lang="ru-RU" sz="2000" dirty="0" smtClean="0">
                <a:solidFill>
                  <a:schemeClr val="tx2"/>
                </a:solidFill>
              </a:rPr>
              <a:t>документов </a:t>
            </a:r>
            <a:r>
              <a:rPr lang="ru-RU" sz="2000" dirty="0">
                <a:solidFill>
                  <a:schemeClr val="tx2"/>
                </a:solidFill>
              </a:rPr>
              <a:t>действовал недобросовестно и неразумно, без учета финансовых возможностей организации и вопреки ее интересам, то он и должен нести ответственность за причиненные </a:t>
            </a:r>
            <a:r>
              <a:rPr lang="ru-RU" sz="2000" dirty="0" smtClean="0">
                <a:solidFill>
                  <a:schemeClr val="tx2"/>
                </a:solidFill>
              </a:rPr>
              <a:t>убытки</a:t>
            </a:r>
            <a:r>
              <a:rPr lang="ru-RU" sz="2000" dirty="0">
                <a:solidFill>
                  <a:schemeClr val="tx2"/>
                </a:solidFill>
              </a:rPr>
              <a:t>. Суд не вправе отказать уволившемуся работнику во взыскании с работодателя согласованного выходного пособия.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 </a:t>
            </a: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выходных пособиях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207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КС РФ от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21.07.2023 №44-П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Работнику </a:t>
            </a:r>
            <a:r>
              <a:rPr lang="ru-RU" sz="2000" dirty="0">
                <a:solidFill>
                  <a:schemeClr val="tx2"/>
                </a:solidFill>
              </a:rPr>
              <a:t>объявили замечание за отсутствие на </a:t>
            </a:r>
            <a:r>
              <a:rPr lang="ru-RU" sz="2000" dirty="0" smtClean="0">
                <a:solidFill>
                  <a:schemeClr val="tx2"/>
                </a:solidFill>
              </a:rPr>
              <a:t>работе, приказ разместили </a:t>
            </a:r>
            <a:r>
              <a:rPr lang="ru-RU" sz="2000" dirty="0">
                <a:solidFill>
                  <a:schemeClr val="tx2"/>
                </a:solidFill>
              </a:rPr>
              <a:t>на </a:t>
            </a:r>
            <a:r>
              <a:rPr lang="ru-RU" sz="2000" dirty="0" smtClean="0">
                <a:solidFill>
                  <a:schemeClr val="tx2"/>
                </a:solidFill>
              </a:rPr>
              <a:t>стендах. Суд </a:t>
            </a:r>
            <a:r>
              <a:rPr lang="ru-RU" sz="2000" dirty="0">
                <a:solidFill>
                  <a:schemeClr val="tx2"/>
                </a:solidFill>
              </a:rPr>
              <a:t>отменил </a:t>
            </a:r>
            <a:r>
              <a:rPr lang="ru-RU" sz="2000" dirty="0" smtClean="0">
                <a:solidFill>
                  <a:schemeClr val="tx2"/>
                </a:solidFill>
              </a:rPr>
              <a:t>взыскание: нет </a:t>
            </a:r>
            <a:r>
              <a:rPr lang="ru-RU" sz="2000" dirty="0">
                <a:solidFill>
                  <a:schemeClr val="tx2"/>
                </a:solidFill>
              </a:rPr>
              <a:t>доказательств </a:t>
            </a:r>
            <a:r>
              <a:rPr lang="ru-RU" sz="2000" dirty="0" smtClean="0">
                <a:solidFill>
                  <a:schemeClr val="tx2"/>
                </a:solidFill>
              </a:rPr>
              <a:t>проступка. Работник предъявил </a:t>
            </a:r>
            <a:r>
              <a:rPr lang="ru-RU" sz="2000" dirty="0">
                <a:solidFill>
                  <a:schemeClr val="tx2"/>
                </a:solidFill>
              </a:rPr>
              <a:t>иск о защите чести и достоинства, но </a:t>
            </a:r>
            <a:r>
              <a:rPr lang="ru-RU" sz="2000" dirty="0" smtClean="0">
                <a:solidFill>
                  <a:schemeClr val="tx2"/>
                </a:solidFill>
              </a:rPr>
              <a:t>суд </a:t>
            </a:r>
            <a:r>
              <a:rPr lang="ru-RU" sz="2000" dirty="0">
                <a:solidFill>
                  <a:schemeClr val="tx2"/>
                </a:solidFill>
              </a:rPr>
              <a:t>отказал.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КС </a:t>
            </a:r>
            <a:r>
              <a:rPr lang="ru-RU" sz="2000" dirty="0">
                <a:solidFill>
                  <a:schemeClr val="tx2"/>
                </a:solidFill>
              </a:rPr>
              <a:t>РФ: </a:t>
            </a:r>
            <a:r>
              <a:rPr lang="ru-RU" sz="2000" dirty="0" smtClean="0">
                <a:solidFill>
                  <a:schemeClr val="tx2"/>
                </a:solidFill>
              </a:rPr>
              <a:t>сведения </a:t>
            </a:r>
            <a:r>
              <a:rPr lang="ru-RU" sz="2000" dirty="0">
                <a:solidFill>
                  <a:schemeClr val="tx2"/>
                </a:solidFill>
              </a:rPr>
              <a:t>о любом нарушении правил </a:t>
            </a:r>
            <a:r>
              <a:rPr lang="ru-RU" sz="2000" dirty="0" smtClean="0">
                <a:solidFill>
                  <a:schemeClr val="tx2"/>
                </a:solidFill>
              </a:rPr>
              <a:t>поведения - порочащие. При </a:t>
            </a:r>
            <a:r>
              <a:rPr lang="ru-RU" sz="2000" dirty="0">
                <a:solidFill>
                  <a:schemeClr val="tx2"/>
                </a:solidFill>
              </a:rPr>
              <a:t>выборе способа сообщения </a:t>
            </a:r>
            <a:r>
              <a:rPr lang="ru-RU" sz="2000" dirty="0" smtClean="0">
                <a:solidFill>
                  <a:schemeClr val="tx2"/>
                </a:solidFill>
              </a:rPr>
              <a:t>информации работодатель оценивает перспективы </a:t>
            </a:r>
            <a:r>
              <a:rPr lang="ru-RU" sz="2000" dirty="0">
                <a:solidFill>
                  <a:schemeClr val="tx2"/>
                </a:solidFill>
              </a:rPr>
              <a:t>судебного </a:t>
            </a:r>
            <a:r>
              <a:rPr lang="ru-RU" sz="2000" dirty="0" smtClean="0">
                <a:solidFill>
                  <a:schemeClr val="tx2"/>
                </a:solidFill>
              </a:rPr>
              <a:t>обжалования, целесообразность </a:t>
            </a:r>
            <a:r>
              <a:rPr lang="ru-RU" sz="2000" dirty="0">
                <a:solidFill>
                  <a:schemeClr val="tx2"/>
                </a:solidFill>
              </a:rPr>
              <a:t>распространения сведений о </a:t>
            </a:r>
            <a:r>
              <a:rPr lang="ru-RU" sz="2000" dirty="0" smtClean="0">
                <a:solidFill>
                  <a:schemeClr val="tx2"/>
                </a:solidFill>
              </a:rPr>
              <a:t>конкретном лице, меру </a:t>
            </a:r>
            <a:r>
              <a:rPr lang="ru-RU" sz="2000" dirty="0">
                <a:solidFill>
                  <a:schemeClr val="tx2"/>
                </a:solidFill>
              </a:rPr>
              <a:t>конкретизации обстоятельств </a:t>
            </a:r>
            <a:r>
              <a:rPr lang="ru-RU" sz="2000" dirty="0" smtClean="0">
                <a:solidFill>
                  <a:schemeClr val="tx2"/>
                </a:solidFill>
              </a:rPr>
              <a:t>проступка.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Признание приказа незаконным </a:t>
            </a:r>
            <a:r>
              <a:rPr lang="ru-RU" sz="2000" dirty="0">
                <a:solidFill>
                  <a:schemeClr val="tx2"/>
                </a:solidFill>
              </a:rPr>
              <a:t>не отменяет факт его издания. Но если </a:t>
            </a:r>
            <a:r>
              <a:rPr lang="ru-RU" sz="2000" dirty="0" smtClean="0">
                <a:solidFill>
                  <a:schemeClr val="tx2"/>
                </a:solidFill>
              </a:rPr>
              <a:t>он </a:t>
            </a:r>
            <a:r>
              <a:rPr lang="ru-RU" sz="2000" dirty="0">
                <a:solidFill>
                  <a:schemeClr val="tx2"/>
                </a:solidFill>
              </a:rPr>
              <a:t>отменен за </a:t>
            </a:r>
            <a:r>
              <a:rPr lang="ru-RU" sz="2000" dirty="0" smtClean="0">
                <a:solidFill>
                  <a:schemeClr val="tx2"/>
                </a:solidFill>
              </a:rPr>
              <a:t>недоказанностью, </a:t>
            </a:r>
            <a:r>
              <a:rPr lang="ru-RU" sz="2000" dirty="0">
                <a:solidFill>
                  <a:schemeClr val="tx2"/>
                </a:solidFill>
              </a:rPr>
              <a:t>информация о </a:t>
            </a:r>
            <a:r>
              <a:rPr lang="ru-RU" sz="2000" dirty="0" smtClean="0">
                <a:solidFill>
                  <a:schemeClr val="tx2"/>
                </a:solidFill>
              </a:rPr>
              <a:t>проступке </a:t>
            </a:r>
            <a:r>
              <a:rPr lang="ru-RU" sz="2000" dirty="0">
                <a:solidFill>
                  <a:schemeClr val="tx2"/>
                </a:solidFill>
              </a:rPr>
              <a:t>не может считаться достоверной. Э</a:t>
            </a:r>
            <a:r>
              <a:rPr lang="ru-RU" sz="2000" dirty="0" smtClean="0">
                <a:solidFill>
                  <a:schemeClr val="tx2"/>
                </a:solidFill>
              </a:rPr>
              <a:t>то </a:t>
            </a:r>
            <a:r>
              <a:rPr lang="ru-RU" sz="2000" dirty="0">
                <a:solidFill>
                  <a:schemeClr val="tx2"/>
                </a:solidFill>
              </a:rPr>
              <a:t>свойство утрачивается с момента издания </a:t>
            </a:r>
            <a:r>
              <a:rPr lang="ru-RU" sz="2000" dirty="0" smtClean="0">
                <a:solidFill>
                  <a:schemeClr val="tx2"/>
                </a:solidFill>
              </a:rPr>
              <a:t>приказа.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Работодатель обязан </a:t>
            </a:r>
            <a:r>
              <a:rPr lang="ru-RU" sz="2000" dirty="0">
                <a:solidFill>
                  <a:schemeClr val="tx2"/>
                </a:solidFill>
              </a:rPr>
              <a:t>распространить информацию об отмене судом приказа </a:t>
            </a:r>
            <a:r>
              <a:rPr lang="ru-RU" sz="2000" dirty="0" smtClean="0">
                <a:solidFill>
                  <a:schemeClr val="tx2"/>
                </a:solidFill>
              </a:rPr>
              <a:t>независимо </a:t>
            </a:r>
            <a:r>
              <a:rPr lang="ru-RU" sz="2000" dirty="0">
                <a:solidFill>
                  <a:schemeClr val="tx2"/>
                </a:solidFill>
              </a:rPr>
              <a:t>от инициативы работника. Если </a:t>
            </a:r>
            <a:r>
              <a:rPr lang="ru-RU" sz="2000" dirty="0" smtClean="0">
                <a:solidFill>
                  <a:schemeClr val="tx2"/>
                </a:solidFill>
              </a:rPr>
              <a:t>он </a:t>
            </a:r>
            <a:r>
              <a:rPr lang="ru-RU" sz="2000" dirty="0">
                <a:solidFill>
                  <a:schemeClr val="tx2"/>
                </a:solidFill>
              </a:rPr>
              <a:t>уклоняется от опровержения, соответствующая обязанность возлагается на него </a:t>
            </a:r>
            <a:r>
              <a:rPr lang="ru-RU" sz="2000" dirty="0" smtClean="0">
                <a:solidFill>
                  <a:schemeClr val="tx2"/>
                </a:solidFill>
              </a:rPr>
              <a:t>судом.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об </a:t>
            </a:r>
            <a:r>
              <a:rPr lang="ru-RU" sz="3000" b="1" dirty="0" smtClean="0">
                <a:solidFill>
                  <a:prstClr val="white"/>
                </a:solidFill>
                <a:latin typeface="Calibri"/>
              </a:rPr>
              <a:t>опровержении проступка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483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Постановление КС РФ от 19.12.2023 № 59-П</a:t>
            </a:r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1950" dirty="0" smtClean="0">
                <a:solidFill>
                  <a:schemeClr val="tx2"/>
                </a:solidFill>
              </a:rPr>
              <a:t>КС </a:t>
            </a:r>
            <a:r>
              <a:rPr lang="ru-RU" sz="1950" dirty="0">
                <a:solidFill>
                  <a:schemeClr val="tx2"/>
                </a:solidFill>
              </a:rPr>
              <a:t>признал неконституционным </a:t>
            </a:r>
            <a:r>
              <a:rPr lang="ru-RU" sz="1950" dirty="0" err="1">
                <a:solidFill>
                  <a:schemeClr val="tx2"/>
                </a:solidFill>
              </a:rPr>
              <a:t>абз</a:t>
            </a:r>
            <a:r>
              <a:rPr lang="ru-RU" sz="1950" dirty="0" smtClean="0">
                <a:solidFill>
                  <a:schemeClr val="tx2"/>
                </a:solidFill>
              </a:rPr>
              <a:t>. 8 </a:t>
            </a:r>
            <a:r>
              <a:rPr lang="ru-RU" sz="1950" dirty="0">
                <a:solidFill>
                  <a:schemeClr val="tx2"/>
                </a:solidFill>
              </a:rPr>
              <a:t>ч</a:t>
            </a:r>
            <a:r>
              <a:rPr lang="ru-RU" sz="1950" dirty="0" smtClean="0">
                <a:solidFill>
                  <a:schemeClr val="tx2"/>
                </a:solidFill>
              </a:rPr>
              <a:t>. 2 </a:t>
            </a:r>
            <a:r>
              <a:rPr lang="ru-RU" sz="1950" dirty="0">
                <a:solidFill>
                  <a:schemeClr val="tx2"/>
                </a:solidFill>
              </a:rPr>
              <a:t>ст</a:t>
            </a:r>
            <a:r>
              <a:rPr lang="ru-RU" sz="1950" dirty="0" smtClean="0">
                <a:solidFill>
                  <a:schemeClr val="tx2"/>
                </a:solidFill>
              </a:rPr>
              <a:t>. 59 </a:t>
            </a:r>
            <a:r>
              <a:rPr lang="ru-RU" sz="1950" dirty="0">
                <a:solidFill>
                  <a:schemeClr val="tx2"/>
                </a:solidFill>
              </a:rPr>
              <a:t>ТК РФ в той мере, в какой он допускает различный подход к возможности заключения срочного трудового договора с работником, замещающим должность руководителя структурного подразделения организации, как следствие, правомерности увольнения такого работника в связи с истечением срока договора.</a:t>
            </a:r>
          </a:p>
          <a:p>
            <a:pPr eaLnBrk="1" hangingPunct="1"/>
            <a:r>
              <a:rPr lang="ru-RU" sz="1950" dirty="0" smtClean="0">
                <a:solidFill>
                  <a:schemeClr val="tx2"/>
                </a:solidFill>
              </a:rPr>
              <a:t>Впредь </a:t>
            </a:r>
            <a:r>
              <a:rPr lang="ru-RU" sz="1950" dirty="0">
                <a:solidFill>
                  <a:schemeClr val="tx2"/>
                </a:solidFill>
              </a:rPr>
              <a:t>до внесения в ТК РФ изменений не допускается заключение срочного трудового договора по основанию </a:t>
            </a:r>
            <a:r>
              <a:rPr lang="ru-RU" sz="1950" dirty="0" err="1">
                <a:solidFill>
                  <a:schemeClr val="tx2"/>
                </a:solidFill>
              </a:rPr>
              <a:t>абз</a:t>
            </a:r>
            <a:r>
              <a:rPr lang="ru-RU" sz="1950" dirty="0" smtClean="0">
                <a:solidFill>
                  <a:schemeClr val="tx2"/>
                </a:solidFill>
              </a:rPr>
              <a:t>. 8 </a:t>
            </a:r>
            <a:r>
              <a:rPr lang="ru-RU" sz="1950" dirty="0">
                <a:solidFill>
                  <a:schemeClr val="tx2"/>
                </a:solidFill>
              </a:rPr>
              <a:t>ч</a:t>
            </a:r>
            <a:r>
              <a:rPr lang="ru-RU" sz="1950" dirty="0" smtClean="0">
                <a:solidFill>
                  <a:schemeClr val="tx2"/>
                </a:solidFill>
              </a:rPr>
              <a:t>. 2 </a:t>
            </a:r>
            <a:r>
              <a:rPr lang="ru-RU" sz="1950" dirty="0">
                <a:solidFill>
                  <a:schemeClr val="tx2"/>
                </a:solidFill>
              </a:rPr>
              <a:t>ст</a:t>
            </a:r>
            <a:r>
              <a:rPr lang="ru-RU" sz="1950" dirty="0" smtClean="0">
                <a:solidFill>
                  <a:schemeClr val="tx2"/>
                </a:solidFill>
              </a:rPr>
              <a:t>. 59 </a:t>
            </a:r>
            <a:r>
              <a:rPr lang="ru-RU" sz="1950" dirty="0">
                <a:solidFill>
                  <a:schemeClr val="tx2"/>
                </a:solidFill>
              </a:rPr>
              <a:t>ТК РФ с работником, замещающим должность руководителя структурного подразделения организации.</a:t>
            </a:r>
          </a:p>
          <a:p>
            <a:pPr eaLnBrk="1" hangingPunct="1"/>
            <a:r>
              <a:rPr lang="ru-RU" sz="1950" dirty="0" smtClean="0">
                <a:solidFill>
                  <a:schemeClr val="tx2"/>
                </a:solidFill>
              </a:rPr>
              <a:t>Срочные </a:t>
            </a:r>
            <a:r>
              <a:rPr lang="ru-RU" sz="1950" dirty="0">
                <a:solidFill>
                  <a:schemeClr val="tx2"/>
                </a:solidFill>
              </a:rPr>
              <a:t>трудовые договоры с такими работниками, срок действия которых истекает после вступления в силу Постановления КС РФ, считаются заключенными на неопределенный срок</a:t>
            </a:r>
            <a:r>
              <a:rPr lang="ru-RU" sz="1950" dirty="0" smtClean="0">
                <a:solidFill>
                  <a:schemeClr val="tx2"/>
                </a:solidFill>
              </a:rPr>
              <a:t>.</a:t>
            </a:r>
            <a:endParaRPr lang="ru-RU" sz="195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 срочном трудовом договоре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3891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КС РФ от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04.04.2024 №15-П</a:t>
            </a:r>
            <a:endParaRPr lang="ru-RU" sz="195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Работник обратился в </a:t>
            </a:r>
            <a:r>
              <a:rPr lang="ru-RU" sz="2000" dirty="0">
                <a:solidFill>
                  <a:schemeClr val="tx2"/>
                </a:solidFill>
              </a:rPr>
              <a:t>суд с требованиями о взыскании с работодателя процентов за задержку выплат, присужденных ему </a:t>
            </a:r>
            <a:r>
              <a:rPr lang="ru-RU" sz="2000" dirty="0" smtClean="0">
                <a:solidFill>
                  <a:schemeClr val="tx2"/>
                </a:solidFill>
              </a:rPr>
              <a:t>судом. </a:t>
            </a:r>
            <a:r>
              <a:rPr lang="ru-RU" sz="2000" dirty="0">
                <a:solidFill>
                  <a:schemeClr val="tx2"/>
                </a:solidFill>
              </a:rPr>
              <a:t>Суды во взыскании процентов на основании ст.395 ГК РФ отказали.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Ранее </a:t>
            </a:r>
            <a:r>
              <a:rPr lang="ru-RU" sz="2000" dirty="0">
                <a:solidFill>
                  <a:schemeClr val="tx2"/>
                </a:solidFill>
              </a:rPr>
              <a:t>работник обращался за компенсацией на основании ст.236 ТК РФ и суды также ему отказали, ссылаясь на то, что ответственность работодателя за несвоевременное исполнение решения суда этой нормой не предусмотрена.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Позиция </a:t>
            </a:r>
            <a:r>
              <a:rPr lang="ru-RU" sz="2000" dirty="0">
                <a:solidFill>
                  <a:schemeClr val="tx2"/>
                </a:solidFill>
              </a:rPr>
              <a:t>КС РФ</a:t>
            </a:r>
            <a:r>
              <a:rPr lang="ru-RU" sz="2000" dirty="0" smtClean="0">
                <a:solidFill>
                  <a:schemeClr val="tx2"/>
                </a:solidFill>
              </a:rPr>
              <a:t>:  </a:t>
            </a:r>
            <a:r>
              <a:rPr lang="ru-RU" sz="2000" dirty="0">
                <a:solidFill>
                  <a:schemeClr val="tx2"/>
                </a:solidFill>
              </a:rPr>
              <a:t>ст.395 ГК РФ не противоречит Конституции РФ, но действующее законодательство не содержит положений о возможности ее применения к отношениям, связанным с уплатой работодателем в пользу работника процентов за несвоевременное исполнение решения суда о взыскании среднего заработка за время вынужденного прогула и компенсации морального </a:t>
            </a:r>
            <a:r>
              <a:rPr lang="ru-RU" sz="2000" dirty="0" smtClean="0">
                <a:solidFill>
                  <a:schemeClr val="tx2"/>
                </a:solidFill>
              </a:rPr>
              <a:t>вреда. Применению подлежит ст. 236 ТК РФ.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 компенсации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по </a:t>
            </a:r>
            <a:r>
              <a:rPr kumimoji="0" lang="ru-RU" sz="3100" b="1" i="0" u="none" strike="noStrike" kern="1200" cap="none" spc="0" normalizeH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ст</a:t>
            </a: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. 395 ГК РФ 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3249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КС РФ от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27.04.2024 №22-П </a:t>
            </a:r>
            <a:endParaRPr lang="ru-RU" sz="1950" b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КС </a:t>
            </a:r>
            <a:r>
              <a:rPr lang="ru-RU" sz="2000" dirty="0">
                <a:solidFill>
                  <a:schemeClr val="tx2"/>
                </a:solidFill>
              </a:rPr>
              <a:t>РФ рассмотрел нормы ч.1-4 ст.74 и п.7 ч.1 ст.77 ТК РФ и счел их не противоречащими Конституции РФ, однако выявил их конституционно-правовой смысл, отличный от устоявшегося в практике.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Обратившийся </a:t>
            </a:r>
            <a:r>
              <a:rPr lang="ru-RU" sz="2000" dirty="0">
                <a:solidFill>
                  <a:schemeClr val="tx2"/>
                </a:solidFill>
              </a:rPr>
              <a:t>в КС работник трудился в Красноярске, хотя его работодатель располагался в другой местности. Работа в Красноярске была обусловлена курированием строительства школы и больницы. Позднее работник  был уведомлен, что в связи со структурной реорганизацией его рабочее место переносится по месту нахождения работодателя. В случае согласия на работу в новых условиях предлагалось подписать </a:t>
            </a:r>
            <a:r>
              <a:rPr lang="ru-RU" sz="2000" dirty="0" err="1">
                <a:solidFill>
                  <a:schemeClr val="tx2"/>
                </a:solidFill>
              </a:rPr>
              <a:t>допсоглашение</a:t>
            </a:r>
            <a:r>
              <a:rPr lang="ru-RU" sz="2000" dirty="0">
                <a:solidFill>
                  <a:schemeClr val="tx2"/>
                </a:solidFill>
              </a:rPr>
              <a:t>, но работник отказался ввиду неготовности к переезду. Других вакансий в Красноярске у работодателя не было.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об изменении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места работы			1/2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67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>
                <a:solidFill>
                  <a:schemeClr val="tx2"/>
                </a:solidFill>
                <a:hlinkClick r:id="rId2"/>
              </a:rPr>
              <a:t>Федеральный закон от 06.04.2024 №70-ФЗ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Вступил </a:t>
            </a:r>
            <a:r>
              <a:rPr lang="ru-RU" sz="2000" i="1" dirty="0">
                <a:solidFill>
                  <a:schemeClr val="tx2"/>
                </a:solidFill>
              </a:rPr>
              <a:t>в силу с 06.04.2024 </a:t>
            </a: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Не допускается расторжение трудового договора по инициативе работодателя с овдовевшими супругами погибших ветеранов боевых действий в течение </a:t>
            </a:r>
            <a:r>
              <a:rPr lang="ru-RU" sz="2000" dirty="0" smtClean="0">
                <a:solidFill>
                  <a:schemeClr val="tx2"/>
                </a:solidFill>
              </a:rPr>
              <a:t>1 </a:t>
            </a:r>
            <a:r>
              <a:rPr lang="ru-RU" sz="2000" dirty="0">
                <a:solidFill>
                  <a:schemeClr val="tx2"/>
                </a:solidFill>
              </a:rPr>
              <a:t>года с момента гибели ветерана, если супруг не вступил в повторный брак.</a:t>
            </a:r>
          </a:p>
          <a:p>
            <a:pPr eaLnBrk="1" hangingPunct="1"/>
            <a:r>
              <a:rPr lang="ru-RU" sz="2000" u="sng" dirty="0">
                <a:solidFill>
                  <a:schemeClr val="tx2"/>
                </a:solidFill>
              </a:rPr>
              <a:t>Имеются исключения:</a:t>
            </a:r>
            <a:r>
              <a:rPr lang="ru-RU" sz="2000" dirty="0">
                <a:solidFill>
                  <a:schemeClr val="tx2"/>
                </a:solidFill>
              </a:rPr>
              <a:t> п. 1, 5-8, 10, 11 ч. 1 ст. 81 ТК РФ, п. 2 ст. 336 ТК РФ (ликвидация организации; неоднократное неисполнение работником, имеющим дисциплинарное взыскание, без уважительных причин своих трудовых обязанностей; однократное грубое нарушение трудовых обязанностей и </a:t>
            </a:r>
            <a:r>
              <a:rPr lang="ru-RU" sz="2000" dirty="0" smtClean="0">
                <a:solidFill>
                  <a:schemeClr val="tx2"/>
                </a:solidFill>
              </a:rPr>
              <a:t>т.п.). 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Гарантии при увольнении работников с детьми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630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По мнению КС, рассматриваемые нормы ТК РФ не предполагают изменения работодателем в одностороннем порядке условия трудового договора о рабочем месте работника, расположенном в другой, отличной от места нахождения работодателя, местности, если это сопряжено с изменением данной местности. Следовательно, нельзя и увольнять работника в случае его отказа от продолжения работы в иной местности, чем та, где он работал ранее, по п.7 ч.1 ст.77 ТК РФ.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При </a:t>
            </a:r>
            <a:r>
              <a:rPr lang="ru-RU" sz="2000" dirty="0">
                <a:solidFill>
                  <a:schemeClr val="tx2"/>
                </a:solidFill>
              </a:rPr>
              <a:t>отказе работника от продолжения работы в другой местности, его увольнение должно осуществляться по правилам, предусмотренным для случаев ликвидации организации, т.е. по основанию, предусмотренному п.1 ч.1 ст.81 ТК РФ, с предоставлением соответствующих гарантий.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Таким </a:t>
            </a:r>
            <a:r>
              <a:rPr lang="ru-RU" sz="2000" dirty="0">
                <a:solidFill>
                  <a:schemeClr val="tx2"/>
                </a:solidFill>
              </a:rPr>
              <a:t>образом, теперь по ст.74 ТК РФ нельзя менять не только трудовую функцию, но и рабочее место, если это влечет изменение местности.</a:t>
            </a: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об изменении</a:t>
            </a:r>
            <a:r>
              <a:rPr kumimoji="0" lang="ru-RU" sz="3100" b="1" i="0" u="none" strike="noStrike" kern="1200" cap="none" spc="0" normalizeH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места работы			2/2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69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u="sng" dirty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u="sng" dirty="0" smtClean="0">
                <a:solidFill>
                  <a:schemeClr val="tx2"/>
                </a:solidFill>
                <a:hlinkClick r:id="rId2"/>
              </a:rPr>
              <a:t>КС РФ от </a:t>
            </a:r>
            <a:r>
              <a:rPr lang="ru-RU" sz="2000" u="sng" dirty="0">
                <a:solidFill>
                  <a:schemeClr val="tx2"/>
                </a:solidFill>
                <a:hlinkClick r:id="rId2"/>
              </a:rPr>
              <a:t>23.09.2024 №40-П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Учителю в состав зарплаты включили оплату за выполнение дополнительных видов работ и добавленную учебную нагрузку. Суды </a:t>
            </a:r>
            <a:r>
              <a:rPr lang="ru-RU" sz="2000" dirty="0" smtClean="0">
                <a:solidFill>
                  <a:schemeClr val="tx2"/>
                </a:solidFill>
              </a:rPr>
              <a:t>общей юрисдикции сочли, что не нужно исключить </a:t>
            </a:r>
            <a:r>
              <a:rPr lang="ru-RU" sz="2000" dirty="0">
                <a:solidFill>
                  <a:schemeClr val="tx2"/>
                </a:solidFill>
              </a:rPr>
              <a:t>доплаты за это из зарплаты, не превышающей МРОТ.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КС </a:t>
            </a:r>
            <a:r>
              <a:rPr lang="ru-RU" sz="2000" dirty="0">
                <a:solidFill>
                  <a:schemeClr val="tx2"/>
                </a:solidFill>
              </a:rPr>
              <a:t>РФ </a:t>
            </a:r>
            <a:r>
              <a:rPr lang="ru-RU" sz="2000" dirty="0" smtClean="0">
                <a:solidFill>
                  <a:schemeClr val="tx2"/>
                </a:solidFill>
              </a:rPr>
              <a:t>в очередной раз признал </a:t>
            </a:r>
            <a:r>
              <a:rPr lang="ru-RU" sz="2000" dirty="0">
                <a:solidFill>
                  <a:schemeClr val="tx2"/>
                </a:solidFill>
              </a:rPr>
              <a:t>ст.129, 133, 133.1 ТК РФ не противоречащими Конституции РФ</a:t>
            </a:r>
            <a:r>
              <a:rPr lang="ru-RU" sz="2000" dirty="0" smtClean="0">
                <a:solidFill>
                  <a:schemeClr val="tx2"/>
                </a:solidFill>
              </a:rPr>
              <a:t>, и напомнил, как </a:t>
            </a:r>
            <a:r>
              <a:rPr lang="ru-RU" sz="2000" dirty="0" smtClean="0">
                <a:solidFill>
                  <a:schemeClr val="tx2"/>
                </a:solidFill>
              </a:rPr>
              <a:t>их </a:t>
            </a:r>
            <a:r>
              <a:rPr lang="ru-RU" sz="2000" dirty="0" smtClean="0">
                <a:solidFill>
                  <a:schemeClr val="tx2"/>
                </a:solidFill>
              </a:rPr>
              <a:t>толковать: </a:t>
            </a:r>
            <a:r>
              <a:rPr lang="ru-RU" sz="2000" b="1" dirty="0" smtClean="0">
                <a:solidFill>
                  <a:schemeClr val="tx2"/>
                </a:solidFill>
              </a:rPr>
              <a:t>повышенная </a:t>
            </a:r>
            <a:r>
              <a:rPr lang="ru-RU" sz="2000" b="1" dirty="0">
                <a:solidFill>
                  <a:schemeClr val="tx2"/>
                </a:solidFill>
              </a:rPr>
              <a:t>оплата работы в условиях, </a:t>
            </a:r>
            <a:r>
              <a:rPr lang="ru-RU" sz="2000" b="1" dirty="0" smtClean="0">
                <a:solidFill>
                  <a:schemeClr val="tx2"/>
                </a:solidFill>
              </a:rPr>
              <a:t>отклоняющихся </a:t>
            </a:r>
            <a:r>
              <a:rPr lang="ru-RU" sz="2000" b="1" dirty="0">
                <a:solidFill>
                  <a:schemeClr val="tx2"/>
                </a:solidFill>
              </a:rPr>
              <a:t>от нормальных, не может включаться в сумму зарплаты, не превышающей </a:t>
            </a:r>
            <a:r>
              <a:rPr lang="ru-RU" sz="2000" b="1" dirty="0" smtClean="0">
                <a:solidFill>
                  <a:schemeClr val="tx2"/>
                </a:solidFill>
              </a:rPr>
              <a:t>МРОТ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КС РФ о МРОТ</a:t>
            </a: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1083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Регулирования нет. Ориентир – п.28 </a:t>
            </a:r>
            <a:r>
              <a:rPr lang="ru-RU" sz="2000" dirty="0">
                <a:solidFill>
                  <a:schemeClr val="tx2"/>
                </a:solidFill>
                <a:hlinkClick r:id="rId2"/>
              </a:rPr>
              <a:t>постановления Пленума ВС РФ от 28.01.2014 №</a:t>
            </a:r>
            <a:r>
              <a:rPr lang="ru-RU" sz="2000" dirty="0" smtClean="0">
                <a:solidFill>
                  <a:schemeClr val="tx2"/>
                </a:solidFill>
                <a:hlinkClick r:id="rId2"/>
              </a:rPr>
              <a:t>1</a:t>
            </a:r>
            <a:r>
              <a:rPr lang="ru-RU" sz="2000" dirty="0">
                <a:solidFill>
                  <a:schemeClr val="tx2"/>
                </a:solidFill>
              </a:rPr>
              <a:t>:</a:t>
            </a:r>
            <a:r>
              <a:rPr lang="ru-RU" sz="2000" dirty="0" smtClean="0">
                <a:solidFill>
                  <a:schemeClr val="tx2"/>
                </a:solidFill>
              </a:rPr>
              <a:t> одинокая мать – женщина, являющаяся </a:t>
            </a:r>
            <a:r>
              <a:rPr lang="ru-RU" sz="2000" dirty="0">
                <a:solidFill>
                  <a:schemeClr val="tx2"/>
                </a:solidFill>
              </a:rPr>
              <a:t>единственным лицом, фактически осуществляющим родительские обязанности по воспитанию и развитию своих </a:t>
            </a:r>
            <a:r>
              <a:rPr lang="ru-RU" sz="2000" dirty="0" smtClean="0">
                <a:solidFill>
                  <a:schemeClr val="tx2"/>
                </a:solidFill>
              </a:rPr>
              <a:t>детей (родных или усыновленных), </a:t>
            </a:r>
            <a:r>
              <a:rPr lang="ru-RU" sz="2000" dirty="0">
                <a:solidFill>
                  <a:schemeClr val="tx2"/>
                </a:solidFill>
              </a:rPr>
              <a:t>то есть </a:t>
            </a:r>
            <a:r>
              <a:rPr lang="ru-RU" sz="2000" dirty="0" smtClean="0">
                <a:solidFill>
                  <a:schemeClr val="tx2"/>
                </a:solidFill>
              </a:rPr>
              <a:t>воспитывающая </a:t>
            </a:r>
            <a:r>
              <a:rPr lang="ru-RU" sz="2000" dirty="0">
                <a:solidFill>
                  <a:schemeClr val="tx2"/>
                </a:solidFill>
              </a:rPr>
              <a:t>их без отца.</a:t>
            </a:r>
          </a:p>
          <a:p>
            <a:pPr eaLnBrk="1" hangingPunct="1"/>
            <a:r>
              <a:rPr lang="ru-RU" sz="2000" u="sng" dirty="0" smtClean="0">
                <a:solidFill>
                  <a:schemeClr val="tx2"/>
                </a:solidFill>
              </a:rPr>
              <a:t>В </a:t>
            </a:r>
            <a:r>
              <a:rPr lang="ru-RU" sz="2000" u="sng" dirty="0">
                <a:solidFill>
                  <a:schemeClr val="tx2"/>
                </a:solidFill>
              </a:rPr>
              <a:t>частности, это случаи, когда отец ребенка</a:t>
            </a:r>
            <a:r>
              <a:rPr lang="ru-RU" sz="2000" u="sng" dirty="0" smtClean="0">
                <a:solidFill>
                  <a:schemeClr val="tx2"/>
                </a:solidFill>
              </a:rPr>
              <a:t>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умер,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лишен </a:t>
            </a:r>
            <a:r>
              <a:rPr lang="ru-RU" sz="2000" dirty="0">
                <a:solidFill>
                  <a:schemeClr val="tx2"/>
                </a:solidFill>
              </a:rPr>
              <a:t>родительских </a:t>
            </a:r>
            <a:r>
              <a:rPr lang="ru-RU" sz="2000" dirty="0" smtClean="0">
                <a:solidFill>
                  <a:schemeClr val="tx2"/>
                </a:solidFill>
              </a:rPr>
              <a:t>прав,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ограничен </a:t>
            </a:r>
            <a:r>
              <a:rPr lang="ru-RU" sz="2000" dirty="0">
                <a:solidFill>
                  <a:schemeClr val="tx2"/>
                </a:solidFill>
              </a:rPr>
              <a:t>в родительских </a:t>
            </a:r>
            <a:r>
              <a:rPr lang="ru-RU" sz="2000" dirty="0" smtClean="0">
                <a:solidFill>
                  <a:schemeClr val="tx2"/>
                </a:solidFill>
              </a:rPr>
              <a:t>правах,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признан </a:t>
            </a:r>
            <a:r>
              <a:rPr lang="ru-RU" sz="2000" dirty="0">
                <a:solidFill>
                  <a:schemeClr val="tx2"/>
                </a:solidFill>
              </a:rPr>
              <a:t>безвестно отсутствующим, недееспособным (ограниченно дееспособным), 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по </a:t>
            </a:r>
            <a:r>
              <a:rPr lang="ru-RU" sz="2000" dirty="0">
                <a:solidFill>
                  <a:schemeClr val="tx2"/>
                </a:solidFill>
              </a:rPr>
              <a:t>состоянию здоровья не может лично воспитывать и содержать </a:t>
            </a:r>
            <a:r>
              <a:rPr lang="ru-RU" sz="2000" dirty="0" smtClean="0">
                <a:solidFill>
                  <a:schemeClr val="tx2"/>
                </a:solidFill>
              </a:rPr>
              <a:t>ребенка,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отбывает </a:t>
            </a:r>
            <a:r>
              <a:rPr lang="ru-RU" sz="2000" dirty="0">
                <a:solidFill>
                  <a:schemeClr val="tx2"/>
                </a:solidFill>
              </a:rPr>
              <a:t>наказание в учреждениях, исполняющих наказание в виде лишения свободы, 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уклоняется </a:t>
            </a:r>
            <a:r>
              <a:rPr lang="ru-RU" sz="2000" dirty="0">
                <a:solidFill>
                  <a:schemeClr val="tx2"/>
                </a:solidFill>
              </a:rPr>
              <a:t>от воспитания детей или от защиты их прав и </a:t>
            </a:r>
            <a:r>
              <a:rPr lang="ru-RU" sz="2000" dirty="0" smtClean="0">
                <a:solidFill>
                  <a:schemeClr val="tx2"/>
                </a:solidFill>
              </a:rPr>
              <a:t>интересов.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Одинокая мать - ? 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270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Федеральный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закон от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14.02.2024 № 12-ФЗ </a:t>
            </a:r>
            <a:endParaRPr lang="ru-RU" sz="2000" b="1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Вступил в силу</a:t>
            </a:r>
            <a:r>
              <a:rPr lang="ru-RU" sz="2000" i="1" dirty="0" smtClean="0">
                <a:solidFill>
                  <a:srgbClr val="1F497D"/>
                </a:solidFill>
              </a:rPr>
              <a:t> 25.02.2024.</a:t>
            </a:r>
            <a:endParaRPr lang="ru-RU" sz="2000" i="1" dirty="0">
              <a:solidFill>
                <a:srgbClr val="1F497D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rgbClr val="1F497D"/>
                </a:solidFill>
              </a:rPr>
              <a:t>Дополнена ст. 261 ТК РФ: повышен возраст детей одиноких родителей, которых запрещено увольнять по инициативе работодателя (за исключением увольнения за «виновные действия»). Возраст повышен </a:t>
            </a:r>
            <a:r>
              <a:rPr lang="ru-RU" sz="2000" dirty="0">
                <a:solidFill>
                  <a:srgbClr val="1F497D"/>
                </a:solidFill>
              </a:rPr>
              <a:t>с 14 </a:t>
            </a:r>
            <a:r>
              <a:rPr lang="ru-RU" sz="2000" dirty="0" smtClean="0">
                <a:solidFill>
                  <a:srgbClr val="C00000"/>
                </a:solidFill>
              </a:rPr>
              <a:t>до 16 лет</a:t>
            </a:r>
            <a:r>
              <a:rPr lang="ru-RU" sz="2000" dirty="0" smtClean="0">
                <a:solidFill>
                  <a:srgbClr val="1F497D"/>
                </a:solidFill>
              </a:rPr>
              <a:t>.</a:t>
            </a:r>
          </a:p>
          <a:p>
            <a:pPr eaLnBrk="1" hangingPunct="1">
              <a:buFontTx/>
              <a:buChar char="-"/>
            </a:pPr>
            <a:endParaRPr lang="ru-RU" sz="2000" dirty="0">
              <a:solidFill>
                <a:srgbClr val="1F497D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Внесены технические правки в ряд статей, в </a:t>
            </a:r>
            <a:r>
              <a:rPr lang="ru-RU" sz="2000" dirty="0" err="1" smtClean="0">
                <a:solidFill>
                  <a:schemeClr val="tx2"/>
                </a:solidFill>
              </a:rPr>
              <a:t>т.ч</a:t>
            </a:r>
            <a:r>
              <a:rPr lang="ru-RU" sz="2000" dirty="0" smtClean="0">
                <a:solidFill>
                  <a:schemeClr val="tx2"/>
                </a:solidFill>
              </a:rPr>
              <a:t>. дана новая редакция ч. 2 ст. 375 ТК РФ: время </a:t>
            </a:r>
            <a:r>
              <a:rPr lang="ru-RU" sz="2000" dirty="0">
                <a:solidFill>
                  <a:schemeClr val="tx2"/>
                </a:solidFill>
              </a:rPr>
              <a:t>работы освобожденного профсоюзного работника на выборной должности в выборном органе первичной профсоюзной организации засчитывается </a:t>
            </a:r>
            <a:r>
              <a:rPr lang="ru-RU" sz="2000" dirty="0">
                <a:solidFill>
                  <a:srgbClr val="C00000"/>
                </a:solidFill>
              </a:rPr>
              <a:t>в трудовой стаж, а также в стаж работы по </a:t>
            </a:r>
            <a:r>
              <a:rPr lang="ru-RU" sz="2000" dirty="0" smtClean="0">
                <a:solidFill>
                  <a:srgbClr val="C00000"/>
                </a:solidFill>
              </a:rPr>
              <a:t>специальности</a:t>
            </a:r>
            <a:r>
              <a:rPr lang="ru-RU" sz="2000" dirty="0" smtClean="0">
                <a:solidFill>
                  <a:schemeClr val="tx2"/>
                </a:solidFill>
              </a:rPr>
              <a:t>. Ранее было – общий и специальный трудовой стаж. 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Гарантии при увольнении работников с детьми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522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Федеральный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закон от 12.12.2023 N 565-ФЗ </a:t>
            </a:r>
            <a:r>
              <a:rPr lang="ru-RU" sz="2000" dirty="0" smtClean="0">
                <a:solidFill>
                  <a:schemeClr val="tx2"/>
                </a:solidFill>
              </a:rPr>
              <a:t>«О </a:t>
            </a:r>
            <a:r>
              <a:rPr lang="ru-RU" sz="2000" dirty="0">
                <a:solidFill>
                  <a:schemeClr val="tx2"/>
                </a:solidFill>
              </a:rPr>
              <a:t>занятости населения в Российской </a:t>
            </a:r>
            <a:r>
              <a:rPr lang="ru-RU" sz="2000" dirty="0" smtClean="0">
                <a:solidFill>
                  <a:schemeClr val="tx2"/>
                </a:solidFill>
              </a:rPr>
              <a:t>Федерации»</a:t>
            </a: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Вступил в силу с 01.01.2024 </a:t>
            </a:r>
            <a:r>
              <a:rPr lang="ru-RU" sz="2000" i="1" dirty="0">
                <a:solidFill>
                  <a:schemeClr val="tx2"/>
                </a:solidFill>
              </a:rPr>
              <a:t>(за исключением отдельных положений</a:t>
            </a:r>
            <a:r>
              <a:rPr lang="ru-RU" sz="2000" i="1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 законе закрепили обязанность </a:t>
            </a:r>
            <a:r>
              <a:rPr lang="ru-RU" sz="2000" dirty="0">
                <a:solidFill>
                  <a:schemeClr val="tx2"/>
                </a:solidFill>
              </a:rPr>
              <a:t>работодателей по информированию службы занятости. О сокращении штата, банкротстве, ликвидации организации</a:t>
            </a:r>
            <a:r>
              <a:rPr lang="ru-RU" sz="2000" dirty="0" smtClean="0">
                <a:solidFill>
                  <a:schemeClr val="tx2"/>
                </a:solidFill>
              </a:rPr>
              <a:t>, о простое, о вакансиях, о некоторых других </a:t>
            </a:r>
            <a:r>
              <a:rPr lang="ru-RU" sz="2000" dirty="0">
                <a:solidFill>
                  <a:schemeClr val="tx2"/>
                </a:solidFill>
              </a:rPr>
              <a:t>действиях и событиях </a:t>
            </a:r>
            <a:r>
              <a:rPr lang="ru-RU" sz="2000" dirty="0" smtClean="0">
                <a:solidFill>
                  <a:schemeClr val="tx2"/>
                </a:solidFill>
              </a:rPr>
              <a:t>работодатель должен отчитываться через </a:t>
            </a:r>
            <a:r>
              <a:rPr lang="ru-RU" sz="2000" dirty="0" err="1">
                <a:solidFill>
                  <a:schemeClr val="tx2"/>
                </a:solidFill>
              </a:rPr>
              <a:t>информресурсы</a:t>
            </a:r>
            <a:r>
              <a:rPr lang="ru-RU" sz="2000" dirty="0">
                <a:solidFill>
                  <a:schemeClr val="tx2"/>
                </a:solidFill>
              </a:rPr>
              <a:t>, </a:t>
            </a:r>
            <a:r>
              <a:rPr lang="ru-RU" sz="2000" dirty="0" smtClean="0">
                <a:solidFill>
                  <a:schemeClr val="tx2"/>
                </a:solidFill>
              </a:rPr>
              <a:t>в </a:t>
            </a:r>
            <a:r>
              <a:rPr lang="ru-RU" sz="2000" dirty="0" err="1" smtClean="0">
                <a:solidFill>
                  <a:schemeClr val="tx2"/>
                </a:solidFill>
              </a:rPr>
              <a:t>т.ч</a:t>
            </a:r>
            <a:r>
              <a:rPr lang="ru-RU" sz="2000" dirty="0" smtClean="0">
                <a:solidFill>
                  <a:schemeClr val="tx2"/>
                </a:solidFill>
              </a:rPr>
              <a:t>. портал «Работа </a:t>
            </a:r>
            <a:r>
              <a:rPr lang="ru-RU" sz="2000" dirty="0">
                <a:solidFill>
                  <a:schemeClr val="tx2"/>
                </a:solidFill>
              </a:rPr>
              <a:t>в </a:t>
            </a:r>
            <a:r>
              <a:rPr lang="ru-RU" sz="2000" dirty="0" smtClean="0">
                <a:solidFill>
                  <a:schemeClr val="tx2"/>
                </a:solidFill>
              </a:rPr>
              <a:t>России» (новые формы - </a:t>
            </a:r>
            <a:r>
              <a:rPr lang="ru-RU" sz="2000" dirty="0" smtClean="0">
                <a:solidFill>
                  <a:schemeClr val="tx2"/>
                </a:solidFill>
                <a:hlinkClick r:id="rId3"/>
              </a:rPr>
              <a:t>приказ </a:t>
            </a:r>
            <a:r>
              <a:rPr lang="ru-RU" sz="2000" dirty="0">
                <a:solidFill>
                  <a:schemeClr val="tx2"/>
                </a:solidFill>
                <a:hlinkClick r:id="rId3"/>
              </a:rPr>
              <a:t>от 16.04.2024 №195н </a:t>
            </a:r>
            <a:r>
              <a:rPr lang="ru-RU" sz="2000" dirty="0" smtClean="0">
                <a:solidFill>
                  <a:schemeClr val="tx2"/>
                </a:solidFill>
              </a:rPr>
              <a:t>вступил </a:t>
            </a:r>
            <a:r>
              <a:rPr lang="ru-RU" sz="2000" dirty="0">
                <a:solidFill>
                  <a:schemeClr val="tx2"/>
                </a:solidFill>
              </a:rPr>
              <a:t>в силу 01.09.2024 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С </a:t>
            </a:r>
            <a:r>
              <a:rPr lang="ru-RU" sz="2000" b="1" dirty="0" smtClean="0">
                <a:solidFill>
                  <a:schemeClr val="tx2"/>
                </a:solidFill>
              </a:rPr>
              <a:t>01.09.2024</a:t>
            </a:r>
            <a:r>
              <a:rPr lang="ru-RU" sz="2000" dirty="0" smtClean="0">
                <a:solidFill>
                  <a:schemeClr val="tx2"/>
                </a:solidFill>
              </a:rPr>
              <a:t> вступили в силу нормы о квотах для инвалидов. Регионы должны утвердить их для организаций численностью более 35 чел (порядок выполнения квот - </a:t>
            </a:r>
            <a:r>
              <a:rPr lang="ru-RU" sz="2000" u="sng" dirty="0"/>
              <a:t>п</a:t>
            </a:r>
            <a:r>
              <a:rPr lang="ru-RU" sz="2000" u="sng" dirty="0" smtClean="0">
                <a:hlinkClick r:id="rId4"/>
              </a:rPr>
              <a:t>остановление </a:t>
            </a:r>
            <a:r>
              <a:rPr lang="ru-RU" sz="2000" u="sng" dirty="0">
                <a:hlinkClick r:id="rId4"/>
              </a:rPr>
              <a:t>Правительства РФ от 30.05.2024 №</a:t>
            </a:r>
            <a:r>
              <a:rPr lang="ru-RU" sz="2000" u="sng" dirty="0" smtClean="0">
                <a:hlinkClick r:id="rId4"/>
              </a:rPr>
              <a:t>709</a:t>
            </a:r>
            <a:r>
              <a:rPr lang="ru-RU" sz="2000" u="sng" dirty="0" smtClean="0"/>
              <a:t>)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Установлены минимальный (1500 руб.) и максимальный размер </a:t>
            </a:r>
            <a:r>
              <a:rPr lang="ru-RU" sz="2000" dirty="0">
                <a:solidFill>
                  <a:schemeClr val="tx2"/>
                </a:solidFill>
              </a:rPr>
              <a:t>пособия по </a:t>
            </a:r>
            <a:r>
              <a:rPr lang="ru-RU" sz="2000" dirty="0" smtClean="0">
                <a:solidFill>
                  <a:schemeClr val="tx2"/>
                </a:solidFill>
              </a:rPr>
              <a:t>безработице (12792 руб.). Эти величины </a:t>
            </a:r>
            <a:r>
              <a:rPr lang="ru-RU" sz="2000" dirty="0">
                <a:solidFill>
                  <a:schemeClr val="tx2"/>
                </a:solidFill>
              </a:rPr>
              <a:t>будут индексироваться один раз в год с 1 февраля текущего года исходя из </a:t>
            </a:r>
            <a:r>
              <a:rPr lang="ru-RU" sz="2000" dirty="0" smtClean="0">
                <a:solidFill>
                  <a:schemeClr val="tx2"/>
                </a:solidFill>
              </a:rPr>
              <a:t>ИПЦ за предыдущий год.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Новый Закон о занятости				1/2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04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dirty="0">
                <a:solidFill>
                  <a:schemeClr val="tx2"/>
                </a:solidFill>
              </a:rPr>
              <a:t>Появились нормы о противодействии нелегальной занятости, дано ее определение </a:t>
            </a:r>
            <a:r>
              <a:rPr lang="ru-RU" sz="2000" dirty="0" smtClean="0">
                <a:solidFill>
                  <a:schemeClr val="tx2"/>
                </a:solidFill>
              </a:rPr>
              <a:t>=&gt; </a:t>
            </a:r>
            <a:r>
              <a:rPr lang="ru-RU" sz="2000" dirty="0" smtClean="0">
                <a:solidFill>
                  <a:srgbClr val="00B050"/>
                </a:solidFill>
              </a:rPr>
              <a:t>осуществление трудовой деятельности в нарушение установленного трудовым законодательством порядка оформления трудовых отношений</a:t>
            </a:r>
            <a:r>
              <a:rPr lang="ru-RU" sz="2000" dirty="0" smtClean="0">
                <a:solidFill>
                  <a:schemeClr val="tx2"/>
                </a:solidFill>
              </a:rPr>
              <a:t>.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В развитие норм закона:</a:t>
            </a:r>
          </a:p>
          <a:p>
            <a:pPr eaLnBrk="1" hangingPunct="1"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утверждено </a:t>
            </a:r>
            <a:r>
              <a:rPr lang="ru-RU" sz="2000" dirty="0">
                <a:solidFill>
                  <a:schemeClr val="tx2"/>
                </a:solidFill>
              </a:rPr>
              <a:t>Положение о создании и деятельности в регионах межведомственных комиссий по противодействию нелегальной </a:t>
            </a:r>
            <a:r>
              <a:rPr lang="ru-RU" sz="2000" dirty="0" smtClean="0">
                <a:solidFill>
                  <a:schemeClr val="tx2"/>
                </a:solidFill>
              </a:rPr>
              <a:t>занятости (</a:t>
            </a:r>
            <a:r>
              <a:rPr lang="ru-RU" sz="2000" dirty="0" smtClean="0">
                <a:solidFill>
                  <a:schemeClr val="tx2"/>
                </a:solidFill>
                <a:hlinkClick r:id="rId2"/>
              </a:rPr>
              <a:t>постановление </a:t>
            </a:r>
            <a:r>
              <a:rPr lang="ru-RU" sz="2000" dirty="0">
                <a:solidFill>
                  <a:schemeClr val="tx2"/>
                </a:solidFill>
                <a:hlinkClick r:id="rId2"/>
              </a:rPr>
              <a:t>Правительства РФ от 03.05.2024 </a:t>
            </a:r>
            <a:r>
              <a:rPr lang="ru-RU" sz="2000" dirty="0" smtClean="0">
                <a:solidFill>
                  <a:schemeClr val="tx2"/>
                </a:solidFill>
                <a:hlinkClick r:id="rId2"/>
              </a:rPr>
              <a:t>№ 571</a:t>
            </a:r>
            <a:r>
              <a:rPr lang="ru-RU" sz="2000" dirty="0" smtClean="0">
                <a:solidFill>
                  <a:schemeClr val="tx2"/>
                </a:solidFill>
              </a:rPr>
              <a:t>, </a:t>
            </a:r>
            <a:r>
              <a:rPr lang="ru-RU" sz="2000" dirty="0">
                <a:solidFill>
                  <a:schemeClr val="tx2"/>
                </a:solidFill>
              </a:rPr>
              <a:t>вступило в силу </a:t>
            </a:r>
            <a:r>
              <a:rPr lang="ru-RU" sz="2000" dirty="0" smtClean="0">
                <a:solidFill>
                  <a:schemeClr val="tx2"/>
                </a:solidFill>
              </a:rPr>
              <a:t>12.05.2024);</a:t>
            </a:r>
          </a:p>
          <a:p>
            <a:pPr eaLnBrk="1" hangingPunct="1">
              <a:buFontTx/>
              <a:buChar char="-"/>
            </a:pPr>
            <a:r>
              <a:rPr lang="ru-RU" sz="2000" dirty="0" err="1" smtClean="0">
                <a:solidFill>
                  <a:schemeClr val="tx2"/>
                </a:solidFill>
              </a:rPr>
              <a:t>Роструд</a:t>
            </a:r>
            <a:r>
              <a:rPr lang="ru-RU" sz="2000" dirty="0" smtClean="0">
                <a:solidFill>
                  <a:schemeClr val="tx2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и ФНС договорились обмене </a:t>
            </a:r>
            <a:r>
              <a:rPr lang="ru-RU" sz="2000" dirty="0" smtClean="0">
                <a:solidFill>
                  <a:schemeClr val="tx2"/>
                </a:solidFill>
              </a:rPr>
              <a:t>информацией (</a:t>
            </a:r>
            <a:r>
              <a:rPr lang="ru-RU" sz="2000" dirty="0" smtClean="0">
                <a:solidFill>
                  <a:schemeClr val="tx2"/>
                </a:solidFill>
                <a:hlinkClick r:id="rId3"/>
              </a:rPr>
              <a:t>Соглашение </a:t>
            </a:r>
            <a:r>
              <a:rPr lang="ru-RU" sz="2000" dirty="0">
                <a:solidFill>
                  <a:schemeClr val="tx2"/>
                </a:solidFill>
                <a:hlinkClick r:id="rId3"/>
              </a:rPr>
              <a:t>об информационном взаимодействии между Федеральной службой по труду и занятости и Федеральной налоговой службой от </a:t>
            </a:r>
            <a:r>
              <a:rPr lang="ru-RU" sz="2000" dirty="0" smtClean="0">
                <a:solidFill>
                  <a:schemeClr val="tx2"/>
                </a:solidFill>
                <a:hlinkClick r:id="rId3"/>
              </a:rPr>
              <a:t>27.04.2024</a:t>
            </a:r>
            <a:r>
              <a:rPr lang="ru-RU" sz="2000" dirty="0" smtClean="0">
                <a:solidFill>
                  <a:schemeClr val="tx2"/>
                </a:solidFill>
              </a:rPr>
              <a:t>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endParaRPr lang="ru-RU" sz="2000" b="1" dirty="0">
              <a:solidFill>
                <a:schemeClr val="tx2"/>
              </a:solidFill>
            </a:endParaRPr>
          </a:p>
          <a:p>
            <a:pPr eaLnBrk="1" hangingPunct="1"/>
            <a:endParaRPr lang="ru-RU" sz="2000" dirty="0" smtClean="0">
              <a:solidFill>
                <a:schemeClr val="tx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1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Новый Закон о занятости				2/2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92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Федеральный закон </a:t>
            </a:r>
            <a:r>
              <a:rPr lang="ru-RU" sz="2000" b="1" dirty="0">
                <a:solidFill>
                  <a:schemeClr val="tx2"/>
                </a:solidFill>
                <a:hlinkClick r:id="rId2"/>
              </a:rPr>
              <a:t>от 30.01.2024 N </a:t>
            </a:r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3-ФЗ</a:t>
            </a:r>
            <a:r>
              <a:rPr lang="ru-RU" sz="2000" b="1" dirty="0" smtClean="0">
                <a:solidFill>
                  <a:schemeClr val="tx2"/>
                </a:solidFill>
              </a:rPr>
              <a:t> </a:t>
            </a:r>
            <a:r>
              <a:rPr lang="ru-RU" sz="2000" dirty="0" smtClean="0">
                <a:solidFill>
                  <a:schemeClr val="tx2"/>
                </a:solidFill>
              </a:rPr>
              <a:t>=</a:t>
            </a:r>
            <a:r>
              <a:rPr lang="en-US" sz="2000" dirty="0" smtClean="0">
                <a:solidFill>
                  <a:schemeClr val="tx2"/>
                </a:solidFill>
              </a:rPr>
              <a:t>&gt; </a:t>
            </a:r>
            <a:r>
              <a:rPr lang="ru-RU" sz="2000" dirty="0" smtClean="0">
                <a:solidFill>
                  <a:schemeClr val="tx2"/>
                </a:solidFill>
              </a:rPr>
              <a:t>ст. 236 ТК РФ изменена во исполнение Постановления КС РФ от 11.04.2023 № 16-П (при неверном толковании – см. </a:t>
            </a:r>
            <a:r>
              <a:rPr lang="ru-RU" sz="2000" dirty="0" smtClean="0">
                <a:solidFill>
                  <a:schemeClr val="tx2"/>
                </a:solidFill>
                <a:hlinkClick r:id="rId3"/>
              </a:rPr>
              <a:t>пояснительную записку </a:t>
            </a:r>
            <a:r>
              <a:rPr lang="ru-RU" sz="2000" dirty="0">
                <a:solidFill>
                  <a:schemeClr val="tx2"/>
                </a:solidFill>
              </a:rPr>
              <a:t>к законопроекту № </a:t>
            </a:r>
            <a:r>
              <a:rPr lang="ru-RU" sz="2000" dirty="0" smtClean="0">
                <a:solidFill>
                  <a:schemeClr val="tx2"/>
                </a:solidFill>
              </a:rPr>
              <a:t>452641-8).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Вступил в силу 30.01.2024.</a:t>
            </a:r>
            <a:endParaRPr lang="ru-RU" sz="2000" i="1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Новая редакция: при </a:t>
            </a:r>
            <a:r>
              <a:rPr lang="ru-RU" sz="2000" dirty="0">
                <a:solidFill>
                  <a:schemeClr val="tx2"/>
                </a:solidFill>
              </a:rPr>
              <a:t>нарушении работодателем установленного </a:t>
            </a:r>
            <a:r>
              <a:rPr lang="ru-RU" sz="2000" dirty="0" smtClean="0">
                <a:solidFill>
                  <a:schemeClr val="tx2"/>
                </a:solidFill>
              </a:rPr>
              <a:t>срока выплаты зарплаты, </a:t>
            </a:r>
            <a:r>
              <a:rPr lang="ru-RU" sz="2000" dirty="0">
                <a:solidFill>
                  <a:schemeClr val="tx2"/>
                </a:solidFill>
              </a:rPr>
              <a:t>оплаты отпуска, выплат при увольнении и (или) других выплат, причитающихся работнику, работодатель обязан выплатить их с уплатой процентов (денежной компенсации) в размере не ниже </a:t>
            </a:r>
            <a:r>
              <a:rPr lang="ru-RU" sz="2000" dirty="0" smtClean="0">
                <a:solidFill>
                  <a:schemeClr val="tx2"/>
                </a:solidFill>
              </a:rPr>
              <a:t>1/150 ключевой </a:t>
            </a:r>
            <a:r>
              <a:rPr lang="ru-RU" sz="2000" dirty="0">
                <a:solidFill>
                  <a:schemeClr val="tx2"/>
                </a:solidFill>
              </a:rPr>
              <a:t>ставки </a:t>
            </a:r>
            <a:r>
              <a:rPr lang="ru-RU" sz="2000" dirty="0" smtClean="0">
                <a:solidFill>
                  <a:schemeClr val="tx2"/>
                </a:solidFill>
              </a:rPr>
              <a:t>ЦБ РФ </a:t>
            </a:r>
            <a:r>
              <a:rPr lang="ru-RU" sz="2000" b="1" dirty="0" smtClean="0">
                <a:solidFill>
                  <a:schemeClr val="tx2"/>
                </a:solidFill>
              </a:rPr>
              <a:t>от </a:t>
            </a:r>
            <a:r>
              <a:rPr lang="ru-RU" sz="2000" b="1" dirty="0">
                <a:solidFill>
                  <a:schemeClr val="tx2"/>
                </a:solidFill>
              </a:rPr>
              <a:t>начисленных, но не выплаченных в срок сумм и (или) не начисленных своевременно сумм в случае, если вступившим в законную силу решением суда было признано право работника на получение </a:t>
            </a:r>
            <a:r>
              <a:rPr lang="ru-RU" sz="2000" b="1" dirty="0" err="1">
                <a:solidFill>
                  <a:schemeClr val="tx2"/>
                </a:solidFill>
              </a:rPr>
              <a:t>неначисленных</a:t>
            </a:r>
            <a:r>
              <a:rPr lang="ru-RU" sz="2000" b="1" dirty="0">
                <a:solidFill>
                  <a:schemeClr val="tx2"/>
                </a:solidFill>
              </a:rPr>
              <a:t> сумм</a:t>
            </a:r>
            <a:r>
              <a:rPr lang="ru-RU" sz="2000" dirty="0">
                <a:solidFill>
                  <a:schemeClr val="tx2"/>
                </a:solidFill>
              </a:rPr>
              <a:t>, за каждый день задержки начиная со дня, следующего за днем, в который эти суммы должны были быть выплачены при своевременном их </a:t>
            </a:r>
            <a:r>
              <a:rPr lang="ru-RU" sz="2000" dirty="0" smtClean="0">
                <a:solidFill>
                  <a:schemeClr val="tx2"/>
                </a:solidFill>
              </a:rPr>
              <a:t>начислении </a:t>
            </a:r>
            <a:r>
              <a:rPr lang="ru-RU" sz="2000" dirty="0">
                <a:solidFill>
                  <a:schemeClr val="tx2"/>
                </a:solidFill>
              </a:rPr>
              <a:t>по день фактического расчета включительно.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Компенсация по ст. 236 ТК РФ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23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964488" cy="5112568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chemeClr val="tx2"/>
                </a:solidFill>
                <a:hlinkClick r:id="rId2"/>
              </a:rPr>
              <a:t>Федеральный закон от 22.04.2024 № 91-ФЗ </a:t>
            </a:r>
            <a:r>
              <a:rPr lang="ru-RU" sz="2000" dirty="0" smtClean="0">
                <a:solidFill>
                  <a:schemeClr val="tx2"/>
                </a:solidFill>
              </a:rPr>
              <a:t>=&gt; </a:t>
            </a:r>
            <a:r>
              <a:rPr lang="ru-RU" sz="2000" dirty="0">
                <a:solidFill>
                  <a:schemeClr val="tx2"/>
                </a:solidFill>
              </a:rPr>
              <a:t>ст. </a:t>
            </a:r>
            <a:r>
              <a:rPr lang="ru-RU" sz="2000" dirty="0" smtClean="0">
                <a:solidFill>
                  <a:schemeClr val="tx2"/>
                </a:solidFill>
              </a:rPr>
              <a:t>152 </a:t>
            </a:r>
            <a:r>
              <a:rPr lang="ru-RU" sz="2000" dirty="0">
                <a:solidFill>
                  <a:schemeClr val="tx2"/>
                </a:solidFill>
              </a:rPr>
              <a:t>ТК РФ изменена во исполнение Постановления КС РФ от </a:t>
            </a:r>
            <a:r>
              <a:rPr lang="ru-RU" sz="2000" dirty="0" smtClean="0">
                <a:solidFill>
                  <a:schemeClr val="tx2"/>
                </a:solidFill>
              </a:rPr>
              <a:t>27.06.2023 </a:t>
            </a:r>
            <a:r>
              <a:rPr lang="ru-RU" sz="2000" dirty="0">
                <a:solidFill>
                  <a:schemeClr val="tx2"/>
                </a:solidFill>
              </a:rPr>
              <a:t>№ </a:t>
            </a:r>
            <a:r>
              <a:rPr lang="ru-RU" sz="2000" dirty="0" smtClean="0">
                <a:solidFill>
                  <a:schemeClr val="tx2"/>
                </a:solidFill>
              </a:rPr>
              <a:t>35-П </a:t>
            </a:r>
            <a:endParaRPr lang="ru-RU" sz="2000" dirty="0">
              <a:solidFill>
                <a:schemeClr val="tx2"/>
              </a:solidFill>
            </a:endParaRPr>
          </a:p>
          <a:p>
            <a:pPr eaLnBrk="1" hangingPunct="1"/>
            <a:r>
              <a:rPr lang="ru-RU" sz="2000" i="1" dirty="0" smtClean="0">
                <a:solidFill>
                  <a:schemeClr val="tx2"/>
                </a:solidFill>
              </a:rPr>
              <a:t>Вступил </a:t>
            </a:r>
            <a:r>
              <a:rPr lang="ru-RU" sz="2000" i="1" dirty="0">
                <a:solidFill>
                  <a:schemeClr val="tx2"/>
                </a:solidFill>
              </a:rPr>
              <a:t>в силу с 1 сентября 2024 г. </a:t>
            </a:r>
          </a:p>
          <a:p>
            <a:pPr eaLnBrk="1" hangingPunct="1"/>
            <a:r>
              <a:rPr lang="ru-RU" sz="2000" dirty="0" smtClean="0">
                <a:solidFill>
                  <a:schemeClr val="tx2"/>
                </a:solidFill>
              </a:rPr>
              <a:t>Новая редакция ст. 152 ТК РФ: сверхурочная </a:t>
            </a:r>
            <a:r>
              <a:rPr lang="ru-RU" sz="2000" dirty="0">
                <a:solidFill>
                  <a:schemeClr val="tx2"/>
                </a:solidFill>
              </a:rPr>
              <a:t>работа оплачивается исходя из </a:t>
            </a:r>
            <a:r>
              <a:rPr lang="ru-RU" sz="2000" dirty="0" smtClean="0">
                <a:solidFill>
                  <a:schemeClr val="tx2"/>
                </a:solidFill>
              </a:rPr>
              <a:t>установленной заработной платы, </a:t>
            </a:r>
            <a:r>
              <a:rPr lang="ru-RU" sz="2000" dirty="0">
                <a:solidFill>
                  <a:srgbClr val="FF0000"/>
                </a:solidFill>
              </a:rPr>
              <a:t>включая компенсационные и стимулирующие выплаты</a:t>
            </a:r>
            <a:r>
              <a:rPr lang="ru-RU" sz="2000" dirty="0">
                <a:solidFill>
                  <a:schemeClr val="tx2"/>
                </a:solidFill>
              </a:rPr>
              <a:t>, за первые два часа работы не менее чем в 1,5-ном размере, за последующие часы - не менее чем в 2-ном размере. </a:t>
            </a:r>
            <a:endParaRPr lang="ru-RU" sz="2000" dirty="0" smtClean="0">
              <a:solidFill>
                <a:schemeClr val="tx2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rgbClr val="FF0000"/>
                </a:solidFill>
              </a:rPr>
              <a:t>Но! </a:t>
            </a:r>
            <a:r>
              <a:rPr lang="ru-RU" sz="2000" dirty="0" smtClean="0">
                <a:solidFill>
                  <a:schemeClr val="tx2"/>
                </a:solidFill>
              </a:rPr>
              <a:t>В постановлении КС РФ была иная позиция.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385763"/>
            <a:ext cx="9144000" cy="10990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3571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3100" b="1" dirty="0" smtClean="0">
                <a:solidFill>
                  <a:prstClr val="white"/>
                </a:solidFill>
                <a:latin typeface="Calibri"/>
              </a:rPr>
              <a:t>Оплата сверхурочной работы</a:t>
            </a:r>
            <a:endParaRPr kumimoji="0" lang="ru-RU" sz="31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74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21714</TotalTime>
  <Words>3185</Words>
  <Application>Microsoft Office PowerPoint</Application>
  <PresentationFormat>Экран (4:3)</PresentationFormat>
  <Paragraphs>198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31</vt:i4>
      </vt:variant>
    </vt:vector>
  </HeadingPairs>
  <TitlesOfParts>
    <vt:vector size="36" baseType="lpstr">
      <vt:lpstr>Arial</vt:lpstr>
      <vt:lpstr>Calibri</vt:lpstr>
      <vt:lpstr>Тема Office</vt:lpstr>
      <vt:lpstr>1_Тема Office</vt:lpstr>
      <vt:lpstr>2_Тема Office</vt:lpstr>
      <vt:lpstr>Последние изменения  в трудовом законодательстве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Khmelevskaya</dc:creator>
  <cp:lastModifiedBy>Елена</cp:lastModifiedBy>
  <cp:revision>966</cp:revision>
  <cp:lastPrinted>2018-09-27T08:02:00Z</cp:lastPrinted>
  <dcterms:created xsi:type="dcterms:W3CDTF">2014-04-08T11:08:55Z</dcterms:created>
  <dcterms:modified xsi:type="dcterms:W3CDTF">2024-10-25T05:47:32Z</dcterms:modified>
</cp:coreProperties>
</file>